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2" r:id="rId2"/>
    <p:sldMasterId id="2147483776" r:id="rId3"/>
  </p:sldMasterIdLst>
  <p:notesMasterIdLst>
    <p:notesMasterId r:id="rId21"/>
  </p:notesMasterIdLst>
  <p:sldIdLst>
    <p:sldId id="256" r:id="rId4"/>
    <p:sldId id="257" r:id="rId5"/>
    <p:sldId id="262" r:id="rId6"/>
    <p:sldId id="258" r:id="rId7"/>
    <p:sldId id="259" r:id="rId8"/>
    <p:sldId id="260" r:id="rId9"/>
    <p:sldId id="268" r:id="rId10"/>
    <p:sldId id="269" r:id="rId11"/>
    <p:sldId id="261" r:id="rId12"/>
    <p:sldId id="266" r:id="rId13"/>
    <p:sldId id="263" r:id="rId14"/>
    <p:sldId id="270" r:id="rId15"/>
    <p:sldId id="267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9.gif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9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>
          <a:solidFill>
            <a:schemeClr val="tx1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>
          <a:solidFill>
            <a:schemeClr val="tx1"/>
          </a:solidFill>
          <a:prstDash val="solid"/>
        </a:ln>
      </c:spPr>
      <c:pictureOptions>
        <c:pictureFormat val="stretch"/>
      </c:pictureOptions>
    </c:backWall>
    <c:plotArea>
      <c:layout>
        <c:manualLayout>
          <c:layoutTarget val="inner"/>
          <c:xMode val="edge"/>
          <c:yMode val="edge"/>
          <c:x val="9.6825396825396912E-2"/>
          <c:y val="4.5673076923076927E-2"/>
          <c:w val="0.5857142857142853"/>
          <c:h val="0.81490384615384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Rockefeller</c:v>
                </c:pt>
              </c:strCache>
            </c:strRef>
          </c:tx>
          <c:spPr>
            <a:solidFill>
              <a:schemeClr val="accent1"/>
            </a:solidFill>
            <a:ln w="1718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$ billions $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17-4D9A-900C-6B5E263E356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Carnegie</c:v>
                </c:pt>
              </c:strCache>
            </c:strRef>
          </c:tx>
          <c:spPr>
            <a:solidFill>
              <a:schemeClr val="accent2"/>
            </a:solidFill>
            <a:ln w="1718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$ billions $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17-4D9A-900C-6B5E263E356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Vanderbilt</c:v>
                </c:pt>
              </c:strCache>
            </c:strRef>
          </c:tx>
          <c:spPr>
            <a:solidFill>
              <a:schemeClr val="hlink"/>
            </a:solidFill>
            <a:ln w="1718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$ billions $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17-4D9A-900C-6B5E263E356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Bill Gates</c:v>
                </c:pt>
              </c:strCache>
            </c:strRef>
          </c:tx>
          <c:spPr>
            <a:solidFill>
              <a:schemeClr val="folHlink"/>
            </a:solidFill>
            <a:ln w="1718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$ billions $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17-4D9A-900C-6B5E263E356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Jay Gould</c:v>
                </c:pt>
              </c:strCache>
            </c:strRef>
          </c:tx>
          <c:spPr>
            <a:solidFill>
              <a:schemeClr val="bg2"/>
            </a:solidFill>
            <a:ln w="1718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$ billions $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17-4D9A-900C-6B5E263E356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JP Morgan</c:v>
                </c:pt>
              </c:strCache>
            </c:strRef>
          </c:tx>
          <c:spPr>
            <a:solidFill>
              <a:schemeClr val="tx2"/>
            </a:solidFill>
            <a:ln w="1718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$ billions $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17-4D9A-900C-6B5E263E3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1315456"/>
        <c:axId val="181316992"/>
        <c:axId val="0"/>
      </c:bar3DChart>
      <c:catAx>
        <c:axId val="18131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3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1316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316992"/>
        <c:scaling>
          <c:orientation val="minMax"/>
        </c:scaling>
        <c:delete val="0"/>
        <c:axPos val="l"/>
        <c:majorGridlines>
          <c:spPr>
            <a:ln w="429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2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35" b="1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1315456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239" b="1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239" b="1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239" b="1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239" b="1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239" b="1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2239" b="1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"/>
          <c:y val="0.20432690613319976"/>
          <c:w val="0.29365083575079431"/>
          <c:h val="0.59134618773360037"/>
        </c:manualLayout>
      </c:layout>
      <c:overlay val="0"/>
      <c:spPr>
        <a:noFill/>
        <a:ln w="4295">
          <a:solidFill>
            <a:schemeClr val="tx1"/>
          </a:solidFill>
          <a:prstDash val="solid"/>
        </a:ln>
      </c:spPr>
      <c:txPr>
        <a:bodyPr/>
        <a:lstStyle/>
        <a:p>
          <a:pPr>
            <a:defRPr sz="223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D08B"/>
    </a:solidFill>
    <a:ln w="9524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4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94606-947B-428D-ACF1-89CDB9782D5F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77B61-60CC-4B1E-906E-0D3FFFBE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2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EA3B397-2E28-414A-8318-186A9156C1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8E60BE-6688-4F8E-A108-C4C1515AD4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C25EB506-7CD5-4A16-BA4A-B4B79CA40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="" xmlns:a16="http://schemas.microsoft.com/office/drawing/2014/main" id="{8B6F7F67-5085-485D-9CEA-20D853938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5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9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4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9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75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0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37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8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9A70413-EAEE-42BF-A311-EF282D9D2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7141789-236D-4A25-B787-15446A8E5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47F19C0-AAD1-4A0F-9D4C-D676D4C33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D7A17-0EEC-4402-8BEA-6289B8E5D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385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3ADB469-4556-48F1-9986-3DCABA8D7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2F85717-D605-4C8D-A67A-A34246A99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8F302C7-20B6-485B-B9E9-AFF1EA429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0976C-0F38-45E2-A625-05806BD75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29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2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50FC446-C926-4FA3-AF83-21C8E977A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AC1660F-F14A-46B9-9928-D141F56AF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6C11955-8F5E-4914-BF71-412239559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E379-2CF1-41C8-90DA-E187AB384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4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3B3B399-ADBD-4566-B92F-A52CB8079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0B7E47-6700-4799-9549-7C27A01B0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9B7299B-B395-4CEB-86B7-BBB932381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32ACD-D9D0-4F41-A486-2308B7F31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569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3437EAE-88A7-4276-92D3-338CF52D9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1223847-9D3F-46F1-85C5-043E1FF2D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8F420640-93F6-453A-BD84-6671F5E2B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A699B-8EA3-4B1B-A3ED-51B9955CA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575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88A220A-1C55-47F6-AF82-C4A52F4FA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6CE43CA-FA72-4490-AEF3-73E1D8595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7266942-EFB9-4B84-A55E-E81D24CE2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5A3BA-4047-40F3-B6C8-774480F2D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961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BE380EB-1435-4D10-B6EF-0DA70CD932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E633BD2-3962-44A6-BB21-BBD69599E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53970F5-AB56-40B1-A706-E3EBEC137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88829-8BB4-4BC3-8033-06F0E6D521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717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E6E338D-7065-4556-8546-1CE797985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51D8F08-DE7A-4EAE-9CEA-1AC4C1A27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688A8DD-9ECC-4E0D-A62F-9BD400EC9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E69D6-72D0-4217-9D9F-4725309F8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23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5E090A-8CD3-4067-9335-B21628F04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D3DE277-3E6B-43C9-A991-A65B3AE57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8280961-36C6-482D-873F-0C83527B6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7FA06-2A0D-4408-A901-D011B4E90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476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147AE98-7EC9-4786-B79B-3D7E6A623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6718555-6015-4415-AB98-11F9907F1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74BCDD-0FB6-4EF5-A0DF-5E538E3D5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BDCF6-3E76-4336-818C-E8DADA483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1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F8948B8-DABD-44CE-9FA6-2C7A573E9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3634B04-70D8-4239-B1B5-AAC5F46CD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523D611-D038-4164-9308-CA26BEE1E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2BBAA-C8EB-4575-8EF1-CFEFAB3A0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301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CFE8F42-5A7D-4FDF-8E73-9CC532DA6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ABA069A-3321-466E-A404-2393C0104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1FA46BB-0DF9-4BB3-A431-CCC423A14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D9087-10D3-4E26-B8A6-3D4700A48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51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5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167BEB-4D2F-40DF-B9F7-E29191B23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7CC28A-F840-4F5F-B7C6-6CE30BC30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70F8AB1-6448-4C78-B40D-81C162286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91867-D28C-4170-9654-610E3499F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152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4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01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7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07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93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0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99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78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34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4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3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2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2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F5ED8B5-698B-420F-8F2C-91884519C24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FB649A-83FD-4024-88EF-168B681B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5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2B5CECF3-7D79-4BAC-9303-28FFF39C7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8D741C42-E7E1-49A8-9064-00A853486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6" name="Rectangle 4">
            <a:extLst>
              <a:ext uri="{FF2B5EF4-FFF2-40B4-BE49-F238E27FC236}">
                <a16:creationId xmlns="" xmlns:a16="http://schemas.microsoft.com/office/drawing/2014/main" id="{76C9ED7A-7867-4A50-AB38-0BF4D61D96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>
            <a:extLst>
              <a:ext uri="{FF2B5EF4-FFF2-40B4-BE49-F238E27FC236}">
                <a16:creationId xmlns="" xmlns:a16="http://schemas.microsoft.com/office/drawing/2014/main" id="{EE439E8D-DF74-440A-87F3-12571209E6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8" name="Rectangle 6">
            <a:extLst>
              <a:ext uri="{FF2B5EF4-FFF2-40B4-BE49-F238E27FC236}">
                <a16:creationId xmlns="" xmlns:a16="http://schemas.microsoft.com/office/drawing/2014/main" id="{913C6294-5DAC-4763-94FF-15A0900E00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8FE6D637-2C3F-4599-B2C8-C48C19607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753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69BD6-8A8A-468A-BE9A-32AF1728374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E1463-2DC6-4AD9-8886-0F23B70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7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AFE8A-7D55-439D-B959-55D6CD597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4464027"/>
            <a:ext cx="6858000" cy="2061059"/>
          </a:xfrm>
        </p:spPr>
        <p:txBody>
          <a:bodyPr>
            <a:normAutofit/>
          </a:bodyPr>
          <a:lstStyle/>
          <a:p>
            <a:r>
              <a:rPr lang="en-US" sz="6000" dirty="0"/>
              <a:t>The Business of Business </a:t>
            </a:r>
            <a:br>
              <a:rPr lang="en-US" sz="6000" dirty="0"/>
            </a:br>
            <a:r>
              <a:rPr lang="en-US" sz="6000" dirty="0"/>
              <a:t>Is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C3D80E2-A92A-4054-AC64-6B518A5FB1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U.S. History – Unit 2</a:t>
            </a:r>
          </a:p>
        </p:txBody>
      </p:sp>
    </p:spTree>
    <p:extLst>
      <p:ext uri="{BB962C8B-B14F-4D97-AF65-F5344CB8AC3E}">
        <p14:creationId xmlns:p14="http://schemas.microsoft.com/office/powerpoint/2010/main" val="10808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5BB361-640F-466C-9F49-7FEF197C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2592F-993C-46CB-9CD0-988EDD04E9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="" xmlns:a16="http://schemas.microsoft.com/office/drawing/2014/main" id="{768EC403-AAB2-44B0-A9AE-071669498C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00" y="1498600"/>
          <a:ext cx="9042400" cy="538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7507" name="Text Box 3">
            <a:extLst>
              <a:ext uri="{FF2B5EF4-FFF2-40B4-BE49-F238E27FC236}">
                <a16:creationId xmlns="" xmlns:a16="http://schemas.microsoft.com/office/drawing/2014/main" id="{C2F4B5BE-A73B-409C-911A-5DCD8ADCB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610600" cy="955675"/>
          </a:xfrm>
          <a:prstGeom prst="rect">
            <a:avLst/>
          </a:prstGeom>
          <a:solidFill>
            <a:srgbClr val="C6D3B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D5C8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How </a:t>
            </a:r>
            <a:r>
              <a:rPr lang="en-US" sz="2800" dirty="0">
                <a:solidFill>
                  <a:srgbClr val="2D5C8A"/>
                </a:solidFill>
                <a:latin typeface="Tahoma" panose="020B0604030504040204" pitchFamily="34" charset="0"/>
              </a:rPr>
              <a:t>wealthy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D5C8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were the </a:t>
            </a:r>
            <a:r>
              <a:rPr lang="en-US" sz="2800" dirty="0">
                <a:solidFill>
                  <a:srgbClr val="2D5C8A"/>
                </a:solidFill>
                <a:latin typeface="Tahoma" panose="020B0604030504040204" pitchFamily="34" charset="0"/>
              </a:rPr>
              <a:t>these men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D5C8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compared to Microsoft founder Bill Gates?</a:t>
            </a:r>
          </a:p>
        </p:txBody>
      </p:sp>
    </p:spTree>
    <p:extLst>
      <p:ext uri="{BB962C8B-B14F-4D97-AF65-F5344CB8AC3E}">
        <p14:creationId xmlns:p14="http://schemas.microsoft.com/office/powerpoint/2010/main" val="285023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237B67-3858-4CDD-9FCC-208D04CD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Robber Barons or </a:t>
            </a:r>
            <a:br>
              <a:rPr lang="en-US" dirty="0"/>
            </a:br>
            <a:r>
              <a:rPr lang="en-US" dirty="0"/>
              <a:t>Captains of Industry?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3BBAF2-36DF-404C-A2A9-2A81982F6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Robber Baron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61002CB-56D6-434C-94D1-61FA72C979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Exploited workers</a:t>
            </a:r>
          </a:p>
          <a:p>
            <a:r>
              <a:rPr lang="en-US" dirty="0"/>
              <a:t>Corrupted the government</a:t>
            </a:r>
          </a:p>
          <a:p>
            <a:r>
              <a:rPr lang="en-US" dirty="0"/>
              <a:t>Greedy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9F05EA6-50C1-41DE-9071-C4BDA1C72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Capt. Of Industry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9FFA6D1-C137-429F-8064-0767AE435B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Created Jobs</a:t>
            </a:r>
          </a:p>
          <a:p>
            <a:r>
              <a:rPr lang="en-US" dirty="0"/>
              <a:t>Increased production</a:t>
            </a:r>
          </a:p>
          <a:p>
            <a:r>
              <a:rPr lang="en-US" dirty="0"/>
              <a:t>Provided cheap products</a:t>
            </a:r>
          </a:p>
          <a:p>
            <a:r>
              <a:rPr lang="en-US" dirty="0"/>
              <a:t>Gave money back to the community</a:t>
            </a:r>
          </a:p>
          <a:p>
            <a:endParaRPr lang="en-US" dirty="0"/>
          </a:p>
        </p:txBody>
      </p:sp>
      <p:pic>
        <p:nvPicPr>
          <p:cNvPr id="2050" name="Picture 2" descr="Image result for robber barons">
            <a:extLst>
              <a:ext uri="{FF2B5EF4-FFF2-40B4-BE49-F238E27FC236}">
                <a16:creationId xmlns="" xmlns:a16="http://schemas.microsoft.com/office/drawing/2014/main" id="{D6DB07B0-F0FD-42A6-9264-23D54A3F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3821112"/>
            <a:ext cx="2077408" cy="28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ptain of industry">
            <a:extLst>
              <a:ext uri="{FF2B5EF4-FFF2-40B4-BE49-F238E27FC236}">
                <a16:creationId xmlns="" xmlns:a16="http://schemas.microsoft.com/office/drawing/2014/main" id="{363E3A34-4686-4B5F-91F1-CC16F054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61" y="4351163"/>
            <a:ext cx="2115105" cy="21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FCABFCE-2773-4661-A6C3-2801A2A58E4A}"/>
              </a:ext>
            </a:extLst>
          </p:cNvPr>
          <p:cNvSpPr/>
          <p:nvPr/>
        </p:nvSpPr>
        <p:spPr>
          <a:xfrm>
            <a:off x="2708880" y="5543332"/>
            <a:ext cx="3728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GQ: What is the difference between a captain of industry and a robber baron?</a:t>
            </a:r>
          </a:p>
        </p:txBody>
      </p:sp>
    </p:spTree>
    <p:extLst>
      <p:ext uri="{BB962C8B-B14F-4D97-AF65-F5344CB8AC3E}">
        <p14:creationId xmlns:p14="http://schemas.microsoft.com/office/powerpoint/2010/main" val="145853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4FF0A6-500F-45F4-BD37-06D05749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Justification for the </a:t>
            </a:r>
            <a:br>
              <a:rPr lang="en-US" dirty="0"/>
            </a:br>
            <a:r>
              <a:rPr lang="en-US" dirty="0"/>
              <a:t>Industrialists’ Wealth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EC60F5-526E-47D4-84D9-00FA5AC39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Social Darwinism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FAF5F8-25A9-4D13-A301-72CFF6EB95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Herbert Spencer</a:t>
            </a:r>
          </a:p>
          <a:p>
            <a:r>
              <a:rPr lang="en-US" dirty="0"/>
              <a:t>Based on Charles Darwin’s theory of evolution</a:t>
            </a:r>
          </a:p>
          <a:p>
            <a:r>
              <a:rPr lang="en-US" dirty="0"/>
              <a:t>Those who are rich are more fit, than those who are poor</a:t>
            </a:r>
          </a:p>
          <a:p>
            <a:r>
              <a:rPr lang="en-US" dirty="0"/>
              <a:t>Attempted to use science to explain social classes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C8C4E9D-41AD-431E-9BE1-221BC718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Gospel of Wealth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17093E0-D861-4E6C-A62C-85F737888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913480"/>
          </a:xfrm>
        </p:spPr>
        <p:txBody>
          <a:bodyPr>
            <a:normAutofit/>
          </a:bodyPr>
          <a:lstStyle/>
          <a:p>
            <a:r>
              <a:rPr lang="en-US" dirty="0"/>
              <a:t>Andrew Carnegie</a:t>
            </a:r>
          </a:p>
          <a:p>
            <a:r>
              <a:rPr lang="en-US" dirty="0"/>
              <a:t>God gave wealth to the most capable people</a:t>
            </a:r>
          </a:p>
          <a:p>
            <a:r>
              <a:rPr lang="en-US" dirty="0"/>
              <a:t>It is the duty of the wealthy to give money to help the poor  </a:t>
            </a:r>
          </a:p>
          <a:p>
            <a:pPr lvl="1"/>
            <a:r>
              <a:rPr lang="en-US" dirty="0"/>
              <a:t>Carnegie gave millions of dollars away to establish libraries, colleges, and museums (Carnegie Hall in NY)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C523BD-A675-4D43-B181-C6F95A533113}"/>
              </a:ext>
            </a:extLst>
          </p:cNvPr>
          <p:cNvSpPr/>
          <p:nvPr/>
        </p:nvSpPr>
        <p:spPr>
          <a:xfrm>
            <a:off x="267521" y="6095389"/>
            <a:ext cx="4341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GQ: What were the justifications for the wealth that these men accumulated?</a:t>
            </a:r>
          </a:p>
        </p:txBody>
      </p:sp>
    </p:spTree>
    <p:extLst>
      <p:ext uri="{BB962C8B-B14F-4D97-AF65-F5344CB8AC3E}">
        <p14:creationId xmlns:p14="http://schemas.microsoft.com/office/powerpoint/2010/main" val="246757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CE78BA-F4DE-4C9D-8FC4-25F9D863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B54EAF-F4CC-41DE-970C-3DA01AFC0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During this period of U.S. History, </a:t>
            </a:r>
            <a:r>
              <a:rPr lang="en-US" sz="3600" b="1" u="sng" dirty="0"/>
              <a:t>explain</a:t>
            </a:r>
            <a:r>
              <a:rPr lang="en-US" sz="3600" dirty="0"/>
              <a:t> how these industrialists and their businesses help/transform America and how they also perhaps harm America.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8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445A864-D610-464F-9D75-A25A15F1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Gilded Age Analysis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4754AC8-EB9E-48B6-BAD4-79D51115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Directions:</a:t>
            </a:r>
          </a:p>
          <a:p>
            <a:pPr lvl="1"/>
            <a:r>
              <a:rPr lang="en-US" dirty="0"/>
              <a:t>Choose one of the political cartoons and analyze it using APPARTS.</a:t>
            </a:r>
          </a:p>
          <a:p>
            <a:pPr lvl="1"/>
            <a:r>
              <a:rPr lang="en-US" dirty="0"/>
              <a:t>Be sure to look over EVERY part of the picture, there’s a lot packed into one cartoon!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8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ol_cartoons-the protectors of our industries">
            <a:extLst>
              <a:ext uri="{FF2B5EF4-FFF2-40B4-BE49-F238E27FC236}">
                <a16:creationId xmlns="" xmlns:a16="http://schemas.microsoft.com/office/drawing/2014/main" id="{5831D350-BECF-4B6C-9510-82948098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6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ol_cartoon-Robber Barons of Middle Ages and Gilded Age">
            <a:extLst>
              <a:ext uri="{FF2B5EF4-FFF2-40B4-BE49-F238E27FC236}">
                <a16:creationId xmlns="" xmlns:a16="http://schemas.microsoft.com/office/drawing/2014/main" id="{B0CAC580-E4C7-4A0E-9C54-9EF3CCBA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7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ulbertson_fig12b">
            <a:extLst>
              <a:ext uri="{FF2B5EF4-FFF2-40B4-BE49-F238E27FC236}">
                <a16:creationId xmlns="" xmlns:a16="http://schemas.microsoft.com/office/drawing/2014/main" id="{03F0B108-EC20-4ED5-A441-F78BB908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0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1808C6-3989-441A-971D-BF7191AA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Guided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972E25-E035-48A2-B507-0425F4586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was the age after the Civil War called and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fear of monopoly to our capitalist system?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the ways in which a business can become “big.”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difference between a captain of industry and a robber baron?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were the justifications for the wealth that these men accumulated?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7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A9A72-78BC-42B3-9691-7856DFFD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“The Gilded Age”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0499-6053-4BBE-B617-F09BF4F6D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562470"/>
            <a:ext cx="7675350" cy="4614493"/>
          </a:xfrm>
        </p:spPr>
        <p:txBody>
          <a:bodyPr>
            <a:normAutofit/>
          </a:bodyPr>
          <a:lstStyle/>
          <a:p>
            <a:r>
              <a:rPr lang="en-US" dirty="0"/>
              <a:t>Era after Civil War/Reconstruction</a:t>
            </a:r>
          </a:p>
          <a:p>
            <a:pPr lvl="1"/>
            <a:r>
              <a:rPr lang="en-US" dirty="0"/>
              <a:t>A phrase coined by Mark Twain</a:t>
            </a:r>
          </a:p>
          <a:p>
            <a:r>
              <a:rPr lang="en-US" dirty="0"/>
              <a:t>It was an era of enormous growth, wealth, opportunity, innovation, etc.</a:t>
            </a:r>
          </a:p>
          <a:p>
            <a:r>
              <a:rPr lang="en-US" dirty="0"/>
              <a:t>However, it was also an era </a:t>
            </a:r>
            <a:r>
              <a:rPr lang="en-US" dirty="0" smtClean="0"/>
              <a:t>of political </a:t>
            </a:r>
            <a:r>
              <a:rPr lang="en-US" dirty="0"/>
              <a:t>corruption, scandals, </a:t>
            </a:r>
            <a:r>
              <a:rPr lang="en-US" dirty="0" smtClean="0"/>
              <a:t>greed</a:t>
            </a:r>
            <a:r>
              <a:rPr lang="en-US" dirty="0"/>
              <a:t>, child labor, materialism, racial </a:t>
            </a:r>
            <a:r>
              <a:rPr lang="en-US" dirty="0" smtClean="0"/>
              <a:t>discrimination</a:t>
            </a:r>
            <a:r>
              <a:rPr lang="en-US" dirty="0"/>
              <a:t>, etc.</a:t>
            </a:r>
          </a:p>
          <a:p>
            <a:r>
              <a:rPr lang="en-US" smtClean="0"/>
              <a:t>So </a:t>
            </a:r>
            <a:r>
              <a:rPr lang="en-US" dirty="0"/>
              <a:t>it was “gilded” – Bright and shiny on the outside, but just ordinary or even nasty on the inside.  Or </a:t>
            </a:r>
            <a:r>
              <a:rPr lang="en-US" altLang="en-US" dirty="0"/>
              <a:t>think of a beautiful, shiny, red apple… that is rotten on the inside.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81E630-4924-45E0-8E9A-FD40AD338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3138"/>
            <a:ext cx="1352997" cy="144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2245DE-CF02-431A-B956-B05A1072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18" y="5413138"/>
            <a:ext cx="1643682" cy="144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C385F6-B269-4751-9F36-578EECFD44EC}"/>
              </a:ext>
            </a:extLst>
          </p:cNvPr>
          <p:cNvSpPr txBox="1"/>
          <p:nvPr/>
        </p:nvSpPr>
        <p:spPr>
          <a:xfrm>
            <a:off x="301841" y="5812403"/>
            <a:ext cx="389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GQ: What was the age after the Civil War called and why?</a:t>
            </a:r>
          </a:p>
        </p:txBody>
      </p:sp>
    </p:spTree>
    <p:extLst>
      <p:ext uri="{BB962C8B-B14F-4D97-AF65-F5344CB8AC3E}">
        <p14:creationId xmlns:p14="http://schemas.microsoft.com/office/powerpoint/2010/main" val="422360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8650" y="1948070"/>
            <a:ext cx="3579874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64E4A47-C69E-42A6-8EF2-4C97AB94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r="4074"/>
          <a:stretch/>
        </p:blipFill>
        <p:spPr bwMode="auto">
          <a:xfrm>
            <a:off x="848379" y="2268111"/>
            <a:ext cx="3140416" cy="32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18D5A-6914-454D-B068-F5826268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“Big Business”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F87654-A106-4770-9ACE-36C45CE3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544715"/>
            <a:ext cx="4252404" cy="5131293"/>
          </a:xfrm>
        </p:spPr>
        <p:txBody>
          <a:bodyPr>
            <a:normAutofit/>
          </a:bodyPr>
          <a:lstStyle/>
          <a:p>
            <a:r>
              <a:rPr lang="en-US" sz="2000" dirty="0"/>
              <a:t>As America industrialized, there became a new wealthy elite that ran these industries.</a:t>
            </a:r>
          </a:p>
          <a:p>
            <a:pPr lvl="1"/>
            <a:r>
              <a:rPr lang="en-US" dirty="0"/>
              <a:t>An important aspect of America’s capitalist economic system is the belief that the nation’s economy is strongest when there is true competition between businesses.</a:t>
            </a:r>
          </a:p>
          <a:p>
            <a:r>
              <a:rPr lang="en-US" sz="2000" dirty="0"/>
              <a:t>As these businesses grew, they started to become very large and…</a:t>
            </a:r>
          </a:p>
          <a:p>
            <a:pPr lvl="1"/>
            <a:r>
              <a:rPr lang="en-US" dirty="0"/>
              <a:t>Generally the problem with “Big Business” over the years has been the fear of Monopoly:</a:t>
            </a:r>
          </a:p>
          <a:p>
            <a:pPr lvl="2"/>
            <a:r>
              <a:rPr lang="en-US" sz="2000" dirty="0"/>
              <a:t>“Complete control over an industry’s production, wages, and prices”</a:t>
            </a:r>
          </a:p>
          <a:p>
            <a:pPr lvl="1"/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8BAA99-BF63-4D70-BFE9-566B42C9B967}"/>
              </a:ext>
            </a:extLst>
          </p:cNvPr>
          <p:cNvSpPr txBox="1"/>
          <p:nvPr/>
        </p:nvSpPr>
        <p:spPr>
          <a:xfrm>
            <a:off x="469938" y="6029677"/>
            <a:ext cx="389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GQ: What is the fear of monopoly to our capitalist system?</a:t>
            </a:r>
          </a:p>
        </p:txBody>
      </p:sp>
    </p:spTree>
    <p:extLst>
      <p:ext uri="{BB962C8B-B14F-4D97-AF65-F5344CB8AC3E}">
        <p14:creationId xmlns:p14="http://schemas.microsoft.com/office/powerpoint/2010/main" val="113395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8650" y="1948070"/>
            <a:ext cx="3579874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71E76B5-0347-4A37-A4AB-8C48F1FE1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r="4074"/>
          <a:stretch/>
        </p:blipFill>
        <p:spPr bwMode="auto">
          <a:xfrm>
            <a:off x="848379" y="2268111"/>
            <a:ext cx="3140416" cy="32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DDE974-013F-4BE8-9776-0C71747B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“Big Business”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F33CDB-E07A-47A1-8EDE-0CA99A39C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6858"/>
            <a:ext cx="4216893" cy="49271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Monopolies are bad in a capitalist economy because you want competition to drive down prices for consumers.</a:t>
            </a:r>
          </a:p>
          <a:p>
            <a:endParaRPr lang="en-US" dirty="0"/>
          </a:p>
          <a:p>
            <a:r>
              <a:rPr lang="en-US" dirty="0"/>
              <a:t>However, too many laws, tariffs, and regulation can choke business and cause other problems</a:t>
            </a:r>
          </a:p>
          <a:p>
            <a:endParaRPr lang="en-US" dirty="0"/>
          </a:p>
          <a:p>
            <a:r>
              <a:rPr lang="en-US" dirty="0"/>
              <a:t>Therefore it is up to the government to ensure that monopolies do not exist, but not interfere too much into the economy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93CA22-349D-4244-A533-4BB4C4C7A3D2}"/>
              </a:ext>
            </a:extLst>
          </p:cNvPr>
          <p:cNvSpPr txBox="1"/>
          <p:nvPr/>
        </p:nvSpPr>
        <p:spPr>
          <a:xfrm>
            <a:off x="469938" y="6029677"/>
            <a:ext cx="389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GQ: What is the fear of monopoly to our capitalist system?</a:t>
            </a:r>
          </a:p>
        </p:txBody>
      </p:sp>
    </p:spTree>
    <p:extLst>
      <p:ext uri="{BB962C8B-B14F-4D97-AF65-F5344CB8AC3E}">
        <p14:creationId xmlns:p14="http://schemas.microsoft.com/office/powerpoint/2010/main" val="307377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5388C-9F99-4B1F-86D8-E12B47FC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a Business get “Big?”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8C6FD9-1D06-41B4-AEA4-842A60A48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0" y="1370444"/>
            <a:ext cx="3768912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“Mergers”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4ADF180-70F4-42F6-B503-99BD486AD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0" y="2299317"/>
            <a:ext cx="3768912" cy="4234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Consolidating business with a stock Market buyout of another business</a:t>
            </a:r>
          </a:p>
          <a:p>
            <a:pPr lvl="1"/>
            <a:r>
              <a:rPr lang="en-US" dirty="0"/>
              <a:t>Sometimes, intimidation or shady business tactics would be used to try and ruin the business of a private company</a:t>
            </a:r>
          </a:p>
          <a:p>
            <a:r>
              <a:rPr lang="en-US" dirty="0"/>
              <a:t>Sometimes Mergers are executed by “Holding Companies” –a company whose sole purpose is to purchase stock in other companies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DE68F51-D319-4E80-983A-4AF39393E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9880" y="1369613"/>
            <a:ext cx="3776661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“Trusts”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97506196-8749-4C3D-9B0A-A6AF1CB40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9880" y="2299317"/>
            <a:ext cx="3776661" cy="4234648"/>
          </a:xfrm>
        </p:spPr>
        <p:txBody>
          <a:bodyPr/>
          <a:lstStyle/>
          <a:p>
            <a:r>
              <a:rPr lang="en-US" dirty="0"/>
              <a:t>Consolidating business by having participating companies turn their stock over to a group of “trustees” (people who ran the separate companies as one large corporation)</a:t>
            </a:r>
          </a:p>
          <a:p>
            <a:r>
              <a:rPr lang="en-US" dirty="0"/>
              <a:t>Each company would then split the profits made by the entire Trust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C5C4EE-C720-4B68-B6EA-3379592C2FE0}"/>
              </a:ext>
            </a:extLst>
          </p:cNvPr>
          <p:cNvSpPr txBox="1"/>
          <p:nvPr/>
        </p:nvSpPr>
        <p:spPr>
          <a:xfrm>
            <a:off x="5166226" y="6065188"/>
            <a:ext cx="389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GQ: Explain the ways in which a business can become “big.”</a:t>
            </a:r>
          </a:p>
        </p:txBody>
      </p:sp>
    </p:spTree>
    <p:extLst>
      <p:ext uri="{BB962C8B-B14F-4D97-AF65-F5344CB8AC3E}">
        <p14:creationId xmlns:p14="http://schemas.microsoft.com/office/powerpoint/2010/main" val="256637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3DC5C79D-5168-423D-AD10-B4FCAB33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a Business get “Big?”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A963A936-DE49-4F73-BC4A-DAA8E7A1A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690690"/>
            <a:ext cx="8424909" cy="4878786"/>
          </a:xfrm>
        </p:spPr>
        <p:txBody>
          <a:bodyPr>
            <a:normAutofit/>
          </a:bodyPr>
          <a:lstStyle/>
          <a:p>
            <a:r>
              <a:rPr lang="en-US" sz="2800" dirty="0"/>
              <a:t>Business owners should consolidate as much as possible in order to control their costs of production to make more profit.</a:t>
            </a:r>
          </a:p>
          <a:p>
            <a:endParaRPr lang="en-US" sz="2800" dirty="0"/>
          </a:p>
          <a:p>
            <a:r>
              <a:rPr lang="en-US" sz="2800" dirty="0"/>
              <a:t>Two ways to do this:</a:t>
            </a:r>
          </a:p>
          <a:p>
            <a:pPr lvl="1"/>
            <a:r>
              <a:rPr lang="en-US" sz="2400" dirty="0"/>
              <a:t>Vertical integration: Buying out suppliers, shipping, and distribution in order to control all facets of a business</a:t>
            </a:r>
            <a:endParaRPr lang="en-US" sz="1800" dirty="0"/>
          </a:p>
          <a:p>
            <a:pPr lvl="1"/>
            <a:r>
              <a:rPr lang="en-US" sz="2400" dirty="0"/>
              <a:t>Horizontal Integration:  Consolidation of companies that produce similar products</a:t>
            </a:r>
          </a:p>
          <a:p>
            <a:pPr lvl="2"/>
            <a:r>
              <a:rPr lang="en-US" sz="1800" dirty="0"/>
              <a:t>Paying employees extremely low wages; Dangerous conditions</a:t>
            </a:r>
          </a:p>
          <a:p>
            <a:pPr lvl="2"/>
            <a:r>
              <a:rPr lang="en-US" sz="1800" dirty="0"/>
              <a:t>Driving competitors out of business by selling at a lower price than it costs to produce. </a:t>
            </a:r>
          </a:p>
          <a:p>
            <a:pPr lvl="2"/>
            <a:r>
              <a:rPr lang="en-US" sz="1800" dirty="0"/>
              <a:t>After control of the market is achieved, hiking prices up above original levels</a:t>
            </a:r>
          </a:p>
          <a:p>
            <a:pPr lvl="1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26D2DA-35DA-4FA7-952E-5AC4018F408B}"/>
              </a:ext>
            </a:extLst>
          </p:cNvPr>
          <p:cNvSpPr/>
          <p:nvPr/>
        </p:nvSpPr>
        <p:spPr>
          <a:xfrm>
            <a:off x="4567561" y="287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GQ: Explain the ways in which a business can become “big.”</a:t>
            </a:r>
          </a:p>
        </p:txBody>
      </p:sp>
    </p:spTree>
    <p:extLst>
      <p:ext uri="{BB962C8B-B14F-4D97-AF65-F5344CB8AC3E}">
        <p14:creationId xmlns:p14="http://schemas.microsoft.com/office/powerpoint/2010/main" val="135566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738B8B-E252-4A93-AF27-269FD4F6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D34CF1-492F-4D1D-842B-D8EF82A43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18f01">
            <a:extLst>
              <a:ext uri="{FF2B5EF4-FFF2-40B4-BE49-F238E27FC236}">
                <a16:creationId xmlns="" xmlns:a16="http://schemas.microsoft.com/office/drawing/2014/main" id="{9F511821-7FDD-4B8B-B831-D6F9E2F852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34636"/>
            <a:ext cx="9129119" cy="6823364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1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CAB13E6-2539-463E-9CCD-1C04CF27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Men Who Profited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D033320F-808B-42F8-B2C7-C093B413A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597981"/>
            <a:ext cx="7675350" cy="4578982"/>
          </a:xfrm>
        </p:spPr>
        <p:txBody>
          <a:bodyPr/>
          <a:lstStyle/>
          <a:p>
            <a:r>
              <a:rPr lang="en-US" dirty="0"/>
              <a:t>There were several men who used this new era of business to become powerful and wealthy including:</a:t>
            </a:r>
          </a:p>
          <a:p>
            <a:pPr lvl="1"/>
            <a:r>
              <a:rPr lang="en-US" dirty="0"/>
              <a:t>John D. Rockefeller – Oil industry</a:t>
            </a:r>
          </a:p>
          <a:p>
            <a:pPr lvl="1"/>
            <a:r>
              <a:rPr lang="en-US" dirty="0"/>
              <a:t>Andrew Carnegie – Steel industry</a:t>
            </a:r>
          </a:p>
          <a:p>
            <a:pPr lvl="1"/>
            <a:r>
              <a:rPr lang="en-US" dirty="0"/>
              <a:t>Cornelius Vanderbilt – Shipping industry</a:t>
            </a:r>
          </a:p>
          <a:p>
            <a:pPr lvl="1"/>
            <a:r>
              <a:rPr lang="en-US" dirty="0"/>
              <a:t>J.P. Morgan – Financial industry</a:t>
            </a:r>
          </a:p>
          <a:p>
            <a:pPr lvl="1"/>
            <a:r>
              <a:rPr lang="en-US" dirty="0"/>
              <a:t>Jay Gould – Railroad industry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2" descr="http://strategy.razorfish.com/wp-content/uploads/2011/10/robber-barons1-e1317937536996.png">
            <a:extLst>
              <a:ext uri="{FF2B5EF4-FFF2-40B4-BE49-F238E27FC236}">
                <a16:creationId xmlns="" xmlns:a16="http://schemas.microsoft.com/office/drawing/2014/main" id="{302C472F-CA75-443E-B103-1B566F0D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2302"/>
            <a:ext cx="7235301" cy="25256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">
            <a:extLst>
              <a:ext uri="{FF2B5EF4-FFF2-40B4-BE49-F238E27FC236}">
                <a16:creationId xmlns="" xmlns:a16="http://schemas.microsoft.com/office/drawing/2014/main" id="{C3249B00-5FB2-4201-BBB3-E6C66E58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01" y="4332301"/>
            <a:ext cx="1908698" cy="252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382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90</TotalTime>
  <Words>868</Words>
  <Application>Microsoft Office PowerPoint</Application>
  <PresentationFormat>On-screen Show (4:3)</PresentationFormat>
  <Paragraphs>87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Depth</vt:lpstr>
      <vt:lpstr>Textured</vt:lpstr>
      <vt:lpstr>Office Theme</vt:lpstr>
      <vt:lpstr>The Business of Business  Is Business</vt:lpstr>
      <vt:lpstr>Guided Questions</vt:lpstr>
      <vt:lpstr>“The Gilded Age”</vt:lpstr>
      <vt:lpstr>“Big Business”</vt:lpstr>
      <vt:lpstr>“Big Business”</vt:lpstr>
      <vt:lpstr>How does a Business get “Big?”</vt:lpstr>
      <vt:lpstr>How does a Business get “Big?”</vt:lpstr>
      <vt:lpstr>PowerPoint Presentation</vt:lpstr>
      <vt:lpstr>The Men Who Profited </vt:lpstr>
      <vt:lpstr>PowerPoint Presentation</vt:lpstr>
      <vt:lpstr>Robber Barons or  Captains of Industry?</vt:lpstr>
      <vt:lpstr>Justification for the  Industrialists’ Wealth</vt:lpstr>
      <vt:lpstr>Essential Question</vt:lpstr>
      <vt:lpstr>Gilded Age Analysis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of Business  Is Business</dc:title>
  <dc:creator>Scott White</dc:creator>
  <cp:lastModifiedBy>00, 00</cp:lastModifiedBy>
  <cp:revision>12</cp:revision>
  <dcterms:created xsi:type="dcterms:W3CDTF">2017-08-22T01:41:14Z</dcterms:created>
  <dcterms:modified xsi:type="dcterms:W3CDTF">2017-09-11T13:53:15Z</dcterms:modified>
</cp:coreProperties>
</file>