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5"/>
  </p:notesMasterIdLst>
  <p:sldIdLst>
    <p:sldId id="256" r:id="rId5"/>
    <p:sldId id="259" r:id="rId6"/>
    <p:sldId id="267" r:id="rId7"/>
    <p:sldId id="261" r:id="rId8"/>
    <p:sldId id="263" r:id="rId9"/>
    <p:sldId id="262" r:id="rId10"/>
    <p:sldId id="264" r:id="rId11"/>
    <p:sldId id="268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D4676-DEEE-44B1-A85C-CB9C7E66F3C7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C798E-9E1F-41FE-BF5A-73D749E8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21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2FE3B97-7D73-47D1-A4DA-F5A40AD8F0D8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5B9CBE1-E026-4518-B911-D39B646D7C61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03D441C-C8DB-4DA0-B085-914A08E7D40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CBE1-E026-4518-B911-D39B646D7C61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441C-C8DB-4DA0-B085-914A08E7D4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CBE1-E026-4518-B911-D39B646D7C61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441C-C8DB-4DA0-B085-914A08E7D40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E922B-4045-40B4-BD03-E51ED63A5B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72396"/>
      </p:ext>
    </p:extLst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132B0-B18D-445D-8A88-79322C6850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664240"/>
      </p:ext>
    </p:extLst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B3E92-47E9-4007-81CD-31E7C5342D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607"/>
      </p:ext>
    </p:extLst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E4B38-2997-4671-B474-955E0CCAFF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81831"/>
      </p:ext>
    </p:extLst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D227E-F591-4783-BA7A-8077C4FDF4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87597"/>
      </p:ext>
    </p:extLst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2FBD3-AFFA-4CE3-8457-089D661828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67195"/>
      </p:ext>
    </p:extLst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E3AFC-131A-438D-9589-A54ED24D9E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78259"/>
      </p:ext>
    </p:extLst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97F55-1EF7-47A3-9303-C67B78D6C7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878813"/>
      </p:ext>
    </p:extLst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CBE1-E026-4518-B911-D39B646D7C61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441C-C8DB-4DA0-B085-914A08E7D4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AB80C-AFFC-4A33-A1EE-6BC1CCE42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19989"/>
      </p:ext>
    </p:extLst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8CD3E-336A-46EC-989D-F7CD7067BD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716392"/>
      </p:ext>
    </p:extLst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464E0-FA4A-41DF-B1B9-A684DFE398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496195"/>
      </p:ext>
    </p:extLst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22283-6331-4D2B-ADEA-38E3D0696D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53965"/>
      </p:ext>
    </p:extLst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05751-A607-48DC-A0BD-35F1C588A0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763822"/>
      </p:ext>
    </p:extLst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0E2AA-62F8-47C7-8F81-6942F49667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66609"/>
      </p:ext>
    </p:extLst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1C890-90FF-4B0E-B4D5-D9CBD59A36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422123"/>
      </p:ext>
    </p:extLst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24763-D08E-45E4-A472-3C694995AC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10699"/>
      </p:ext>
    </p:extLst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59187-7495-4643-97C0-B19EB5A583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48507"/>
      </p:ext>
    </p:extLst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E4088-6EC5-474F-AADE-2DCF937457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6480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5B9CBE1-E026-4518-B911-D39B646D7C61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03D441C-C8DB-4DA0-B085-914A08E7D40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D63CF-2488-4C64-8207-F4581043B4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572888"/>
      </p:ext>
    </p:extLst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2D91A-2097-4AB5-9301-6BB69FD392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05458"/>
      </p:ext>
    </p:extLst>
  </p:cSld>
  <p:clrMapOvr>
    <a:masterClrMapping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49E1C-03F8-459E-BD1C-06AC4D3547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086508"/>
      </p:ext>
    </p:extLst>
  </p:cSld>
  <p:clrMapOvr>
    <a:masterClrMapping/>
  </p:clrMapOvr>
  <p:transition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BF1F4-8F38-49BD-AD4D-6829A7BFF0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03191"/>
      </p:ext>
    </p:extLst>
  </p:cSld>
  <p:clrMapOvr>
    <a:masterClrMapping/>
  </p:clrMapOvr>
  <p:transition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CDAD6A-1332-41FB-B4F3-58AAF3A4BD8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25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1C8B8-0DA1-4F85-B963-EEEF1F3D15C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31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F3D1E-A8D3-44BA-AEF1-E39BDD60B2B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678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BE484-DE43-47D1-9E5E-26308DF8363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8849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66266-F5DF-445F-91C1-1B62D326A34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524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84CF7-C2BD-409E-B0F6-AE9304272DE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CBE1-E026-4518-B911-D39B646D7C61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441C-C8DB-4DA0-B085-914A08E7D40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80CAC-AC2F-47DF-A827-DF465A1B638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362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A1EF0-3CD6-43A1-A92A-1A8BB0A9E70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139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B99E96-F364-4470-8795-6D6EBCF4D8F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868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996C2-BDBC-4202-B48B-C5AA4F0CE98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2971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9017B-CD7B-4BA5-8C45-23F6D7BC79D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CBE1-E026-4518-B911-D39B646D7C61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441C-C8DB-4DA0-B085-914A08E7D40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CBE1-E026-4518-B911-D39B646D7C61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441C-C8DB-4DA0-B085-914A08E7D40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CBE1-E026-4518-B911-D39B646D7C61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441C-C8DB-4DA0-B085-914A08E7D40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CBE1-E026-4518-B911-D39B646D7C61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441C-C8DB-4DA0-B085-914A08E7D4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CBE1-E026-4518-B911-D39B646D7C61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441C-C8DB-4DA0-B085-914A08E7D4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5B9CBE1-E026-4518-B911-D39B646D7C61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03D441C-C8DB-4DA0-B085-914A08E7D400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4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84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84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8D25E00-D638-4C6A-AE2B-065762E894D3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11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  <p:sndAc>
      <p:stSnd>
        <p:snd r:embed="rId13" name="CAMERA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517E121-6E4A-4810-92ED-F4804C81DDE8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2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1EC4D7-E0FA-4603-A6FE-AB30D58004C5}" type="slidenum">
              <a:rPr lang="en-US" altLang="en-US" b="1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D4D4D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D4D4D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03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E:\Post%20Civil%20War,%20the%20West%20and%20Industry\tar239.htm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gif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Northern Manufacturing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Review:</a:t>
            </a:r>
          </a:p>
          <a:p>
            <a:pPr lvl="1"/>
            <a:r>
              <a:rPr lang="en-US" dirty="0" smtClean="0"/>
              <a:t>The North had always been geared more towards industry</a:t>
            </a:r>
          </a:p>
          <a:p>
            <a:pPr lvl="1"/>
            <a:r>
              <a:rPr lang="en-US" dirty="0" smtClean="0"/>
              <a:t>The South was more agricultural</a:t>
            </a:r>
          </a:p>
          <a:p>
            <a:pPr lvl="1"/>
            <a:r>
              <a:rPr lang="en-US" dirty="0" smtClean="0"/>
              <a:t>This divide will continue after the Civil War</a:t>
            </a:r>
          </a:p>
          <a:p>
            <a:pPr lvl="2"/>
            <a:r>
              <a:rPr lang="en-US" dirty="0" smtClean="0"/>
              <a:t>One of the reasons for the North winning the Civil War was it’s industrial might</a:t>
            </a:r>
          </a:p>
          <a:p>
            <a:pPr lvl="2"/>
            <a:endParaRPr lang="en-US" dirty="0"/>
          </a:p>
          <a:p>
            <a:r>
              <a:rPr lang="en-US" dirty="0" smtClean="0"/>
              <a:t>American Industrial Revolution:</a:t>
            </a:r>
          </a:p>
          <a:p>
            <a:pPr lvl="1"/>
            <a:r>
              <a:rPr lang="en-US" dirty="0"/>
              <a:t>Before the Civil War, America was mostly agricultural</a:t>
            </a:r>
          </a:p>
          <a:p>
            <a:pPr lvl="1"/>
            <a:r>
              <a:rPr lang="en-US" dirty="0"/>
              <a:t>By 1920,  America became an industrial </a:t>
            </a:r>
            <a:r>
              <a:rPr lang="en-US" dirty="0" smtClean="0"/>
              <a:t>powerhouse – Just </a:t>
            </a:r>
            <a:r>
              <a:rPr lang="en-US" dirty="0"/>
              <a:t>60 years later!</a:t>
            </a:r>
          </a:p>
          <a:p>
            <a:pPr lvl="1"/>
            <a:r>
              <a:rPr lang="en-US" dirty="0" smtClean="0"/>
              <a:t>How</a:t>
            </a:r>
            <a:r>
              <a:rPr lang="en-US" dirty="0"/>
              <a:t>?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5151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Some other inventions created during Gilded Age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/>
              <a:t>Cola-Cola (1886)</a:t>
            </a:r>
          </a:p>
          <a:p>
            <a:pPr marL="114300" indent="0">
              <a:buNone/>
            </a:pPr>
            <a:endParaRPr lang="en-US" altLang="en-US" sz="2800" b="1" dirty="0"/>
          </a:p>
          <a:p>
            <a:r>
              <a:rPr lang="en-US" altLang="en-US" sz="2800" b="1" dirty="0"/>
              <a:t>Streetcars (1888)</a:t>
            </a:r>
          </a:p>
          <a:p>
            <a:pPr marL="114300" indent="0">
              <a:buNone/>
            </a:pPr>
            <a:endParaRPr lang="en-US" altLang="en-US" sz="2800" b="1" dirty="0"/>
          </a:p>
          <a:p>
            <a:r>
              <a:rPr lang="en-US" altLang="en-US" sz="2800" b="1" dirty="0"/>
              <a:t>Record Player (1877)</a:t>
            </a:r>
          </a:p>
          <a:p>
            <a:endParaRPr lang="en-US" altLang="en-US" sz="2800" b="1" dirty="0"/>
          </a:p>
          <a:p>
            <a:r>
              <a:rPr lang="en-US" altLang="en-US" sz="2800" b="1" dirty="0"/>
              <a:t>Skyscraper (1885)</a:t>
            </a:r>
          </a:p>
          <a:p>
            <a:pPr marL="114300" indent="0">
              <a:buNone/>
            </a:pPr>
            <a:endParaRPr lang="en-US" altLang="en-US" sz="2800" b="1" dirty="0"/>
          </a:p>
          <a:p>
            <a:r>
              <a:rPr lang="en-US" altLang="en-US" sz="2800" b="1" dirty="0"/>
              <a:t>Airplane (1903)</a:t>
            </a:r>
          </a:p>
          <a:p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26650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AutoShape 2" descr="Parchment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7363" name="Text Box 3"/>
          <p:cNvSpPr txBox="1">
            <a:spLocks noChangeArrowheads="1"/>
          </p:cNvSpPr>
          <p:nvPr/>
        </p:nvSpPr>
        <p:spPr bwMode="auto">
          <a:xfrm>
            <a:off x="990600" y="12954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27364" name="Text Box 4"/>
          <p:cNvSpPr txBox="1">
            <a:spLocks noChangeArrowheads="1"/>
          </p:cNvSpPr>
          <p:nvPr/>
        </p:nvSpPr>
        <p:spPr bwMode="auto">
          <a:xfrm>
            <a:off x="914400" y="990600"/>
            <a:ext cx="7391400" cy="624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sz="4000" dirty="0">
                <a:latin typeface="Impact" pitchFamily="34" charset="0"/>
              </a:rPr>
              <a:t>Natural Resources</a:t>
            </a:r>
          </a:p>
          <a:p>
            <a:pPr algn="ctr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sz="4000" dirty="0">
                <a:latin typeface="Impact" pitchFamily="34" charset="0"/>
              </a:rPr>
              <a:t>Capital </a:t>
            </a:r>
            <a:br>
              <a:rPr lang="en-US" sz="4000" dirty="0">
                <a:latin typeface="Impact" pitchFamily="34" charset="0"/>
              </a:rPr>
            </a:br>
            <a:r>
              <a:rPr lang="en-US" sz="4000" dirty="0">
                <a:latin typeface="Impact" pitchFamily="34" charset="0"/>
              </a:rPr>
              <a:t>(</a:t>
            </a:r>
            <a:r>
              <a:rPr lang="en-US" sz="4000" dirty="0">
                <a:solidFill>
                  <a:srgbClr val="0000CC"/>
                </a:solidFill>
                <a:latin typeface="Impact" pitchFamily="34" charset="0"/>
              </a:rPr>
              <a:t>gold, silver and banking</a:t>
            </a:r>
            <a:r>
              <a:rPr lang="en-US" sz="4000" dirty="0">
                <a:latin typeface="Impact" pitchFamily="34" charset="0"/>
              </a:rPr>
              <a:t>)</a:t>
            </a:r>
          </a:p>
          <a:p>
            <a:pPr algn="ctr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sz="4000" dirty="0">
                <a:latin typeface="Impact" pitchFamily="34" charset="0"/>
              </a:rPr>
              <a:t>US Government support</a:t>
            </a:r>
          </a:p>
          <a:p>
            <a:pPr algn="ctr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sz="4000" u="sng" dirty="0">
                <a:solidFill>
                  <a:srgbClr val="006600"/>
                </a:solidFill>
                <a:latin typeface="Impact" pitchFamily="34" charset="0"/>
              </a:rPr>
              <a:t>Desire</a:t>
            </a:r>
            <a:r>
              <a:rPr lang="en-US" sz="4000" dirty="0">
                <a:latin typeface="Impact" pitchFamily="34" charset="0"/>
              </a:rPr>
              <a:t>:  Creative inventors and industrialists</a:t>
            </a:r>
          </a:p>
          <a:p>
            <a:pPr algn="ctr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sz="4000" dirty="0">
                <a:latin typeface="Impact" pitchFamily="34" charset="0"/>
              </a:rPr>
              <a:t>Transportation System</a:t>
            </a:r>
          </a:p>
          <a:p>
            <a:pPr algn="ctr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sz="4000" dirty="0">
                <a:latin typeface="Impact" pitchFamily="34" charset="0"/>
              </a:rPr>
              <a:t>Labor force (</a:t>
            </a:r>
            <a:r>
              <a:rPr lang="en-US" sz="4000" u="sng" dirty="0">
                <a:solidFill>
                  <a:srgbClr val="A50021"/>
                </a:solidFill>
                <a:latin typeface="Impact" pitchFamily="34" charset="0"/>
              </a:rPr>
              <a:t>immigrants</a:t>
            </a:r>
            <a:r>
              <a:rPr lang="en-US" sz="4000" dirty="0">
                <a:latin typeface="Impact" pitchFamily="34" charset="0"/>
              </a:rPr>
              <a:t>)</a:t>
            </a:r>
          </a:p>
          <a:p>
            <a:pPr algn="ctr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endParaRPr lang="en-US" sz="4000" dirty="0">
              <a:latin typeface="Impact" pitchFamily="34" charset="0"/>
            </a:endParaRPr>
          </a:p>
          <a:p>
            <a:pPr algn="ctr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endParaRPr lang="en-US" sz="4000" dirty="0">
              <a:latin typeface="Impact" pitchFamily="34" charset="0"/>
            </a:endParaRPr>
          </a:p>
        </p:txBody>
      </p:sp>
      <p:sp>
        <p:nvSpPr>
          <p:cNvPr id="527365" name="WordArt 5"/>
          <p:cNvSpPr>
            <a:spLocks noChangeArrowheads="1" noChangeShapeType="1" noTextEdit="1"/>
          </p:cNvSpPr>
          <p:nvPr/>
        </p:nvSpPr>
        <p:spPr bwMode="auto">
          <a:xfrm>
            <a:off x="914400" y="152400"/>
            <a:ext cx="7391400" cy="609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5921" dir="2700000" sy="50000" kx="2115830" algn="bl" rotWithShape="0">
                    <a:schemeClr val="tx1"/>
                  </a:outerShdw>
                </a:effectLst>
                <a:latin typeface="Arial Black"/>
              </a:rPr>
              <a:t>FACTORS FOR INDUSTRIAL GROWTH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61722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 What factors allowed for the American Industrial Revolution?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121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4724400" cy="51816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Book Antiqua" pitchFamily="18" charset="0"/>
              </a:rPr>
              <a:t>In 1859, Edwin L. Drake used a steam engine to drill for </a:t>
            </a:r>
            <a:r>
              <a:rPr lang="en-US" sz="2400" b="1" u="sng" dirty="0" smtClean="0">
                <a:latin typeface="Book Antiqua" pitchFamily="18" charset="0"/>
              </a:rPr>
              <a:t>oil </a:t>
            </a:r>
            <a:r>
              <a:rPr lang="en-US" sz="2400" dirty="0" smtClean="0">
                <a:latin typeface="Book Antiqua" pitchFamily="18" charset="0"/>
              </a:rPr>
              <a:t>near Titusville, PA</a:t>
            </a:r>
          </a:p>
          <a:p>
            <a:pPr marL="641033" lvl="1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 smtClean="0">
                <a:latin typeface="Book Antiqua" pitchFamily="18" charset="0"/>
              </a:rPr>
              <a:t>Started an oil boom throughout the nation.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latin typeface="Book Antiqua" pitchFamily="18" charset="0"/>
              </a:rPr>
              <a:t>E</a:t>
            </a:r>
            <a:r>
              <a:rPr lang="en-US" sz="2400" dirty="0" smtClean="0">
                <a:latin typeface="Book Antiqua" pitchFamily="18" charset="0"/>
              </a:rPr>
              <a:t>ntrepreneurs began to transform the oil into kerosene (lamps/heating fuel)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latin typeface="Book Antiqua" pitchFamily="18" charset="0"/>
              </a:rPr>
              <a:t>G</a:t>
            </a:r>
            <a:r>
              <a:rPr lang="en-US" sz="2400" dirty="0" smtClean="0">
                <a:latin typeface="Book Antiqua" pitchFamily="18" charset="0"/>
              </a:rPr>
              <a:t>asoline will become the most important product of oil after the automobile became popular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b="1" dirty="0" smtClean="0"/>
              <a:t>Natural Resources Fue</a:t>
            </a:r>
            <a:r>
              <a:rPr lang="en-US" sz="3200" b="1" dirty="0" smtClean="0"/>
              <a:t>l </a:t>
            </a:r>
            <a:r>
              <a:rPr sz="3200" b="1" dirty="0" smtClean="0"/>
              <a:t>Industriali</a:t>
            </a:r>
            <a:r>
              <a:rPr lang="en-US" sz="3200" b="1" dirty="0" smtClean="0"/>
              <a:t>zation </a:t>
            </a:r>
            <a:endParaRPr sz="3200" b="1" dirty="0">
              <a:solidFill>
                <a:srgbClr val="FFC000"/>
              </a:solidFill>
            </a:endParaRPr>
          </a:p>
        </p:txBody>
      </p:sp>
      <p:pic>
        <p:nvPicPr>
          <p:cNvPr id="17412" name="Picture 6" descr="http://inventionideasblog.com/wp-content/uploads/2010/07/fin-DRA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95400"/>
            <a:ext cx="23209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 descr="http://www.crudeoiltrade.com/classified_img/DP11_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724400"/>
            <a:ext cx="18986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0" descr="http://4.bp.blogspot.com/_Cry2hN-xUQM/TBur4L5CPuI/AAAAAAAACJQ/yhTLTDXA9kA/s640/oile4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00400"/>
            <a:ext cx="237013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2342" y="6349939"/>
            <a:ext cx="468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Why was oil a major find?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38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 descr="natural resources and products produced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5388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003366"/>
            </a:gs>
            <a:gs pos="100000">
              <a:schemeClr val="tx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9" name="Picture 3" descr="Workington%20No%202%20Bessemer%20vess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50" y="3810000"/>
            <a:ext cx="2241550" cy="28956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2590800" y="925513"/>
            <a:ext cx="6553200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FFFF66"/>
              </a:buClr>
              <a:buFont typeface="Wingdings" pitchFamily="2" charset="2"/>
              <a:buChar char="v"/>
            </a:pPr>
            <a:r>
              <a:rPr lang="en-US" sz="2400" b="1" dirty="0">
                <a:solidFill>
                  <a:srgbClr val="FFFFFF"/>
                </a:solidFill>
                <a:latin typeface="Georgia" pitchFamily="18" charset="0"/>
              </a:rPr>
              <a:t>In 1856 Henry Bessemer devised a way of converting iron into steel on a large scale.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FFFF66"/>
              </a:buClr>
              <a:buFont typeface="Wingdings" pitchFamily="2" charset="2"/>
              <a:buChar char="v"/>
            </a:pPr>
            <a:r>
              <a:rPr lang="en-US" sz="2400" b="1" dirty="0">
                <a:solidFill>
                  <a:srgbClr val="FFFFFF"/>
                </a:solidFill>
                <a:latin typeface="Georgia" pitchFamily="18" charset="0"/>
              </a:rPr>
              <a:t>His invention involved blowing air through molten iron in a converter, or furnace, in order to burn off the excess carbon. 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FFFF66"/>
              </a:buClr>
              <a:buFont typeface="Wingdings" pitchFamily="2" charset="2"/>
              <a:buChar char="v"/>
            </a:pPr>
            <a:r>
              <a:rPr lang="en-US" sz="2400" b="1" dirty="0">
                <a:solidFill>
                  <a:srgbClr val="FFFFFF"/>
                </a:solidFill>
                <a:latin typeface="Georgia" pitchFamily="18" charset="0"/>
              </a:rPr>
              <a:t>His invention revolutionized the Industrial Age.</a:t>
            </a:r>
            <a:r>
              <a:rPr lang="en-US" sz="2400" dirty="0">
                <a:solidFill>
                  <a:srgbClr val="FFFFFF"/>
                </a:solidFill>
                <a:latin typeface="Georgia" pitchFamily="18" charset="0"/>
              </a:rPr>
              <a:t>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</a:pPr>
            <a:r>
              <a:rPr lang="en-US" sz="3600" b="1" i="1" u="sng" dirty="0">
                <a:solidFill>
                  <a:srgbClr val="FFFF66"/>
                </a:solidFill>
                <a:latin typeface="Georgia" pitchFamily="18" charset="0"/>
              </a:rPr>
              <a:t>New Uses for Steel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FFFF66"/>
              </a:buClr>
              <a:buFont typeface="Wingdings" pitchFamily="2" charset="2"/>
              <a:buChar char="v"/>
            </a:pPr>
            <a:r>
              <a:rPr lang="en-US" sz="2400" b="1" dirty="0">
                <a:solidFill>
                  <a:srgbClr val="FFFFFF"/>
                </a:solidFill>
                <a:latin typeface="Georgia" pitchFamily="18" charset="0"/>
              </a:rPr>
              <a:t>Steel used in railroads, barbed wire, farm machines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FFFF66"/>
              </a:buClr>
              <a:buFont typeface="Wingdings" pitchFamily="2" charset="2"/>
              <a:buChar char="v"/>
            </a:pPr>
            <a:r>
              <a:rPr lang="en-US" sz="2400" b="1" dirty="0">
                <a:solidFill>
                  <a:srgbClr val="FFFFFF"/>
                </a:solidFill>
                <a:latin typeface="Georgia" pitchFamily="18" charset="0"/>
              </a:rPr>
              <a:t>Changes construction: Brooklyn Bridge; steel-framed skyscrapers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  <a:latin typeface="Georgia" pitchFamily="18" charset="0"/>
            </a:endParaRPr>
          </a:p>
          <a:p>
            <a:pPr algn="ctr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Georgia" pitchFamily="18" charset="0"/>
            </a:endParaRPr>
          </a:p>
        </p:txBody>
      </p:sp>
      <p:pic>
        <p:nvPicPr>
          <p:cNvPr id="198662" name="Picture 6" descr="bessemerlr"/>
          <p:cNvPicPr>
            <a:picLocks noChangeAspect="1" noChangeArrowheads="1"/>
          </p:cNvPicPr>
          <p:nvPr/>
        </p:nvPicPr>
        <p:blipFill>
          <a:blip r:embed="rId3" cstate="print"/>
          <a:srcRect r="5563" b="4651"/>
          <a:stretch>
            <a:fillRect/>
          </a:stretch>
        </p:blipFill>
        <p:spPr bwMode="auto">
          <a:xfrm>
            <a:off x="309563" y="914400"/>
            <a:ext cx="1976437" cy="25908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8664" name="WordArt 8"/>
          <p:cNvSpPr>
            <a:spLocks noChangeArrowheads="1" noChangeShapeType="1" noTextEdit="1"/>
          </p:cNvSpPr>
          <p:nvPr/>
        </p:nvSpPr>
        <p:spPr bwMode="auto">
          <a:xfrm>
            <a:off x="685800" y="76200"/>
            <a:ext cx="7543800" cy="5715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35278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0161" dir="9693903" algn="ctr" rotWithShape="0">
                    <a:srgbClr val="FFFFFF"/>
                  </a:outerShdw>
                </a:effectLst>
                <a:latin typeface="Impact"/>
              </a:rPr>
              <a:t>BESSEMER PROCESS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2771" y="6197539"/>
            <a:ext cx="4689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.  How did the Bessemer Process help fuel the growth of America?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6661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8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8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8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8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8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tx1"/>
            </a:gs>
            <a:gs pos="50000">
              <a:srgbClr val="003366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ChangeArrowheads="1"/>
          </p:cNvSpPr>
          <p:nvPr/>
        </p:nvSpPr>
        <p:spPr bwMode="auto">
          <a:xfrm>
            <a:off x="-407988" y="107473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9587" name="Rectangle 3"/>
          <p:cNvSpPr>
            <a:spLocks noChangeArrowheads="1"/>
          </p:cNvSpPr>
          <p:nvPr/>
        </p:nvSpPr>
        <p:spPr bwMode="auto">
          <a:xfrm>
            <a:off x="4763" y="1068388"/>
            <a:ext cx="7143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579588" name="Picture 4" descr="atrain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248400"/>
            <a:ext cx="4876800" cy="304800"/>
          </a:xfrm>
          <a:prstGeom prst="rect">
            <a:avLst/>
          </a:prstGeom>
          <a:noFill/>
        </p:spPr>
      </p:pic>
      <p:sp>
        <p:nvSpPr>
          <p:cNvPr id="579589" name="Text Box 5"/>
          <p:cNvSpPr txBox="1">
            <a:spLocks noChangeArrowheads="1"/>
          </p:cNvSpPr>
          <p:nvPr/>
        </p:nvSpPr>
        <p:spPr bwMode="auto">
          <a:xfrm>
            <a:off x="381000" y="4991100"/>
            <a:ext cx="5715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400" b="1" i="1">
                <a:solidFill>
                  <a:srgbClr val="FFFFFF"/>
                </a:solidFill>
                <a:latin typeface="Arial" charset="0"/>
              </a:rPr>
              <a:t>May 10, 1869 at Promontory, Utah </a:t>
            </a:r>
          </a:p>
          <a:p>
            <a:pPr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400" b="1" i="1">
                <a:solidFill>
                  <a:srgbClr val="FFFF00"/>
                </a:solidFill>
                <a:latin typeface="Arial" charset="0"/>
              </a:rPr>
              <a:t>“The Wedding of the Rails” </a:t>
            </a:r>
          </a:p>
          <a:p>
            <a:pPr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400" b="1" i="1">
                <a:solidFill>
                  <a:srgbClr val="FFFFFF"/>
                </a:solidFill>
                <a:latin typeface="Arial" charset="0"/>
              </a:rPr>
              <a:t>Central Pacific and Union Pacific</a:t>
            </a:r>
          </a:p>
        </p:txBody>
      </p:sp>
      <p:sp>
        <p:nvSpPr>
          <p:cNvPr id="579590" name="WordArt 6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5791200" cy="762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latin typeface="Impact"/>
              </a:rPr>
              <a:t>1st TRANSCONTINENTAL RAILROAD</a:t>
            </a:r>
          </a:p>
        </p:txBody>
      </p:sp>
      <p:sp>
        <p:nvSpPr>
          <p:cNvPr id="579594" name="AutoShape 10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610600" y="6477000"/>
            <a:ext cx="3048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57959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066800"/>
            <a:ext cx="5905500" cy="38481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57959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228600"/>
            <a:ext cx="26670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444842" y="6197539"/>
            <a:ext cx="4689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.  How did the Bessemer Process help fuel the growth of America?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71748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7" name="Text Box 5"/>
          <p:cNvSpPr txBox="1">
            <a:spLocks noChangeArrowheads="1"/>
          </p:cNvSpPr>
          <p:nvPr/>
        </p:nvSpPr>
        <p:spPr bwMode="auto">
          <a:xfrm>
            <a:off x="5943600" y="571500"/>
            <a:ext cx="3200400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pitchFamily="2" charset="2"/>
              <a:buChar char="v"/>
            </a:pPr>
            <a:r>
              <a:rPr lang="en-US" sz="2400" b="1">
                <a:solidFill>
                  <a:srgbClr val="000000"/>
                </a:solidFill>
                <a:latin typeface="Georgia" pitchFamily="18" charset="0"/>
              </a:rPr>
              <a:t>With the </a:t>
            </a:r>
            <a:r>
              <a:rPr lang="en-US" sz="2400" b="1" i="1" u="sng">
                <a:solidFill>
                  <a:srgbClr val="0000CC"/>
                </a:solidFill>
                <a:latin typeface="Georgia" pitchFamily="18" charset="0"/>
              </a:rPr>
              <a:t>Bessemer Process</a:t>
            </a:r>
            <a:r>
              <a:rPr lang="en-US" sz="2400" b="1">
                <a:solidFill>
                  <a:srgbClr val="000000"/>
                </a:solidFill>
                <a:latin typeface="Georgia" pitchFamily="18" charset="0"/>
              </a:rPr>
              <a:t> and </a:t>
            </a:r>
            <a:r>
              <a:rPr lang="en-US" sz="2400" b="1" i="1" u="sng">
                <a:solidFill>
                  <a:srgbClr val="A50021"/>
                </a:solidFill>
                <a:latin typeface="Georgia" pitchFamily="18" charset="0"/>
              </a:rPr>
              <a:t>Carnegie</a:t>
            </a:r>
            <a:r>
              <a:rPr lang="en-US" sz="2400" b="1">
                <a:solidFill>
                  <a:srgbClr val="000000"/>
                </a:solidFill>
                <a:latin typeface="Georgia" pitchFamily="18" charset="0"/>
              </a:rPr>
              <a:t> steel, Skyscrapers revolutionized the building industry…..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pitchFamily="2" charset="2"/>
              <a:buChar char="v"/>
            </a:pPr>
            <a:r>
              <a:rPr lang="en-US" sz="2400" b="1">
                <a:solidFill>
                  <a:srgbClr val="000000"/>
                </a:solidFill>
                <a:latin typeface="Georgia" pitchFamily="18" charset="0"/>
              </a:rPr>
              <a:t>Major city skylines would be dotted with this new type of building as the 1900’s begin.</a:t>
            </a:r>
          </a:p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pitchFamily="2" charset="2"/>
              <a:buChar char="v"/>
            </a:pPr>
            <a:endParaRPr lang="en-US" sz="2400" b="1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2795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64238" cy="693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172200" y="5061634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  How did the Bessemer Process help fuel the growth of America?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929004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AutoShape 2" descr="Parchment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11" name="WordArt 3"/>
          <p:cNvSpPr>
            <a:spLocks noChangeArrowheads="1" noChangeShapeType="1" noTextEdit="1"/>
          </p:cNvSpPr>
          <p:nvPr/>
        </p:nvSpPr>
        <p:spPr bwMode="auto">
          <a:xfrm>
            <a:off x="990600" y="76200"/>
            <a:ext cx="7086600" cy="6477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NEW INDUSTRIES</a:t>
            </a:r>
          </a:p>
        </p:txBody>
      </p:sp>
      <p:sp>
        <p:nvSpPr>
          <p:cNvPr id="529412" name="Text Box 4"/>
          <p:cNvSpPr txBox="1">
            <a:spLocks noChangeArrowheads="1"/>
          </p:cNvSpPr>
          <p:nvPr/>
        </p:nvSpPr>
        <p:spPr bwMode="auto">
          <a:xfrm>
            <a:off x="914400" y="990600"/>
            <a:ext cx="3810000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Oil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Mining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Sugar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Steel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Meatpacking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Beef/Cattle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Construction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Telegraph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Telephone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US" sz="2800" b="1">
              <a:latin typeface="Arial Black" pitchFamily="34" charset="0"/>
            </a:endParaRPr>
          </a:p>
        </p:txBody>
      </p:sp>
      <p:sp>
        <p:nvSpPr>
          <p:cNvPr id="529414" name="Text Box 6"/>
          <p:cNvSpPr txBox="1">
            <a:spLocks noChangeArrowheads="1"/>
          </p:cNvSpPr>
          <p:nvPr/>
        </p:nvSpPr>
        <p:spPr bwMode="auto">
          <a:xfrm>
            <a:off x="4648200" y="989013"/>
            <a:ext cx="3657600" cy="48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Railroad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Marketing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Sewing Machine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Vacuums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Typewriters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Automobile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Salt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Coal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Agricultural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61722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4.  List 5 new industries in America.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309260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WordArt 2"/>
          <p:cNvSpPr>
            <a:spLocks noChangeArrowheads="1" noChangeShapeType="1" noTextEdit="1"/>
          </p:cNvSpPr>
          <p:nvPr/>
        </p:nvSpPr>
        <p:spPr bwMode="auto">
          <a:xfrm>
            <a:off x="381000" y="76200"/>
            <a:ext cx="8229600" cy="3048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KEY INVENTIONS</a:t>
            </a:r>
          </a:p>
        </p:txBody>
      </p:sp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0" y="533400"/>
            <a:ext cx="7315200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600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BETWEEN 1860 TO 1900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Elevator---1852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Bessemer Process---1852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Sewing Machine---1853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Dynamite---1867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Typewriter---1868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Levi Blue Jeans/Basketball---1873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Telephone---1876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Phonograph---1878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Light bulb and cash register---1879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Zipper---1883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Gasoline automobile and skyscraper---1885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New York City---first city to have electricity--1890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Radio---1895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Subway---1897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X-ray---1900</a:t>
            </a:r>
          </a:p>
        </p:txBody>
      </p:sp>
      <p:sp>
        <p:nvSpPr>
          <p:cNvPr id="224261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10600" y="6400800"/>
            <a:ext cx="304800" cy="304800"/>
          </a:xfrm>
          <a:prstGeom prst="irregularSeal1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4262" name="AutoShape 6"/>
          <p:cNvSpPr>
            <a:spLocks noChangeArrowheads="1"/>
          </p:cNvSpPr>
          <p:nvPr/>
        </p:nvSpPr>
        <p:spPr bwMode="auto">
          <a:xfrm>
            <a:off x="6477000" y="2057400"/>
            <a:ext cx="2438400" cy="1828800"/>
          </a:xfrm>
          <a:prstGeom prst="cloudCallout">
            <a:avLst>
              <a:gd name="adj1" fmla="val -68815"/>
              <a:gd name="adj2" fmla="val -91843"/>
            </a:avLst>
          </a:prstGeom>
          <a:gradFill rotWithShape="0">
            <a:gsLst>
              <a:gs pos="0">
                <a:srgbClr val="DBF1FF"/>
              </a:gs>
              <a:gs pos="50000">
                <a:srgbClr val="FFFF99"/>
              </a:gs>
              <a:gs pos="100000">
                <a:srgbClr val="DBF1FF"/>
              </a:gs>
            </a:gsLst>
            <a:lin ang="189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4263" name="Text Box 7"/>
          <p:cNvSpPr txBox="1">
            <a:spLocks noChangeArrowheads="1"/>
          </p:cNvSpPr>
          <p:nvPr/>
        </p:nvSpPr>
        <p:spPr bwMode="auto">
          <a:xfrm>
            <a:off x="6705600" y="2286000"/>
            <a:ext cx="1981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Between 1800 to 1900, US Govt. issued 500,000 patents</a:t>
            </a:r>
          </a:p>
        </p:txBody>
      </p:sp>
      <p:pic>
        <p:nvPicPr>
          <p:cNvPr id="224264" name="Picture 8" descr="Bul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981200"/>
            <a:ext cx="342900" cy="571500"/>
          </a:xfrm>
          <a:prstGeom prst="rect">
            <a:avLst/>
          </a:prstGeom>
          <a:noFill/>
        </p:spPr>
      </p:pic>
      <p:pic>
        <p:nvPicPr>
          <p:cNvPr id="224265" name="Picture 9" descr="Zipp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4038600"/>
            <a:ext cx="571500" cy="868363"/>
          </a:xfrm>
          <a:prstGeom prst="rect">
            <a:avLst/>
          </a:prstGeom>
          <a:noFill/>
        </p:spPr>
      </p:pic>
      <p:pic>
        <p:nvPicPr>
          <p:cNvPr id="224266" name="Picture 10" descr="Elevatoranim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219200"/>
            <a:ext cx="1017588" cy="1417638"/>
          </a:xfrm>
          <a:prstGeom prst="rect">
            <a:avLst/>
          </a:prstGeom>
          <a:noFill/>
        </p:spPr>
      </p:pic>
      <p:pic>
        <p:nvPicPr>
          <p:cNvPr id="224267" name="Picture 11" descr="Typewri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5867400"/>
            <a:ext cx="815975" cy="838200"/>
          </a:xfrm>
          <a:prstGeom prst="rect">
            <a:avLst/>
          </a:prstGeom>
          <a:noFill/>
        </p:spPr>
      </p:pic>
      <p:pic>
        <p:nvPicPr>
          <p:cNvPr id="224268" name="Picture 12" descr="Pant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5638800"/>
            <a:ext cx="731838" cy="1028700"/>
          </a:xfrm>
          <a:prstGeom prst="rect">
            <a:avLst/>
          </a:prstGeom>
          <a:noFill/>
        </p:spPr>
      </p:pic>
      <p:pic>
        <p:nvPicPr>
          <p:cNvPr id="224269" name="Picture 13" descr="Radi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3200400"/>
            <a:ext cx="533400" cy="366713"/>
          </a:xfrm>
          <a:prstGeom prst="rect">
            <a:avLst/>
          </a:prstGeom>
          <a:noFill/>
        </p:spPr>
      </p:pic>
      <p:pic>
        <p:nvPicPr>
          <p:cNvPr id="224270" name="Picture 14" descr="Xra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3810000"/>
            <a:ext cx="571500" cy="593725"/>
          </a:xfrm>
          <a:prstGeom prst="rect">
            <a:avLst/>
          </a:prstGeom>
          <a:noFill/>
        </p:spPr>
      </p:pic>
      <p:pic>
        <p:nvPicPr>
          <p:cNvPr id="224271" name="Picture 15" descr="r822a"/>
          <p:cNvPicPr>
            <a:picLocks noChangeAspect="1" noChangeArrowheads="1"/>
          </p:cNvPicPr>
          <p:nvPr/>
        </p:nvPicPr>
        <p:blipFill>
          <a:blip r:embed="rId10" cstate="print"/>
          <a:srcRect t="13889" b="9723"/>
          <a:stretch>
            <a:fillRect/>
          </a:stretch>
        </p:blipFill>
        <p:spPr bwMode="auto">
          <a:xfrm>
            <a:off x="7467600" y="914400"/>
            <a:ext cx="769938" cy="990600"/>
          </a:xfrm>
          <a:prstGeom prst="rect">
            <a:avLst/>
          </a:prstGeom>
          <a:noFill/>
        </p:spPr>
      </p:pic>
      <p:pic>
        <p:nvPicPr>
          <p:cNvPr id="224272" name="Picture 16" descr="Basketbal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00800" y="3886200"/>
            <a:ext cx="560388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3981794"/>
      </p:ext>
    </p:extLst>
  </p:cSld>
  <p:clrMapOvr>
    <a:masterClrMapping/>
  </p:clrMapOvr>
  <p:transition>
    <p:zo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igin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djacency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37</TotalTime>
  <Words>464</Words>
  <Application>Microsoft Office PowerPoint</Application>
  <PresentationFormat>On-screen Show (4:3)</PresentationFormat>
  <Paragraphs>90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Origin</vt:lpstr>
      <vt:lpstr>Default Design</vt:lpstr>
      <vt:lpstr>Blank Presentation</vt:lpstr>
      <vt:lpstr>Adjacency</vt:lpstr>
      <vt:lpstr>Northern Manufacturing</vt:lpstr>
      <vt:lpstr>PowerPoint Presentation</vt:lpstr>
      <vt:lpstr>Natural Resources Fuel Industrialization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other inventions created during Gilded 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Northern Manufacturing</dc:title>
  <dc:creator>00, 00</dc:creator>
  <cp:lastModifiedBy>00, 00</cp:lastModifiedBy>
  <cp:revision>5</cp:revision>
  <dcterms:created xsi:type="dcterms:W3CDTF">2017-09-08T17:11:49Z</dcterms:created>
  <dcterms:modified xsi:type="dcterms:W3CDTF">2017-09-08T19:15:32Z</dcterms:modified>
</cp:coreProperties>
</file>