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04" r:id="rId1"/>
  </p:sldMasterIdLst>
  <p:notesMasterIdLst>
    <p:notesMasterId r:id="rId24"/>
  </p:notesMasterIdLst>
  <p:sldIdLst>
    <p:sldId id="257" r:id="rId2"/>
    <p:sldId id="274" r:id="rId3"/>
    <p:sldId id="27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8" r:id="rId19"/>
    <p:sldId id="272" r:id="rId20"/>
    <p:sldId id="273" r:id="rId21"/>
    <p:sldId id="276" r:id="rId22"/>
    <p:sldId id="277" r:id="rId23"/>
  </p:sldIdLst>
  <p:sldSz cx="9144000" cy="5143500" type="screen16x9"/>
  <p:notesSz cx="6858000" cy="9144000"/>
  <p:embeddedFontLst>
    <p:embeddedFont>
      <p:font typeface="Wingdings 3" panose="05040102010807070707" pitchFamily="18" charset="2"/>
      <p:regular r:id="rId25"/>
    </p:embeddedFont>
    <p:embeddedFont>
      <p:font typeface="Century Gothic" panose="020B0502020202020204" pitchFamily="34" charset="0"/>
      <p:regular r:id="rId26"/>
      <p:bold r:id="rId27"/>
      <p:italic r:id="rId28"/>
      <p:boldItalic r:id="rId29"/>
    </p:embeddedFont>
    <p:embeddedFont>
      <p:font typeface="Proxima Nova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-2652" y="-12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891616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e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9322051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46949416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127044612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2828380"/>
            <a:ext cx="5459737" cy="256631"/>
          </a:xfrm>
        </p:spPr>
        <p:txBody>
          <a:bodyPr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7616868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704026139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5993555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2114112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92661323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359250328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344959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375599"/>
            <a:ext cx="4045200" cy="15519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981125"/>
            <a:ext cx="4045200" cy="1345499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wrap="square"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347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7330072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30399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wrap="square"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490875"/>
            <a:ext cx="2808000" cy="3078000"/>
          </a:xfrm>
          <a:prstGeom prst="rect">
            <a:avLst/>
          </a:prstGeom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45286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24933865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926750403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41398955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3462504776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9903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57231757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1987017340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6759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9/11/2017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 smtClean="0">
                <a:solidFill>
                  <a:schemeClr val="dk2"/>
                </a:solidFill>
                <a:latin typeface="Proxima Nova"/>
                <a:ea typeface="Proxima Nova"/>
                <a:cs typeface="Proxima Nova"/>
                <a:sym typeface="Proxima Nova"/>
              </a:rPr>
              <a:t>‹#›</a:t>
            </a:fld>
            <a:endParaRPr lang="en" sz="1000">
              <a:solidFill>
                <a:schemeClr val="dk2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24989052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  <p:sldLayoutId id="2147483717" r:id="rId13"/>
    <p:sldLayoutId id="2147483718" r:id="rId14"/>
    <p:sldLayoutId id="2147483719" r:id="rId15"/>
    <p:sldLayoutId id="2147483720" r:id="rId16"/>
    <p:sldLayoutId id="2147483721" r:id="rId17"/>
    <p:sldLayoutId id="2147483722" r:id="rId18"/>
    <p:sldLayoutId id="2147483723" r:id="rId19"/>
    <p:sldLayoutId id="2147483724" r:id="rId20"/>
    <p:sldLayoutId id="2147483725" r:id="rId21"/>
  </p:sldLayoutIdLst>
  <p:hf sldNum="0" hdr="0" ftr="0" dt="0"/>
  <p:txStyles>
    <p:titleStyle>
      <a:lvl1pPr algn="l" defTabSz="342900" rtl="0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0" y="946298"/>
            <a:ext cx="9144000" cy="250928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The Impact </a:t>
            </a:r>
            <a:br>
              <a:rPr lang="en" b="1" dirty="0">
                <a:solidFill>
                  <a:srgbClr val="92D050"/>
                </a:solidFill>
              </a:rPr>
            </a:br>
            <a:r>
              <a:rPr lang="en" b="1" dirty="0">
                <a:solidFill>
                  <a:srgbClr val="92D050"/>
                </a:solidFill>
              </a:rPr>
              <a:t>of </a:t>
            </a:r>
            <a:br>
              <a:rPr lang="en" b="1" dirty="0">
                <a:solidFill>
                  <a:srgbClr val="92D050"/>
                </a:solidFill>
              </a:rPr>
            </a:br>
            <a:r>
              <a:rPr lang="en" b="1" dirty="0">
                <a:solidFill>
                  <a:srgbClr val="92D050"/>
                </a:solidFill>
              </a:rPr>
              <a:t>Abraham Lincoln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825563" cy="7812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Lincoln </a:t>
            </a:r>
            <a:r>
              <a:rPr lang="en-US" b="1" dirty="0">
                <a:solidFill>
                  <a:srgbClr val="92D050"/>
                </a:solidFill>
              </a:rPr>
              <a:t>W</a:t>
            </a:r>
            <a:r>
              <a:rPr lang="en" b="1" dirty="0">
                <a:solidFill>
                  <a:srgbClr val="92D050"/>
                </a:solidFill>
              </a:rPr>
              <a:t>ins the Presidency in 1860</a:t>
            </a:r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0" y="637952"/>
            <a:ext cx="8878186" cy="45055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Lincoln was nominated by the Republican party to run for president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ran against Stephen A. Douglas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   (Northern Democrat), John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   Breckinridge (Southern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   Democrat), and John Bell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   (Constitutional Union party)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Southern Democrats argued an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   election of Lincoln would lead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   </a:t>
            </a:r>
            <a:r>
              <a:rPr lang="en-US" sz="2000" b="1" dirty="0"/>
              <a:t>to t</a:t>
            </a:r>
            <a:r>
              <a:rPr lang="en" sz="2000" b="1" dirty="0"/>
              <a:t>he secession of states opposed </a:t>
            </a:r>
            <a:r>
              <a:rPr lang="en-US" sz="2000" b="1" dirty="0"/>
              <a:t>t</a:t>
            </a:r>
            <a:r>
              <a:rPr lang="en" sz="2000" b="1" dirty="0"/>
              <a:t>o Lincoln’s anti-slavery rhetoric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Lincoln wins the election by more than 100 electoral votes</a:t>
            </a:r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9000" y="1252003"/>
            <a:ext cx="4051300" cy="24436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8520600" cy="109512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A </a:t>
            </a:r>
            <a:r>
              <a:rPr lang="en-US" b="1" dirty="0">
                <a:solidFill>
                  <a:srgbClr val="92D050"/>
                </a:solidFill>
              </a:rPr>
              <a:t>P</a:t>
            </a:r>
            <a:r>
              <a:rPr lang="en" b="1" dirty="0">
                <a:solidFill>
                  <a:srgbClr val="92D050"/>
                </a:solidFill>
              </a:rPr>
              <a:t>roposed Thirteenth Amendment </a:t>
            </a:r>
            <a:br>
              <a:rPr lang="en" b="1" dirty="0">
                <a:solidFill>
                  <a:srgbClr val="92D050"/>
                </a:solidFill>
              </a:rPr>
            </a:br>
            <a:r>
              <a:rPr lang="en" b="1" dirty="0">
                <a:solidFill>
                  <a:srgbClr val="92D050"/>
                </a:solidFill>
              </a:rPr>
              <a:t>to </a:t>
            </a:r>
            <a:r>
              <a:rPr lang="en-US" b="1" dirty="0">
                <a:solidFill>
                  <a:srgbClr val="92D050"/>
                </a:solidFill>
              </a:rPr>
              <a:t>P</a:t>
            </a:r>
            <a:r>
              <a:rPr lang="en" b="1" dirty="0">
                <a:solidFill>
                  <a:srgbClr val="92D050"/>
                </a:solidFill>
              </a:rPr>
              <a:t>revent Secession, 1861</a:t>
            </a:r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2232837" y="1282522"/>
            <a:ext cx="6772940" cy="362971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1800" b="1" dirty="0"/>
              <a:t>Slaveholding states of the American South, led by South Carolina, began withdrawing from the nation after Lincoln’s election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18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1800" b="1" dirty="0"/>
              <a:t>President James Buchanan, still in office until Lincoln’s inauguration, tried to reassure the South that their slave property would remain safe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18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1800" b="1" dirty="0"/>
              <a:t>Buchanan asked congress to write an amendment to the Constitution that would recognize the right of states to sanction human bondage and allow slaveholders to retain their human property</a:t>
            </a:r>
          </a:p>
        </p:txBody>
      </p:sp>
      <p:pic>
        <p:nvPicPr>
          <p:cNvPr id="123" name="Shape 123" descr="File:James Buchanan, by George Peter Alexander Healy.jpg ..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188821"/>
            <a:ext cx="2126512" cy="31547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36195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Lincoln and Southern Secession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202019" y="572700"/>
            <a:ext cx="8630331" cy="399617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1800" b="1" dirty="0"/>
              <a:t>the election of Abraham Lincoln in 1860 was the immediate cause of southern resolutions of secession</a:t>
            </a:r>
          </a:p>
          <a:p>
            <a:pPr marL="914400" lvl="1" indent="-342900" rtl="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" sz="1800" b="1" dirty="0"/>
          </a:p>
          <a:p>
            <a:pPr marL="914400" lvl="1" indent="-3429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-US" sz="1800" b="1" dirty="0"/>
              <a:t>a</a:t>
            </a:r>
            <a:r>
              <a:rPr lang="en" sz="1800" b="1" dirty="0"/>
              <a:t>nti-slavery expansion platform</a:t>
            </a:r>
          </a:p>
          <a:p>
            <a:pPr marL="914400" lvl="1" indent="-3429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 b="1" dirty="0"/>
              <a:t>refused to acknowledge the right to secession</a:t>
            </a:r>
          </a:p>
          <a:p>
            <a:pPr marL="914400" lvl="1" indent="-3429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-US" sz="1800" b="1" dirty="0"/>
              <a:t>h</a:t>
            </a:r>
            <a:r>
              <a:rPr lang="en" sz="1800" b="1" dirty="0"/>
              <a:t>e would not yield federal property within Southern states</a:t>
            </a:r>
          </a:p>
        </p:txBody>
      </p:sp>
      <p:pic>
        <p:nvPicPr>
          <p:cNvPr id="131" name="Shape 131" descr="File:Abraham lincoln inauguration 1861.jpg - Wikimedia Commons"/>
          <p:cNvPicPr preferRelativeResize="0"/>
          <p:nvPr/>
        </p:nvPicPr>
        <p:blipFill rotWithShape="1">
          <a:blip r:embed="rId3">
            <a:alphaModFix/>
          </a:blip>
          <a:srcRect b="20634"/>
          <a:stretch/>
        </p:blipFill>
        <p:spPr>
          <a:xfrm>
            <a:off x="1917217" y="2466753"/>
            <a:ext cx="4681549" cy="196780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 txBox="1"/>
          <p:nvPr/>
        </p:nvSpPr>
        <p:spPr>
          <a:xfrm>
            <a:off x="0" y="4523220"/>
            <a:ext cx="9144000" cy="415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14300" lvl="0">
              <a:lnSpc>
                <a:spcPct val="115000"/>
              </a:lnSpc>
              <a:spcAft>
                <a:spcPts val="1600"/>
              </a:spcAft>
              <a:buClr>
                <a:schemeClr val="accent3"/>
              </a:buClr>
              <a:buSzPct val="100000"/>
            </a:pPr>
            <a:r>
              <a:rPr lang="en-US" b="1" u="sng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Guided Question 2</a:t>
            </a:r>
            <a:r>
              <a:rPr lang="en-US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: </a:t>
            </a:r>
            <a:r>
              <a:rPr lang="en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Explain the south’s reaction to the election of Abraham Lincoln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11276"/>
          <a:stretch/>
        </p:blipFill>
        <p:spPr>
          <a:xfrm>
            <a:off x="2628900" y="1115925"/>
            <a:ext cx="4145012" cy="2757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title"/>
          </p:nvPr>
        </p:nvSpPr>
        <p:spPr>
          <a:xfrm>
            <a:off x="265499" y="51449"/>
            <a:ext cx="7528165" cy="672751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92D050"/>
                </a:solidFill>
              </a:rPr>
              <a:t>Lincoln’s Inaugural Address</a:t>
            </a:r>
          </a:p>
        </p:txBody>
      </p:sp>
      <p:sp>
        <p:nvSpPr>
          <p:cNvPr id="144" name="Shape 144"/>
          <p:cNvSpPr txBox="1">
            <a:spLocks noGrp="1"/>
          </p:cNvSpPr>
          <p:nvPr>
            <p:ph type="subTitle" idx="1"/>
          </p:nvPr>
        </p:nvSpPr>
        <p:spPr>
          <a:xfrm>
            <a:off x="265499" y="724201"/>
            <a:ext cx="5348491" cy="2156848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82600" lvl="0" indent="-342900" algn="l" rtl="0"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2000" b="1" dirty="0"/>
              <a:t>Lincoln pledged not to interfere with </a:t>
            </a:r>
          </a:p>
          <a:p>
            <a:pPr marL="139700" lvl="0" indent="0" algn="l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000" b="1" dirty="0"/>
              <a:t>     slavery in the South and pleaded with  </a:t>
            </a:r>
          </a:p>
          <a:p>
            <a:pPr marL="139700" lvl="0" indent="0" algn="l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000" b="1" dirty="0"/>
              <a:t>     the Confederate states to reconcile </a:t>
            </a:r>
          </a:p>
          <a:p>
            <a:pPr marL="139700" lvl="0" indent="0" algn="l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2000" b="1" dirty="0"/>
              <a:t>     with the North</a:t>
            </a:r>
          </a:p>
          <a:p>
            <a:pPr marL="139700" lvl="0" indent="0" algn="l" rtl="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" sz="2000" b="1" dirty="0"/>
          </a:p>
          <a:p>
            <a:pPr marL="482600" lvl="0" indent="-342900" algn="l" rtl="0">
              <a:spcBef>
                <a:spcPts val="0"/>
              </a:spcBef>
              <a:buClr>
                <a:schemeClr val="accent5"/>
              </a:buClr>
              <a:buSzPct val="100000"/>
              <a:buFont typeface="Wingdings" panose="05000000000000000000" pitchFamily="2" charset="2"/>
              <a:buChar char="Ø"/>
            </a:pPr>
            <a:r>
              <a:rPr lang="en" sz="2000" b="1" dirty="0"/>
              <a:t>Lincoln used the word “union” twenty-three times to reiterate the importance of remaining one nation</a:t>
            </a:r>
            <a:endParaRPr lang="en" sz="2000" dirty="0"/>
          </a:p>
        </p:txBody>
      </p:sp>
      <p:sp>
        <p:nvSpPr>
          <p:cNvPr id="143" name="Shape 143"/>
          <p:cNvSpPr txBox="1">
            <a:spLocks noGrp="1"/>
          </p:cNvSpPr>
          <p:nvPr>
            <p:ph type="body" idx="2"/>
          </p:nvPr>
        </p:nvSpPr>
        <p:spPr>
          <a:xfrm>
            <a:off x="5816008" y="871870"/>
            <a:ext cx="3327992" cy="4019107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“In your hands, my  dissatisfied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fellow countrymen, and not in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mine, is the momentous issue of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civil war. The government will not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assail you. You can have no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conflict, without being yourselves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the aggressors. You have no oath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registered in Heaven to destroy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the government, while I shall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have the most solemn one to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‘preserve, protect and defend’ it.”   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200" b="1" i="1" dirty="0">
                <a:solidFill>
                  <a:schemeClr val="accent5"/>
                </a:solidFill>
              </a:rPr>
              <a:t>-  </a:t>
            </a:r>
            <a:r>
              <a:rPr lang="en" sz="1200" i="1" dirty="0">
                <a:solidFill>
                  <a:schemeClr val="accent5"/>
                </a:solidFill>
              </a:rPr>
              <a:t>Lincoln, Inaugural address, </a:t>
            </a:r>
          </a:p>
          <a:p>
            <a:pPr lvl="0" algn="r">
              <a:spcBef>
                <a:spcPts val="0"/>
              </a:spcBef>
              <a:buNone/>
            </a:pPr>
            <a:r>
              <a:rPr lang="en" sz="1200" i="1" dirty="0">
                <a:solidFill>
                  <a:schemeClr val="accent5"/>
                </a:solidFill>
              </a:rPr>
              <a:t>  March 4, 1861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36195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3600" b="1" dirty="0">
                <a:solidFill>
                  <a:srgbClr val="92D050"/>
                </a:solidFill>
              </a:rPr>
              <a:t>Lincoln and the Presidency</a:t>
            </a:r>
          </a:p>
        </p:txBody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3763926" y="845910"/>
            <a:ext cx="5380074" cy="429758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Civil War begins on April 12, 1861.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soon after, Lincoln authorized his military commanders to suspend the </a:t>
            </a:r>
            <a:r>
              <a:rPr lang="en" sz="2000" b="1" i="1" dirty="0"/>
              <a:t>Writ of Habeas Corpus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Lincoln cited the following from the Constitution: "The privilege of the writ of habeas corpus shall not be suspended, unless when in cases of rebellion or invasion the public safety may require it."</a:t>
            </a:r>
          </a:p>
        </p:txBody>
      </p:sp>
      <p:pic>
        <p:nvPicPr>
          <p:cNvPr id="153" name="Shape 153" descr="File:Sumter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9108" y="930972"/>
            <a:ext cx="3554818" cy="368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14930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Lincoln’s Keys to Union Victory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0" y="712381"/>
            <a:ext cx="6656750" cy="391836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600" b="1" dirty="0"/>
              <a:t>finding the right generals who could press the North's advantages in men and resources by engaging the enemy and winning battles</a:t>
            </a:r>
          </a:p>
          <a:p>
            <a:pPr marL="127000" lvl="0" indent="0">
              <a:spcBef>
                <a:spcPts val="0"/>
              </a:spcBef>
              <a:buClr>
                <a:schemeClr val="accent5"/>
              </a:buClr>
              <a:buSzPct val="100000"/>
              <a:buNone/>
            </a:pPr>
            <a:endParaRPr lang="en" sz="1600" b="1" dirty="0"/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-US" sz="1600" b="1" dirty="0"/>
              <a:t>p</a:t>
            </a:r>
            <a:r>
              <a:rPr lang="en" sz="1600" b="1" dirty="0"/>
              <a:t>ositioning the American economy to meet the tremendous war needs</a:t>
            </a:r>
          </a:p>
          <a:p>
            <a:pPr marL="127000" lvl="0" indent="0">
              <a:spcBef>
                <a:spcPts val="0"/>
              </a:spcBef>
              <a:buClr>
                <a:schemeClr val="accent5"/>
              </a:buClr>
              <a:buSzPct val="100000"/>
              <a:buNone/>
            </a:pPr>
            <a:endParaRPr lang="en" sz="1600" b="1" dirty="0"/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600" b="1" dirty="0"/>
              <a:t>dealing with dissent on the home front without destroying the </a:t>
            </a:r>
          </a:p>
          <a:p>
            <a:pPr marL="127000" lvl="0" indent="0">
              <a:spcBef>
                <a:spcPts val="0"/>
              </a:spcBef>
              <a:buClr>
                <a:schemeClr val="accent5"/>
              </a:buClr>
              <a:buSzPct val="100000"/>
              <a:buNone/>
            </a:pPr>
            <a:r>
              <a:rPr lang="en" sz="1600" b="1" dirty="0"/>
              <a:t>      democratic freedoms upon which the nation was founded.</a:t>
            </a:r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-US" sz="1600" b="1" dirty="0"/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-US" sz="1600" b="1" dirty="0"/>
              <a:t>p</a:t>
            </a:r>
            <a:r>
              <a:rPr lang="en" sz="1600" b="1" dirty="0"/>
              <a:t>reventing foreign recognition of the Confederacy.</a:t>
            </a:r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" sz="1600" b="1" dirty="0"/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600" b="1" dirty="0"/>
              <a:t>dealing with the problem of slavery in a war that slavery had caused, in a nation in which most whites were antiblack.</a:t>
            </a:r>
          </a:p>
        </p:txBody>
      </p:sp>
      <p:pic>
        <p:nvPicPr>
          <p:cNvPr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56750" y="731969"/>
            <a:ext cx="2487250" cy="37591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Shape 162"/>
          <p:cNvSpPr txBox="1"/>
          <p:nvPr/>
        </p:nvSpPr>
        <p:spPr>
          <a:xfrm>
            <a:off x="0" y="4630750"/>
            <a:ext cx="91440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39700" lvl="0" algn="ctr" rtl="0"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</a:pPr>
            <a:r>
              <a:rPr lang="en-US" b="1" u="sng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Guided Question 3</a:t>
            </a:r>
            <a:r>
              <a:rPr lang="en-US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:  </a:t>
            </a:r>
            <a:r>
              <a:rPr lang="en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was Lincoln’s impact as president during the Civil War</a:t>
            </a:r>
            <a:r>
              <a:rPr lang="en" b="1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?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96348" cy="1023147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Lincoln </a:t>
            </a:r>
            <a:r>
              <a:rPr lang="en-US" b="1" dirty="0">
                <a:solidFill>
                  <a:srgbClr val="92D050"/>
                </a:solidFill>
              </a:rPr>
              <a:t>and</a:t>
            </a:r>
            <a:r>
              <a:rPr lang="en" b="1" dirty="0">
                <a:solidFill>
                  <a:srgbClr val="92D050"/>
                </a:solidFill>
              </a:rPr>
              <a:t> the “Slavery” </a:t>
            </a:r>
            <a:r>
              <a:rPr lang="en-US" b="1" dirty="0">
                <a:solidFill>
                  <a:srgbClr val="92D050"/>
                </a:solidFill>
              </a:rPr>
              <a:t>I</a:t>
            </a:r>
            <a:r>
              <a:rPr lang="en" b="1" dirty="0">
                <a:solidFill>
                  <a:srgbClr val="92D050"/>
                </a:solidFill>
              </a:rPr>
              <a:t>ssue</a:t>
            </a: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4066105" y="1766541"/>
            <a:ext cx="4045200" cy="243317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>
              <a:spcBef>
                <a:spcPts val="0"/>
              </a:spcBef>
              <a:buNone/>
            </a:pPr>
            <a:r>
              <a:rPr lang="en" sz="2400" b="1" dirty="0"/>
              <a:t>Lincoln wrote a letter to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 b="1" dirty="0"/>
              <a:t>Horace Greeley (editor of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 b="1" dirty="0"/>
              <a:t>New York Tribune) in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 b="1" dirty="0"/>
              <a:t>response to Greeley’s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 b="1" dirty="0"/>
              <a:t>editorial about Lincoln’s </a:t>
            </a:r>
          </a:p>
          <a:p>
            <a:pPr lvl="0" algn="l">
              <a:spcBef>
                <a:spcPts val="0"/>
              </a:spcBef>
              <a:buNone/>
            </a:pPr>
            <a:r>
              <a:rPr lang="en" sz="2400" b="1" dirty="0"/>
              <a:t>lack of direction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72660F-5F6E-4481-8D73-97C0ECF81F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633" y="1165656"/>
            <a:ext cx="3023878" cy="363494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0" y="1"/>
            <a:ext cx="7796348" cy="8509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92D050"/>
                </a:solidFill>
              </a:rPr>
              <a:t>Letter to Horace Greeley</a:t>
            </a:r>
            <a:endParaRPr lang="en" b="1" dirty="0">
              <a:solidFill>
                <a:srgbClr val="92D050"/>
              </a:solidFill>
            </a:endParaRPr>
          </a:p>
        </p:txBody>
      </p:sp>
      <p:sp>
        <p:nvSpPr>
          <p:cNvPr id="169" name="Shape 169"/>
          <p:cNvSpPr txBox="1">
            <a:spLocks noGrp="1"/>
          </p:cNvSpPr>
          <p:nvPr>
            <p:ph type="subTitle" idx="1"/>
          </p:nvPr>
        </p:nvSpPr>
        <p:spPr>
          <a:xfrm>
            <a:off x="139700" y="939800"/>
            <a:ext cx="8890000" cy="41021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l"/>
            <a:r>
              <a:rPr lang="en-US" sz="2200" b="1" dirty="0" smtClean="0"/>
              <a:t>“My paramount object in this struggle is to save the Union, and </a:t>
            </a:r>
          </a:p>
          <a:p>
            <a:pPr lvl="0" algn="l"/>
            <a:r>
              <a:rPr lang="en-US" sz="2200" b="1" dirty="0" smtClean="0"/>
              <a:t>is not either to save or to destroy slavery. If I could save the </a:t>
            </a:r>
          </a:p>
          <a:p>
            <a:pPr lvl="0" algn="l"/>
            <a:r>
              <a:rPr lang="en-US" sz="2200" b="1" dirty="0" smtClean="0"/>
              <a:t>Union without freeing any slave I would do it, and if I could save </a:t>
            </a:r>
          </a:p>
          <a:p>
            <a:pPr lvl="0" algn="l"/>
            <a:r>
              <a:rPr lang="en-US" sz="2200" b="1" dirty="0" smtClean="0"/>
              <a:t>it by freeing all the slaves I would do it; and if I could save it by </a:t>
            </a:r>
          </a:p>
          <a:p>
            <a:pPr lvl="0" algn="l"/>
            <a:r>
              <a:rPr lang="en-US" sz="2200" b="1" dirty="0" smtClean="0"/>
              <a:t>freeing some and leaving others alone I would also do that. </a:t>
            </a:r>
          </a:p>
          <a:p>
            <a:pPr lvl="0" algn="l"/>
            <a:r>
              <a:rPr lang="en-US" sz="2200" b="1" dirty="0" smtClean="0"/>
              <a:t>What I do about slavery, and the colored race, I do because I </a:t>
            </a:r>
          </a:p>
          <a:p>
            <a:pPr lvl="0" algn="l"/>
            <a:r>
              <a:rPr lang="en-US" sz="2200" b="1" dirty="0" smtClean="0"/>
              <a:t>believe it helps to save the Union; and what I forbear, I forbear </a:t>
            </a:r>
          </a:p>
          <a:p>
            <a:pPr lvl="0" algn="l"/>
            <a:r>
              <a:rPr lang="en-US" sz="2200" b="1" dirty="0" smtClean="0"/>
              <a:t>because I do not believe it would help to save the Union. I shall </a:t>
            </a:r>
          </a:p>
          <a:p>
            <a:pPr lvl="0" algn="l"/>
            <a:r>
              <a:rPr lang="en-US" sz="2200" b="1" dirty="0" smtClean="0"/>
              <a:t>do less whenever I shall believe what I am doing hurts the </a:t>
            </a:r>
          </a:p>
          <a:p>
            <a:pPr lvl="0" algn="l"/>
            <a:r>
              <a:rPr lang="en-US" sz="2200" b="1" dirty="0" smtClean="0"/>
              <a:t>cause, and I shall do more whenever I shall believe doing more </a:t>
            </a:r>
          </a:p>
          <a:p>
            <a:pPr lvl="0" algn="l"/>
            <a:r>
              <a:rPr lang="en-US" sz="2200" b="1" dirty="0" smtClean="0"/>
              <a:t>will help the cause.” </a:t>
            </a:r>
          </a:p>
          <a:p>
            <a:pPr lvl="0" algn="l">
              <a:spcBef>
                <a:spcPts val="0"/>
              </a:spcBef>
              <a:buNone/>
            </a:pPr>
            <a:endParaRPr lang="en" sz="2400" b="1" dirty="0"/>
          </a:p>
        </p:txBody>
      </p:sp>
    </p:spTree>
    <p:extLst>
      <p:ext uri="{BB962C8B-B14F-4D97-AF65-F5344CB8AC3E}">
        <p14:creationId xmlns:p14="http://schemas.microsoft.com/office/powerpoint/2010/main" val="225052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0" y="58975"/>
            <a:ext cx="7784432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Emancipation and Political Capital</a:t>
            </a:r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-1" y="782052"/>
            <a:ext cx="5354053" cy="436144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-US" sz="1800" b="1" dirty="0"/>
              <a:t>t</a:t>
            </a:r>
            <a:r>
              <a:rPr lang="en" sz="1800" b="1" dirty="0"/>
              <a:t>he Lincoln administration believed that slavery was the basis of the Confederate economy and that victory required its </a:t>
            </a:r>
          </a:p>
          <a:p>
            <a:pPr marL="127000" lvl="0" indent="0" rtl="0">
              <a:spcBef>
                <a:spcPts val="0"/>
              </a:spcBef>
              <a:buClr>
                <a:schemeClr val="accent5"/>
              </a:buClr>
              <a:buSzPct val="100000"/>
              <a:buNone/>
            </a:pPr>
            <a:r>
              <a:rPr lang="en" sz="1800" b="1" dirty="0"/>
              <a:t>     destruction</a:t>
            </a:r>
          </a:p>
          <a:p>
            <a:pPr marL="457200" lvl="0" indent="-330200" rtl="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" sz="1800" b="1" dirty="0"/>
          </a:p>
          <a:p>
            <a:pPr marL="457200" lvl="0" indent="-3302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 b="1" dirty="0"/>
              <a:t>in the summer of 1862, Lincoln had come to see that he must broaden the base of the war (outside of the US)</a:t>
            </a:r>
          </a:p>
          <a:p>
            <a:pPr marL="457200" lvl="0" indent="-330200" rtl="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" sz="1800" b="1" dirty="0"/>
          </a:p>
          <a:p>
            <a:pPr marL="457200" lvl="0" indent="-3302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 b="1" dirty="0"/>
              <a:t>Lincoln believed he had to free slaves at the right time to garner more support</a:t>
            </a:r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" sz="1800" b="1" dirty="0"/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 b="1" dirty="0"/>
              <a:t>slavery, in Lincoln’s opinion, was his most valuable political weapon</a:t>
            </a:r>
          </a:p>
        </p:txBody>
      </p:sp>
      <p:pic>
        <p:nvPicPr>
          <p:cNvPr id="177" name="Shape 1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4053" y="1156200"/>
            <a:ext cx="3655222" cy="34089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F7DD3F-2199-4ACA-A1F3-5E5B1C1D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0"/>
            <a:ext cx="6858000" cy="9715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5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</p:txBody>
      </p:sp>
      <p:sp>
        <p:nvSpPr>
          <p:cNvPr id="14339" name="Content Placeholder 7">
            <a:extLst>
              <a:ext uri="{FF2B5EF4-FFF2-40B4-BE49-F238E27FC236}">
                <a16:creationId xmlns="" xmlns:a16="http://schemas.microsoft.com/office/drawing/2014/main" id="{4DCC08A7-09F2-44E5-B149-6D09D743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71550"/>
            <a:ext cx="6858000" cy="3829050"/>
          </a:xfrm>
        </p:spPr>
        <p:txBody>
          <a:bodyPr>
            <a:normAutofit/>
          </a:bodyPr>
          <a:lstStyle/>
          <a:p>
            <a:pPr indent="0" algn="ctr">
              <a:spcBef>
                <a:spcPct val="0"/>
              </a:spcBef>
              <a:buNone/>
            </a:pPr>
            <a:r>
              <a:rPr lang="en-US" altLang="en-US" sz="3300" b="1" dirty="0"/>
              <a:t>Explain the events of the Civil War, Reconstruction, the African-American racism struggle, and the various inventions and big business of the late 19</a:t>
            </a:r>
            <a:r>
              <a:rPr lang="en-US" altLang="en-US" sz="3300" b="1" baseline="30000" dirty="0"/>
              <a:t>th</a:t>
            </a:r>
            <a:r>
              <a:rPr lang="en-US" altLang="en-US" sz="3300" b="1" dirty="0"/>
              <a:t> and early 20</a:t>
            </a:r>
            <a:r>
              <a:rPr lang="en-US" altLang="en-US" sz="3300" b="1" baseline="30000" dirty="0"/>
              <a:t>th</a:t>
            </a:r>
            <a:r>
              <a:rPr lang="en-US" altLang="en-US" sz="3300" b="1" dirty="0"/>
              <a:t> century</a:t>
            </a:r>
            <a:endParaRPr lang="en-US" altLang="en-US" sz="3300" b="1" i="1" u="sng" dirty="0">
              <a:solidFill>
                <a:srgbClr val="0070C0"/>
              </a:solidFill>
            </a:endParaRPr>
          </a:p>
          <a:p>
            <a:pPr indent="0" algn="ctr">
              <a:spcBef>
                <a:spcPct val="0"/>
              </a:spcBef>
              <a:buNone/>
            </a:pPr>
            <a:endParaRPr lang="en-US" alt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457214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0" y="51500"/>
            <a:ext cx="5511800" cy="59620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800" b="1" dirty="0">
                <a:solidFill>
                  <a:srgbClr val="92D050"/>
                </a:solidFill>
              </a:rPr>
              <a:t>Emancipation Proclamation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0" y="756526"/>
            <a:ext cx="5511800" cy="32512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655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700" b="1" dirty="0"/>
              <a:t>it changed the federal legal status of more than 3 million enslaved people in the the South from slave to free. </a:t>
            </a:r>
          </a:p>
          <a:p>
            <a:pPr marL="457200" lvl="0" indent="-336550" rtl="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" sz="1700" b="1" dirty="0"/>
          </a:p>
          <a:p>
            <a:pPr marL="457200" lvl="0" indent="-33655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700" b="1" dirty="0"/>
              <a:t>it did not cover slaves in Union areas that were freed by state action (Missouri, Kentucky, West Virginia, and Maryland).</a:t>
            </a:r>
          </a:p>
          <a:p>
            <a:pPr marL="914400" lvl="1" indent="-33655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700" b="1" dirty="0"/>
              <a:t>used his power to suppress rebellion to proclaim emancipation.</a:t>
            </a:r>
          </a:p>
          <a:p>
            <a:pPr marL="914400" lvl="1" indent="-33655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700" b="1" dirty="0"/>
              <a:t>could not include these states because they were not under “area of rebellion.”</a:t>
            </a:r>
          </a:p>
        </p:txBody>
      </p:sp>
      <p:pic>
        <p:nvPicPr>
          <p:cNvPr id="185" name="Shape 1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6550" y="0"/>
            <a:ext cx="3537450" cy="4513874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0" y="4116552"/>
            <a:ext cx="9144000" cy="102694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marL="139700" lvl="0" rtl="0">
              <a:spcBef>
                <a:spcPts val="0"/>
              </a:spcBef>
              <a:buClr>
                <a:schemeClr val="accent3"/>
              </a:buClr>
            </a:pPr>
            <a:r>
              <a:rPr lang="en-US" b="1" u="sng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Guided Reading 4</a:t>
            </a:r>
            <a:r>
              <a:rPr lang="en-US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:  </a:t>
            </a:r>
            <a:r>
              <a:rPr lang="en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Does Abraham Lincoln deserve </a:t>
            </a:r>
          </a:p>
          <a:p>
            <a:pPr marL="139700" lvl="0" rtl="0">
              <a:spcBef>
                <a:spcPts val="0"/>
              </a:spcBef>
              <a:buClr>
                <a:schemeClr val="accent3"/>
              </a:buClr>
            </a:pPr>
            <a:r>
              <a:rPr lang="en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                                   to be called “The Great emancipator”? Why?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F7DD3F-2199-4ACA-A1F3-5E5B1C1D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0"/>
            <a:ext cx="6858000" cy="97155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45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4500" b="1" dirty="0"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Essential Question</a:t>
            </a:r>
          </a:p>
        </p:txBody>
      </p:sp>
      <p:sp>
        <p:nvSpPr>
          <p:cNvPr id="14339" name="Content Placeholder 7">
            <a:extLst>
              <a:ext uri="{FF2B5EF4-FFF2-40B4-BE49-F238E27FC236}">
                <a16:creationId xmlns="" xmlns:a16="http://schemas.microsoft.com/office/drawing/2014/main" id="{4DCC08A7-09F2-44E5-B149-6D09D743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143000"/>
            <a:ext cx="6858000" cy="3657600"/>
          </a:xfrm>
        </p:spPr>
        <p:txBody>
          <a:bodyPr>
            <a:normAutofit/>
          </a:bodyPr>
          <a:lstStyle/>
          <a:p>
            <a:pPr indent="0" algn="ctr">
              <a:spcBef>
                <a:spcPct val="0"/>
              </a:spcBef>
              <a:buNone/>
            </a:pPr>
            <a:endParaRPr lang="en-US" altLang="en-US" sz="3300" b="1" dirty="0"/>
          </a:p>
          <a:p>
            <a:pPr indent="0" algn="ctr">
              <a:spcBef>
                <a:spcPct val="0"/>
              </a:spcBef>
              <a:buNone/>
            </a:pPr>
            <a:r>
              <a:rPr lang="en-US" altLang="en-US" sz="3300" b="1" dirty="0"/>
              <a:t>How should Abraham Lincoln be remembered?</a:t>
            </a:r>
          </a:p>
          <a:p>
            <a:pPr indent="0" algn="ctr">
              <a:spcBef>
                <a:spcPct val="0"/>
              </a:spcBef>
              <a:buNone/>
            </a:pPr>
            <a:endParaRPr lang="en-US" altLang="en-US" sz="3300" b="1" dirty="0"/>
          </a:p>
          <a:p>
            <a:pPr indent="0" algn="ctr">
              <a:spcBef>
                <a:spcPct val="0"/>
              </a:spcBef>
              <a:buNone/>
            </a:pPr>
            <a:endParaRPr lang="en-US" altLang="en-US" sz="3300" b="1" dirty="0"/>
          </a:p>
          <a:p>
            <a:pPr marL="0" indent="0" algn="ctr">
              <a:spcBef>
                <a:spcPts val="0"/>
              </a:spcBef>
              <a:buClr>
                <a:srgbClr val="ACD433"/>
              </a:buClr>
              <a:buNone/>
            </a:pPr>
            <a:r>
              <a:rPr lang="en-US" b="1" i="1" u="sng" dirty="0">
                <a:solidFill>
                  <a:srgbClr val="92D050"/>
                </a:solidFill>
              </a:rPr>
              <a:t>Answer should be three (3) sentences</a:t>
            </a:r>
            <a:endParaRPr lang="en-US" altLang="en-US" b="1" dirty="0"/>
          </a:p>
        </p:txBody>
      </p:sp>
    </p:spTree>
    <p:extLst>
      <p:ext uri="{BB962C8B-B14F-4D97-AF65-F5344CB8AC3E}">
        <p14:creationId xmlns:p14="http://schemas.microsoft.com/office/powerpoint/2010/main" val="13131264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F7DD3F-2199-4ACA-A1F3-5E5B1C1D7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71450"/>
            <a:ext cx="6858000" cy="97155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4500" b="1" dirty="0">
                <a:solidFill>
                  <a:srgbClr val="CC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</a:t>
            </a:r>
          </a:p>
        </p:txBody>
      </p:sp>
      <p:sp>
        <p:nvSpPr>
          <p:cNvPr id="14339" name="Content Placeholder 7">
            <a:extLst>
              <a:ext uri="{FF2B5EF4-FFF2-40B4-BE49-F238E27FC236}">
                <a16:creationId xmlns="" xmlns:a16="http://schemas.microsoft.com/office/drawing/2014/main" id="{4DCC08A7-09F2-44E5-B149-6D09D7439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971550"/>
            <a:ext cx="6858000" cy="3829050"/>
          </a:xfrm>
        </p:spPr>
        <p:txBody>
          <a:bodyPr>
            <a:normAutofit/>
          </a:bodyPr>
          <a:lstStyle/>
          <a:p>
            <a:pPr indent="0" algn="ctr">
              <a:spcBef>
                <a:spcPct val="0"/>
              </a:spcBef>
              <a:buNone/>
            </a:pPr>
            <a:r>
              <a:rPr lang="en-US" altLang="en-US" sz="3300" b="1" dirty="0"/>
              <a:t>Explain the events of the Civil War, Reconstruction, the African-American racism struggle, and the various inventions and big business of the late 19</a:t>
            </a:r>
            <a:r>
              <a:rPr lang="en-US" altLang="en-US" sz="3300" b="1" baseline="30000" dirty="0"/>
              <a:t>th</a:t>
            </a:r>
            <a:r>
              <a:rPr lang="en-US" altLang="en-US" sz="3300" b="1" dirty="0"/>
              <a:t> and early 20</a:t>
            </a:r>
            <a:r>
              <a:rPr lang="en-US" altLang="en-US" sz="3300" b="1" baseline="30000" dirty="0"/>
              <a:t>th</a:t>
            </a:r>
            <a:r>
              <a:rPr lang="en-US" altLang="en-US" sz="3300" b="1" dirty="0"/>
              <a:t> century</a:t>
            </a:r>
            <a:endParaRPr lang="en-US" altLang="en-US" sz="3300" b="1" i="1" u="sng" dirty="0">
              <a:solidFill>
                <a:srgbClr val="0070C0"/>
              </a:solidFill>
            </a:endParaRPr>
          </a:p>
          <a:p>
            <a:pPr indent="0" algn="ctr">
              <a:spcBef>
                <a:spcPct val="0"/>
              </a:spcBef>
              <a:buNone/>
            </a:pPr>
            <a:endParaRPr lang="en-US" altLang="en-US" sz="3300" b="1" dirty="0"/>
          </a:p>
        </p:txBody>
      </p:sp>
    </p:spTree>
    <p:extLst>
      <p:ext uri="{BB962C8B-B14F-4D97-AF65-F5344CB8AC3E}">
        <p14:creationId xmlns:p14="http://schemas.microsoft.com/office/powerpoint/2010/main" val="16760047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57300" y="114300"/>
            <a:ext cx="6400800" cy="971550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solidFill>
                  <a:srgbClr val="FF9900"/>
                </a:solidFill>
              </a:rPr>
              <a:t>Guided Note Questions</a:t>
            </a:r>
            <a:r>
              <a:rPr lang="en-US" dirty="0">
                <a:solidFill>
                  <a:schemeClr val="accent6"/>
                </a:solidFill>
              </a:rPr>
              <a:t/>
            </a:r>
            <a:br>
              <a:rPr lang="en-US" dirty="0">
                <a:solidFill>
                  <a:schemeClr val="accent6"/>
                </a:solidFill>
              </a:rPr>
            </a:br>
            <a:r>
              <a:rPr lang="en-US" sz="1650" b="1" dirty="0">
                <a:solidFill>
                  <a:srgbClr val="FFFF00"/>
                </a:solidFill>
              </a:rPr>
              <a:t>copy these into your notes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3916" y="925033"/>
            <a:ext cx="8835656" cy="3932717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AutoNum type="arabicPeriod"/>
            </a:pPr>
            <a:r>
              <a:rPr lang="en-US" sz="1800" b="1" dirty="0">
                <a:solidFill>
                  <a:schemeClr val="tx2"/>
                </a:solidFill>
              </a:rPr>
              <a:t>What put Lincoln on the national stage leading up to the 1860 election?</a:t>
            </a:r>
          </a:p>
          <a:p>
            <a:pPr>
              <a:spcBef>
                <a:spcPts val="0"/>
              </a:spcBef>
              <a:buAutoNum type="arabicPeriod" startAt="2"/>
            </a:pPr>
            <a:endParaRPr lang="en-US" sz="18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AutoNum type="arabicPeriod" startAt="2"/>
            </a:pPr>
            <a:r>
              <a:rPr lang="en-US" sz="1800" b="1" dirty="0">
                <a:solidFill>
                  <a:schemeClr val="tx2"/>
                </a:solidFill>
              </a:rPr>
              <a:t>Explain the South’s reaction to the election of Abraham Lincoln.</a:t>
            </a:r>
          </a:p>
          <a:p>
            <a:pPr>
              <a:spcBef>
                <a:spcPts val="0"/>
              </a:spcBef>
              <a:buAutoNum type="arabicPeriod" startAt="2"/>
            </a:pPr>
            <a:endParaRPr lang="en-US" sz="18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AutoNum type="arabicPeriod" startAt="2"/>
            </a:pPr>
            <a:r>
              <a:rPr lang="en-US" sz="1800" b="1" dirty="0">
                <a:solidFill>
                  <a:schemeClr val="tx2"/>
                </a:solidFill>
              </a:rPr>
              <a:t>What was Lincoln’s impact – as president – during the Civil War?</a:t>
            </a:r>
          </a:p>
          <a:p>
            <a:pPr>
              <a:spcBef>
                <a:spcPts val="0"/>
              </a:spcBef>
              <a:buAutoNum type="arabicPeriod" startAt="2"/>
            </a:pPr>
            <a:endParaRPr lang="en-US" sz="1800" b="1" dirty="0">
              <a:solidFill>
                <a:schemeClr val="tx2"/>
              </a:solidFill>
            </a:endParaRPr>
          </a:p>
          <a:p>
            <a:pPr>
              <a:spcBef>
                <a:spcPts val="0"/>
              </a:spcBef>
              <a:buAutoNum type="arabicPeriod" startAt="2"/>
            </a:pPr>
            <a:r>
              <a:rPr lang="en-US" sz="1800" b="1" dirty="0">
                <a:solidFill>
                  <a:schemeClr val="tx2"/>
                </a:solidFill>
              </a:rPr>
              <a:t>Does Abraham Lincoln deserve to be called “The Great Emancipator?” Why?</a:t>
            </a:r>
          </a:p>
          <a:p>
            <a:pPr marL="102870" indent="0">
              <a:spcBef>
                <a:spcPts val="0"/>
              </a:spcBef>
              <a:buNone/>
            </a:pPr>
            <a:endParaRPr lang="en-US" sz="1800" b="1" dirty="0">
              <a:solidFill>
                <a:schemeClr val="tx2"/>
              </a:solidFill>
            </a:endParaRPr>
          </a:p>
          <a:p>
            <a:pPr marL="102870" indent="0">
              <a:spcBef>
                <a:spcPts val="0"/>
              </a:spcBef>
              <a:buNone/>
            </a:pPr>
            <a:r>
              <a:rPr lang="en-US" sz="1800" b="1" dirty="0">
                <a:solidFill>
                  <a:schemeClr val="tx2"/>
                </a:solidFill>
              </a:rPr>
              <a:t>(E.Q.) How should Abraham Lincoln be remembered?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dirty="0">
              <a:solidFill>
                <a:schemeClr val="tx2"/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400" dirty="0">
              <a:solidFill>
                <a:schemeClr val="tx2"/>
              </a:solidFill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1400" b="1" i="1" u="sng" dirty="0">
                <a:solidFill>
                  <a:srgbClr val="92D050"/>
                </a:solidFill>
              </a:rPr>
              <a:t>Each question should be at least 1 to 3 sentences and use direct information from the lesson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00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-1" y="1"/>
            <a:ext cx="7836195" cy="68048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Kansas-Nebraska Act of 1854</a:t>
            </a:r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-1" y="776176"/>
            <a:ext cx="7315201" cy="4367323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200" b="1" dirty="0">
                <a:latin typeface="+mn-lt"/>
              </a:rPr>
              <a:t>Stephen A. Douglas, a Democratic Senator from Illinois, helped to pass the Kansas-Nebraska Act in 1854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2200" b="1" dirty="0">
              <a:latin typeface="+mn-lt"/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200" b="1" dirty="0">
                <a:latin typeface="+mn-lt"/>
              </a:rPr>
              <a:t>this act included an idea of popular sovereignty (people rule)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2200" b="1" dirty="0">
              <a:latin typeface="+mn-lt"/>
            </a:endParaRP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200" b="1" dirty="0">
                <a:latin typeface="+mn-lt"/>
              </a:rPr>
              <a:t>popular sovereignty led to pro and anti-slavery groups to rush to states to pass laws that matched their political beliefs</a:t>
            </a:r>
          </a:p>
          <a:p>
            <a:pPr marL="457200" lvl="0" indent="-228600">
              <a:spcBef>
                <a:spcPts val="0"/>
              </a:spcBef>
              <a:buClr>
                <a:schemeClr val="accent5"/>
              </a:buClr>
            </a:pPr>
            <a:endParaRPr lang="en" sz="2200" b="1" dirty="0">
              <a:latin typeface="+mn-lt"/>
            </a:endParaRPr>
          </a:p>
          <a:p>
            <a:pPr marL="457200" lvl="0" indent="-228600">
              <a:spcBef>
                <a:spcPts val="0"/>
              </a:spcBef>
              <a:buClr>
                <a:schemeClr val="accent5"/>
              </a:buClr>
            </a:pPr>
            <a:r>
              <a:rPr lang="en" sz="2200" b="1" dirty="0">
                <a:latin typeface="+mn-lt"/>
              </a:rPr>
              <a:t>this act helped to spread slavery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0" y="0"/>
            <a:ext cx="7793665" cy="5727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Lincoln speaks against Douglas’ Act </a:t>
            </a:r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2200940" y="935664"/>
            <a:ext cx="6943060" cy="4207835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3302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 b="1" dirty="0"/>
              <a:t>before 1854, Lincoln believed slavery would eventually die out</a:t>
            </a:r>
          </a:p>
          <a:p>
            <a:pPr marL="457200" lvl="0" indent="-330200" rtl="0">
              <a:spcBef>
                <a:spcPts val="0"/>
              </a:spcBef>
              <a:buClr>
                <a:schemeClr val="accent5"/>
              </a:buClr>
              <a:buSzPct val="100000"/>
            </a:pPr>
            <a:endParaRPr lang="en" sz="1800" b="1" dirty="0"/>
          </a:p>
          <a:p>
            <a:pPr marL="457200" lvl="0" indent="-330200" rtl="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 b="1" dirty="0"/>
              <a:t>Lincoln believed the Kansas-Nebraska Act would spread, not kill, slavery</a:t>
            </a:r>
          </a:p>
          <a:p>
            <a:pPr marL="127000" lvl="0" indent="0" rtl="0">
              <a:spcBef>
                <a:spcPts val="0"/>
              </a:spcBef>
              <a:buClr>
                <a:schemeClr val="accent3"/>
              </a:buClr>
              <a:buSzPct val="100000"/>
              <a:buNone/>
            </a:pPr>
            <a:endParaRPr lang="en" sz="1800" b="1" i="1" dirty="0">
              <a:solidFill>
                <a:schemeClr val="accent5"/>
              </a:solidFill>
            </a:endParaRPr>
          </a:p>
          <a:p>
            <a:pPr marL="127000" lvl="0" indent="0" rtl="0">
              <a:spcBef>
                <a:spcPts val="0"/>
              </a:spcBef>
              <a:buClr>
                <a:schemeClr val="accent3"/>
              </a:buClr>
              <a:buSzPct val="100000"/>
              <a:buNone/>
            </a:pPr>
            <a:r>
              <a:rPr lang="en" sz="1800" b="1" i="1" dirty="0">
                <a:solidFill>
                  <a:schemeClr val="accent5"/>
                </a:solidFill>
              </a:rPr>
              <a:t>“Nearly eighty years ago we began by declaring that all men are created equal; but now from that beginning we have run down to the other declaration, that for some men to enslave others is a 'sacred right of self-government. These principles cannot stand together.”</a:t>
            </a:r>
          </a:p>
          <a:p>
            <a:pPr marL="127000" lvl="0" indent="0" rtl="0">
              <a:spcBef>
                <a:spcPts val="0"/>
              </a:spcBef>
              <a:buClr>
                <a:schemeClr val="accent3"/>
              </a:buClr>
              <a:buSzPct val="100000"/>
              <a:buNone/>
            </a:pPr>
            <a:endParaRPr lang="en" sz="1800" b="1" i="1" dirty="0">
              <a:solidFill>
                <a:schemeClr val="accent5"/>
              </a:solidFill>
            </a:endParaRPr>
          </a:p>
          <a:p>
            <a:pPr marL="457200" lvl="0" indent="-330200">
              <a:spcBef>
                <a:spcPts val="0"/>
              </a:spcBef>
              <a:buClr>
                <a:schemeClr val="accent5"/>
              </a:buClr>
              <a:buSzPct val="100000"/>
            </a:pPr>
            <a:r>
              <a:rPr lang="en" sz="1800" b="1" dirty="0"/>
              <a:t>He eventually opposed Douglas in the Illinois senatorial election of 1858</a:t>
            </a:r>
          </a:p>
        </p:txBody>
      </p:sp>
      <p:pic>
        <p:nvPicPr>
          <p:cNvPr id="78" name="Shape 78" descr="File:Abraham Lincoln by Von Schneidau, 1854.jpg - Wikimedia Comm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044072"/>
            <a:ext cx="2317898" cy="3416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265499" y="0"/>
            <a:ext cx="7517533" cy="1095153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000" b="1" dirty="0">
                <a:solidFill>
                  <a:srgbClr val="92D050"/>
                </a:solidFill>
              </a:rPr>
              <a:t>Abraham Lincoln: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i="1" dirty="0">
                <a:solidFill>
                  <a:schemeClr val="tx1"/>
                </a:solidFill>
              </a:rPr>
              <a:t>1858 </a:t>
            </a:r>
            <a:r>
              <a:rPr lang="en-US" sz="2400" b="1" i="1" dirty="0">
                <a:solidFill>
                  <a:schemeClr val="tx1"/>
                </a:solidFill>
              </a:rPr>
              <a:t>S</a:t>
            </a:r>
            <a:r>
              <a:rPr lang="en" sz="2400" b="1" i="1" dirty="0">
                <a:solidFill>
                  <a:schemeClr val="tx1"/>
                </a:solidFill>
              </a:rPr>
              <a:t>enatorial Race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subTitle" idx="1"/>
          </p:nvPr>
        </p:nvSpPr>
        <p:spPr>
          <a:xfrm>
            <a:off x="265500" y="1562986"/>
            <a:ext cx="4045200" cy="1334414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/>
              <a:t>During the 1858 Illinois senatorial election, Lincoln ran against Stephen Douglas, a pro-slavery Northern Democrat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body" idx="2"/>
          </p:nvPr>
        </p:nvSpPr>
        <p:spPr>
          <a:xfrm>
            <a:off x="4731488" y="1169580"/>
            <a:ext cx="4045012" cy="3668234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“So plain, that the most dumb and stupid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slave that ever toiled for a master, does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constantly know that he is wronged. So </a:t>
            </a:r>
          </a:p>
          <a:p>
            <a:pPr lvl="0">
              <a:spcBef>
                <a:spcPts val="0"/>
              </a:spcBef>
              <a:buNone/>
            </a:pPr>
            <a:r>
              <a:rPr lang="en-US" b="1" i="1" dirty="0">
                <a:solidFill>
                  <a:schemeClr val="accent5"/>
                </a:solidFill>
              </a:rPr>
              <a:t>p</a:t>
            </a:r>
            <a:r>
              <a:rPr lang="en" b="1" i="1" dirty="0">
                <a:solidFill>
                  <a:schemeClr val="accent5"/>
                </a:solidFill>
              </a:rPr>
              <a:t>lain that no one, high or low, ever does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mistake it, except in a plainly selfish way;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for although volume upon volume is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written to prove slavery a very good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thing, we never hear of the man who 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wishes to take the good of it, by being a</a:t>
            </a:r>
          </a:p>
          <a:p>
            <a:pPr lvl="0">
              <a:spcBef>
                <a:spcPts val="0"/>
              </a:spcBef>
              <a:buNone/>
            </a:pPr>
            <a:r>
              <a:rPr lang="en" b="1" i="1" dirty="0">
                <a:solidFill>
                  <a:schemeClr val="accent5"/>
                </a:solidFill>
              </a:rPr>
              <a:t>slave himself.”</a:t>
            </a:r>
          </a:p>
        </p:txBody>
      </p:sp>
      <p:pic>
        <p:nvPicPr>
          <p:cNvPr id="87" name="Shape 8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859" y="2683926"/>
            <a:ext cx="3143300" cy="1948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0" y="0"/>
            <a:ext cx="7814930" cy="956930"/>
          </a:xfrm>
          <a:prstGeom prst="rect">
            <a:avLst/>
          </a:prstGeom>
        </p:spPr>
        <p:txBody>
          <a:bodyPr wrap="square"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b="1" dirty="0">
                <a:solidFill>
                  <a:srgbClr val="92D050"/>
                </a:solidFill>
              </a:rPr>
              <a:t>Abraham Lincoln: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 b="1" i="1" dirty="0">
                <a:solidFill>
                  <a:schemeClr val="tx1"/>
                </a:solidFill>
              </a:rPr>
              <a:t>Abolition in England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subTitle" idx="1"/>
          </p:nvPr>
        </p:nvSpPr>
        <p:spPr>
          <a:xfrm>
            <a:off x="265500" y="1551900"/>
            <a:ext cx="4045200" cy="1345500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b="1" dirty="0"/>
              <a:t>During the 1858 Illinois senatorial election, Lincoln notes the difficulties of abolishing slavery in the United States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2"/>
          </p:nvPr>
        </p:nvSpPr>
        <p:spPr>
          <a:xfrm>
            <a:off x="4614530" y="1169580"/>
            <a:ext cx="4161970" cy="3774560"/>
          </a:xfrm>
          <a:prstGeom prst="rect">
            <a:avLst/>
          </a:prstGeom>
        </p:spPr>
        <p:txBody>
          <a:bodyPr wrap="square"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“I have not allowed myself to forget that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the abolition of the Slave-trade by Great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Britain, was agitated a hundred years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before it was a final success… that all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these opponents got offices, and their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adversaries got none. Remembering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these things I can not but regard it as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possible that the higher object of this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contest may not be completely attained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within the term of my life. But I can not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doubt either that it will come in due 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600" b="1" i="1" dirty="0">
                <a:solidFill>
                  <a:schemeClr val="accent5"/>
                </a:solidFill>
              </a:rPr>
              <a:t>time.”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512" y="2376395"/>
            <a:ext cx="3629176" cy="2231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43100" y="901700"/>
            <a:ext cx="5041900" cy="309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0" y="-1"/>
            <a:ext cx="7804298" cy="1201479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b="1" dirty="0">
                <a:solidFill>
                  <a:srgbClr val="92D050"/>
                </a:solidFill>
              </a:rPr>
              <a:t>Lincoln </a:t>
            </a:r>
            <a:r>
              <a:rPr lang="en-US" b="1" dirty="0">
                <a:solidFill>
                  <a:srgbClr val="92D050"/>
                </a:solidFill>
              </a:rPr>
              <a:t>L</a:t>
            </a:r>
            <a:r>
              <a:rPr lang="en" b="1" dirty="0">
                <a:solidFill>
                  <a:srgbClr val="92D050"/>
                </a:solidFill>
              </a:rPr>
              <a:t>oses Senate Race; </a:t>
            </a:r>
            <a:br>
              <a:rPr lang="en" b="1" dirty="0">
                <a:solidFill>
                  <a:srgbClr val="92D050"/>
                </a:solidFill>
              </a:rPr>
            </a:br>
            <a:r>
              <a:rPr lang="en" b="1" dirty="0">
                <a:solidFill>
                  <a:srgbClr val="92D050"/>
                </a:solidFill>
              </a:rPr>
              <a:t>Gains National </a:t>
            </a:r>
            <a:r>
              <a:rPr lang="en-US" b="1" dirty="0">
                <a:solidFill>
                  <a:srgbClr val="92D050"/>
                </a:solidFill>
              </a:rPr>
              <a:t>A</a:t>
            </a:r>
            <a:r>
              <a:rPr lang="en" b="1" dirty="0">
                <a:solidFill>
                  <a:srgbClr val="92D050"/>
                </a:solidFill>
              </a:rPr>
              <a:t>ttention</a:t>
            </a:r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0" y="1467293"/>
            <a:ext cx="9144000" cy="3190907"/>
          </a:xfrm>
          <a:prstGeom prst="rect">
            <a:avLst/>
          </a:prstGeom>
        </p:spPr>
        <p:txBody>
          <a:bodyPr wrap="square"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throughout the campaign for the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senate seat, Douglas and Lincoln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held seven debates that drew </a:t>
            </a:r>
          </a:p>
          <a:p>
            <a:pPr marL="228600" lvl="0" indent="0" rtl="0">
              <a:spcBef>
                <a:spcPts val="0"/>
              </a:spcBef>
              <a:buClr>
                <a:schemeClr val="accent5"/>
              </a:buClr>
              <a:buNone/>
            </a:pPr>
            <a:r>
              <a:rPr lang="en" sz="2000" b="1" dirty="0"/>
              <a:t>crowds from outside the state of Illinois, including the national press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Stephen A. Douglas won the senate race despite losing the popular vote</a:t>
            </a:r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endParaRPr lang="en" sz="2000" b="1" dirty="0"/>
          </a:p>
          <a:p>
            <a:pPr marL="457200" lvl="0" indent="-228600" rtl="0">
              <a:spcBef>
                <a:spcPts val="0"/>
              </a:spcBef>
              <a:buClr>
                <a:schemeClr val="accent5"/>
              </a:buClr>
            </a:pPr>
            <a:r>
              <a:rPr lang="en" sz="2000" b="1" dirty="0"/>
              <a:t>the high media coverage of the debates propelled Lincoln to the national stage</a:t>
            </a:r>
          </a:p>
        </p:txBody>
      </p:sp>
      <p:pic>
        <p:nvPicPr>
          <p:cNvPr id="107" name="Shape 107" descr="File:Lincoln debating douglas.jpg - Wikimedia Commons"/>
          <p:cNvPicPr preferRelativeResize="0"/>
          <p:nvPr/>
        </p:nvPicPr>
        <p:blipFill rotWithShape="1">
          <a:blip r:embed="rId3">
            <a:alphaModFix/>
          </a:blip>
          <a:srcRect l="2610"/>
          <a:stretch/>
        </p:blipFill>
        <p:spPr>
          <a:xfrm>
            <a:off x="4859325" y="600737"/>
            <a:ext cx="4188982" cy="188728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0" y="4658200"/>
            <a:ext cx="9144000" cy="39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>
            <a:noAutofit/>
          </a:bodyPr>
          <a:lstStyle/>
          <a:p>
            <a:pPr marL="114300" lvl="0">
              <a:buClr>
                <a:schemeClr val="accent3"/>
              </a:buClr>
              <a:buSzPct val="100000"/>
            </a:pPr>
            <a:r>
              <a:rPr lang="en-US" sz="1600" b="1" u="sng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Guided Question 1</a:t>
            </a:r>
            <a:r>
              <a:rPr lang="en-US" sz="1600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:  </a:t>
            </a:r>
            <a:r>
              <a:rPr lang="en" sz="1600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What put Lincoln on the national stage leading up to the 1860 </a:t>
            </a:r>
            <a:r>
              <a:rPr lang="en-US" sz="1600" b="1" dirty="0" err="1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ele</a:t>
            </a:r>
            <a:r>
              <a:rPr lang="en" sz="1600" b="1" dirty="0">
                <a:solidFill>
                  <a:srgbClr val="FFFF00"/>
                </a:solidFill>
                <a:latin typeface="Proxima Nova"/>
                <a:ea typeface="Proxima Nova"/>
                <a:cs typeface="Proxima Nova"/>
                <a:sym typeface="Proxima Nova"/>
              </a:rPr>
              <a:t>ction?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51</TotalTime>
  <Words>1476</Words>
  <Application>Microsoft Office PowerPoint</Application>
  <PresentationFormat>On-screen Show (16:9)</PresentationFormat>
  <Paragraphs>180</Paragraphs>
  <Slides>22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Wingdings 3</vt:lpstr>
      <vt:lpstr>Century Gothic</vt:lpstr>
      <vt:lpstr>Proxima Nova</vt:lpstr>
      <vt:lpstr>Wingdings</vt:lpstr>
      <vt:lpstr>Ion</vt:lpstr>
      <vt:lpstr>The Impact  of  Abraham Lincoln</vt:lpstr>
      <vt:lpstr>Objective</vt:lpstr>
      <vt:lpstr>Guided Note Questions copy these into your notes </vt:lpstr>
      <vt:lpstr>Kansas-Nebraska Act of 1854</vt:lpstr>
      <vt:lpstr>Lincoln speaks against Douglas’ Act </vt:lpstr>
      <vt:lpstr>Abraham Lincoln:  1858 Senatorial Race</vt:lpstr>
      <vt:lpstr>Abraham Lincoln:  Abolition in England</vt:lpstr>
      <vt:lpstr>PowerPoint Presentation</vt:lpstr>
      <vt:lpstr>Lincoln Loses Senate Race;  Gains National Attention</vt:lpstr>
      <vt:lpstr>Lincoln Wins the Presidency in 1860</vt:lpstr>
      <vt:lpstr>A Proposed Thirteenth Amendment  to Prevent Secession, 1861</vt:lpstr>
      <vt:lpstr>Lincoln and Southern Secession</vt:lpstr>
      <vt:lpstr>PowerPoint Presentation</vt:lpstr>
      <vt:lpstr>Lincoln’s Inaugural Address</vt:lpstr>
      <vt:lpstr>Lincoln and the Presidency</vt:lpstr>
      <vt:lpstr>Lincoln’s Keys to Union Victory</vt:lpstr>
      <vt:lpstr>Lincoln and the “Slavery” Issue</vt:lpstr>
      <vt:lpstr>Letter to Horace Greeley</vt:lpstr>
      <vt:lpstr>Emancipation and Political Capital</vt:lpstr>
      <vt:lpstr>Emancipation Proclamation</vt:lpstr>
      <vt:lpstr>   Essential Question</vt:lpstr>
      <vt:lpstr>Objective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Impact  of  Abraham Lincoln</dc:title>
  <dc:creator>Kevin Wilson</dc:creator>
  <cp:lastModifiedBy>00, 00</cp:lastModifiedBy>
  <cp:revision>11</cp:revision>
  <dcterms:modified xsi:type="dcterms:W3CDTF">2017-09-11T13:57:58Z</dcterms:modified>
</cp:coreProperties>
</file>