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6" r:id="rId3"/>
    <p:sldId id="257" r:id="rId4"/>
    <p:sldId id="269" r:id="rId5"/>
    <p:sldId id="258" r:id="rId6"/>
    <p:sldId id="260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B3390-FD48-4C73-8FEE-D091C1E27330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A192-CB30-4134-841E-C5626BE3C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193A47-4E78-4FD5-95BE-9D344AEFDF2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B9BF8E-7AE3-47FA-A1E5-F9552767F2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Marginalized Groups 1492-1850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67862"/>
            <a:ext cx="8382000" cy="27091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Question 1: How did relations between Native Americans and the French, British, &amp; Spanish differ?</a:t>
            </a:r>
          </a:p>
          <a:p>
            <a:endParaRPr lang="en-US" dirty="0" smtClean="0"/>
          </a:p>
          <a:p>
            <a:pPr algn="l"/>
            <a:r>
              <a:rPr lang="en-US" dirty="0"/>
              <a:t>Question 2: What was the impact of African-Americans on the United States?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Question 3:Explain how </a:t>
            </a:r>
            <a:r>
              <a:rPr lang="en-US" dirty="0" smtClean="0"/>
              <a:t>women impacted </a:t>
            </a:r>
            <a:r>
              <a:rPr lang="en-US" dirty="0"/>
              <a:t>the early history of the </a:t>
            </a:r>
            <a:r>
              <a:rPr lang="en-US"/>
              <a:t>United </a:t>
            </a:r>
            <a:r>
              <a:rPr lang="en-US" smtClean="0"/>
              <a:t>States.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5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1"/>
            <a:ext cx="68580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The original inhabitants of the “New World”</a:t>
            </a:r>
          </a:p>
          <a:p>
            <a:pPr lvl="1"/>
            <a:r>
              <a:rPr lang="en-US" dirty="0"/>
              <a:t>Territorial, but believed in common land usage</a:t>
            </a:r>
          </a:p>
          <a:p>
            <a:pPr lvl="1"/>
            <a:r>
              <a:rPr lang="en-US" dirty="0"/>
              <a:t>Shamanistic or Animistic Religious beliefs</a:t>
            </a:r>
          </a:p>
          <a:p>
            <a:pPr lvl="1"/>
            <a:r>
              <a:rPr lang="en-US" dirty="0"/>
              <a:t>Centered on the Family </a:t>
            </a:r>
            <a:r>
              <a:rPr lang="en-US" dirty="0" smtClean="0"/>
              <a:t>Unit: Clans/Tribes</a:t>
            </a:r>
          </a:p>
          <a:p>
            <a:pPr lvl="1"/>
            <a:r>
              <a:rPr lang="en-US" dirty="0"/>
              <a:t>Susceptible to European </a:t>
            </a:r>
            <a:r>
              <a:rPr lang="en-US" dirty="0" smtClean="0"/>
              <a:t>Diseases</a:t>
            </a:r>
          </a:p>
          <a:p>
            <a:pPr lvl="1"/>
            <a:r>
              <a:rPr lang="en-US" dirty="0"/>
              <a:t>Often allied with Europeans against one another</a:t>
            </a:r>
          </a:p>
          <a:p>
            <a:pPr lvl="2"/>
            <a:r>
              <a:rPr lang="en-US" dirty="0"/>
              <a:t>Sometimes ending up on the “wrong sides” of wars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Native Americans &amp; The United States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03" y="3047999"/>
            <a:ext cx="535445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" y="3047999"/>
            <a:ext cx="1714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algonquin native american tri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6971"/>
          <a:stretch/>
        </p:blipFill>
        <p:spPr bwMode="auto">
          <a:xfrm>
            <a:off x="7315200" y="762000"/>
            <a:ext cx="1460203" cy="19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whatan tri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97398"/>
            <a:ext cx="857250" cy="26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052" idx="1"/>
          </p:cNvCxnSpPr>
          <p:nvPr/>
        </p:nvCxnSpPr>
        <p:spPr>
          <a:xfrm flipH="1">
            <a:off x="6227423" y="4120992"/>
            <a:ext cx="1240177" cy="6796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53200" y="2754951"/>
            <a:ext cx="762000" cy="12836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mage result for Lakota Tri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5" y="4296122"/>
            <a:ext cx="1219200" cy="17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stCxn id="2054" idx="3"/>
          </p:cNvCxnSpPr>
          <p:nvPr/>
        </p:nvCxnSpPr>
        <p:spPr>
          <a:xfrm flipV="1">
            <a:off x="1739425" y="4120992"/>
            <a:ext cx="2057399" cy="10516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Image result for SeminoleTri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01" y="5049559"/>
            <a:ext cx="1309553" cy="1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5791201" y="5444586"/>
            <a:ext cx="226700" cy="1942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Image result for Ottawa Indian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2"/>
          <a:stretch/>
        </p:blipFill>
        <p:spPr bwMode="auto">
          <a:xfrm>
            <a:off x="7689848" y="5056063"/>
            <a:ext cx="1452016" cy="17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5638800" y="3962400"/>
            <a:ext cx="2051048" cy="1093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Native Americans &amp; The United States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6292051" cy="60314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Native Americans &amp; The Spanish</a:t>
            </a:r>
          </a:p>
          <a:p>
            <a:pPr lvl="1"/>
            <a:r>
              <a:rPr lang="en-US" dirty="0"/>
              <a:t>Of all the “colonizers” the Spanish end up making some of the most lasting changes to Native Americans</a:t>
            </a:r>
          </a:p>
          <a:p>
            <a:pPr lvl="2"/>
            <a:r>
              <a:rPr lang="en-US" dirty="0"/>
              <a:t>Interracial Relationships were frequent leading to a mestizo population</a:t>
            </a:r>
          </a:p>
          <a:p>
            <a:pPr lvl="2"/>
            <a:r>
              <a:rPr lang="en-US" dirty="0"/>
              <a:t>Large scale conversion to Catholicism (Latin America has the largest population of Catholics to this day)</a:t>
            </a:r>
          </a:p>
          <a:p>
            <a:pPr lvl="2"/>
            <a:r>
              <a:rPr lang="en-US" dirty="0"/>
              <a:t>Coerced Labor on Spanish Haciendas (Plantations)</a:t>
            </a:r>
          </a:p>
          <a:p>
            <a:endParaRPr lang="en-US" dirty="0" smtClean="0"/>
          </a:p>
          <a:p>
            <a:r>
              <a:rPr lang="en-US" b="1" dirty="0" smtClean="0"/>
              <a:t>Native </a:t>
            </a:r>
            <a:r>
              <a:rPr lang="en-US" b="1" dirty="0"/>
              <a:t>Americans &amp; The French</a:t>
            </a:r>
          </a:p>
          <a:p>
            <a:pPr lvl="1"/>
            <a:r>
              <a:rPr lang="en-US" dirty="0"/>
              <a:t>Of all the “colonizers” Native Americans had the best relationship with the French…why?</a:t>
            </a:r>
          </a:p>
          <a:p>
            <a:pPr lvl="2"/>
            <a:r>
              <a:rPr lang="en-US" dirty="0"/>
              <a:t>French came to trade furs, not permanently settle at first</a:t>
            </a:r>
          </a:p>
          <a:p>
            <a:pPr lvl="2"/>
            <a:r>
              <a:rPr lang="en-US" dirty="0"/>
              <a:t>French negotiated on equal terms with Native Americans</a:t>
            </a:r>
          </a:p>
          <a:p>
            <a:pPr lvl="2"/>
            <a:r>
              <a:rPr lang="en-US" dirty="0"/>
              <a:t>French fur traders intermarried with the Native </a:t>
            </a:r>
            <a:r>
              <a:rPr lang="en-US" dirty="0" smtClean="0"/>
              <a:t>Americans</a:t>
            </a:r>
          </a:p>
          <a:p>
            <a:pPr marL="777240" lvl="2" indent="0">
              <a:buNone/>
            </a:pPr>
            <a:endParaRPr lang="en-US" dirty="0"/>
          </a:p>
          <a:p>
            <a:r>
              <a:rPr lang="en-US" b="1" dirty="0" smtClean="0"/>
              <a:t>Native </a:t>
            </a:r>
            <a:r>
              <a:rPr lang="en-US" b="1" dirty="0"/>
              <a:t>Americans &amp; The British</a:t>
            </a:r>
          </a:p>
          <a:p>
            <a:pPr lvl="1"/>
            <a:r>
              <a:rPr lang="en-US" dirty="0"/>
              <a:t>British relations with Native Americans change as the American Colonies become more and more independent.</a:t>
            </a:r>
          </a:p>
          <a:p>
            <a:pPr lvl="2"/>
            <a:r>
              <a:rPr lang="en-US" dirty="0"/>
              <a:t>Most settlers wanted to remove Native Americans from desirable land (a process that continues as the United States emerges)</a:t>
            </a:r>
          </a:p>
          <a:p>
            <a:pPr lvl="2"/>
            <a:r>
              <a:rPr lang="en-US" dirty="0"/>
              <a:t>Some conversion to Christianity takes place, but on nowhere near the level of Spanish conversion</a:t>
            </a:r>
          </a:p>
          <a:p>
            <a:pPr lvl="2"/>
            <a:r>
              <a:rPr lang="en-US" dirty="0"/>
              <a:t>Native Americans end up playing crucial roles in conflicts like the French &amp; Indian War and the Revolution. (Usually by siding with the loosing side)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relations between Native Americans and the French, British, &amp; Spanish differ?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5962" r="4243" b="11496"/>
          <a:stretch/>
        </p:blipFill>
        <p:spPr bwMode="auto">
          <a:xfrm>
            <a:off x="6266242" y="2473053"/>
            <a:ext cx="2857316" cy="192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50" y="4430415"/>
            <a:ext cx="2851949" cy="20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6598" r="3929" b="11033"/>
          <a:stretch/>
        </p:blipFill>
        <p:spPr bwMode="auto">
          <a:xfrm>
            <a:off x="6292051" y="457200"/>
            <a:ext cx="2804445" cy="189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Native Americans &amp; The United States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4983794" cy="60314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Colonial Interaction with Native Americans:</a:t>
            </a:r>
          </a:p>
          <a:p>
            <a:pPr lvl="1"/>
            <a:r>
              <a:rPr lang="en-US" dirty="0" smtClean="0"/>
              <a:t>1637: Pequot War in New England</a:t>
            </a:r>
          </a:p>
          <a:p>
            <a:pPr lvl="1"/>
            <a:r>
              <a:rPr lang="en-US" dirty="0" smtClean="0"/>
              <a:t>1676: King Phillip’s War in New England</a:t>
            </a:r>
          </a:p>
          <a:p>
            <a:endParaRPr lang="en-US" dirty="0" smtClean="0"/>
          </a:p>
          <a:p>
            <a:r>
              <a:rPr lang="en-US" b="1" dirty="0" smtClean="0"/>
              <a:t>Regional Conflicts that included Native Americans:</a:t>
            </a:r>
          </a:p>
          <a:p>
            <a:pPr lvl="1"/>
            <a:r>
              <a:rPr lang="en-US" dirty="0" smtClean="0"/>
              <a:t>1754-1760: The French and Indian War </a:t>
            </a:r>
          </a:p>
          <a:p>
            <a:pPr lvl="1"/>
            <a:r>
              <a:rPr lang="en-US" dirty="0" smtClean="0"/>
              <a:t>1775-1783: The American Revolution </a:t>
            </a:r>
          </a:p>
          <a:p>
            <a:endParaRPr lang="en-US" dirty="0" smtClean="0"/>
          </a:p>
          <a:p>
            <a:r>
              <a:rPr lang="en-US" b="1" dirty="0" smtClean="0"/>
              <a:t>The United States Expands Westward and Pushes Native Americans onto Reservations:</a:t>
            </a:r>
          </a:p>
          <a:p>
            <a:pPr lvl="1"/>
            <a:r>
              <a:rPr lang="en-US" dirty="0" smtClean="0"/>
              <a:t>1794: Battle of Fallen Timbers</a:t>
            </a:r>
          </a:p>
          <a:p>
            <a:pPr lvl="1"/>
            <a:r>
              <a:rPr lang="en-US" dirty="0" smtClean="0"/>
              <a:t>1803: Louisiana Purchase</a:t>
            </a:r>
          </a:p>
          <a:p>
            <a:pPr lvl="1"/>
            <a:r>
              <a:rPr lang="en-US" dirty="0" smtClean="0"/>
              <a:t>1812: War with Britain</a:t>
            </a:r>
          </a:p>
          <a:p>
            <a:pPr lvl="1"/>
            <a:r>
              <a:rPr lang="en-US" dirty="0" smtClean="0"/>
              <a:t>1830’s-1840’s: Indian Removal Act (Trail of Tears)</a:t>
            </a:r>
          </a:p>
          <a:p>
            <a:pPr lvl="1"/>
            <a:r>
              <a:rPr lang="en-US" dirty="0" smtClean="0"/>
              <a:t>Manifest Destiny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relations between Native Americans and the French, British, &amp; Spanish differ?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94" y="457200"/>
            <a:ext cx="415845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Image result for Trail of T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94" y="3505200"/>
            <a:ext cx="4158452" cy="3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87722" y="609600"/>
            <a:ext cx="33505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French and Indian War</a:t>
            </a:r>
            <a:endParaRPr lang="en-US" sz="2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3671" y="3581400"/>
            <a:ext cx="19960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Trail of Tears</a:t>
            </a:r>
            <a:endParaRPr lang="en-US" sz="2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1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70865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8380" y="2362200"/>
            <a:ext cx="736562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Africans first come to the new world in 1619 as slaves.</a:t>
            </a:r>
          </a:p>
          <a:p>
            <a:pPr lvl="1"/>
            <a:r>
              <a:rPr lang="en-US" dirty="0" smtClean="0"/>
              <a:t>Estimates range from 11-12 Million people taken from Africa to the New World.</a:t>
            </a:r>
          </a:p>
          <a:p>
            <a:pPr lvl="1"/>
            <a:r>
              <a:rPr lang="en-US" dirty="0" smtClean="0"/>
              <a:t>Spreads throughout the southern colonies and Caribbean along with cash crop agriculture: tobacco, sugar, and eventually cotton.</a:t>
            </a:r>
          </a:p>
          <a:p>
            <a:endParaRPr lang="en-US" dirty="0" smtClean="0"/>
          </a:p>
          <a:p>
            <a:r>
              <a:rPr lang="en-US" b="1" dirty="0" smtClean="0"/>
              <a:t>While the vast majority of African Americans during this time period were slaves, a growing </a:t>
            </a:r>
            <a:r>
              <a:rPr lang="en-US" b="1" u="sng" dirty="0" smtClean="0"/>
              <a:t>free</a:t>
            </a:r>
            <a:r>
              <a:rPr lang="en-US" b="1" dirty="0" smtClean="0"/>
              <a:t> population was also present.</a:t>
            </a:r>
          </a:p>
          <a:p>
            <a:pPr lvl="1"/>
            <a:r>
              <a:rPr lang="en-US" dirty="0" smtClean="0"/>
              <a:t>Many thousands were freed during the Revolution and also saw gradual abolition in Northern States.</a:t>
            </a:r>
          </a:p>
          <a:p>
            <a:pPr lvl="2"/>
            <a:r>
              <a:rPr lang="en-US" dirty="0" smtClean="0"/>
              <a:t>Slave Owners sometimes freed slaves in their wills.</a:t>
            </a:r>
          </a:p>
          <a:p>
            <a:pPr lvl="2"/>
            <a:r>
              <a:rPr lang="en-US" dirty="0" smtClean="0"/>
              <a:t>Slaves ran away and rebelled throughout all of American history.</a:t>
            </a:r>
          </a:p>
          <a:p>
            <a:pPr lvl="3"/>
            <a:r>
              <a:rPr lang="en-US" dirty="0" smtClean="0"/>
              <a:t>Examples: Northern States, Canada, &amp; Spanish Florida</a:t>
            </a:r>
          </a:p>
          <a:p>
            <a:pPr lvl="3"/>
            <a:r>
              <a:rPr lang="en-US" dirty="0" smtClean="0"/>
              <a:t>Rebellions: Nat Turner &amp; The Amistad</a:t>
            </a:r>
          </a:p>
          <a:p>
            <a:endParaRPr lang="en-US" dirty="0" smtClean="0"/>
          </a:p>
          <a:p>
            <a:r>
              <a:rPr lang="en-US" b="1" dirty="0" smtClean="0"/>
              <a:t>Eventually African-Americans made up one-third of the Southern population by the start of the American Civil War.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2200" y="-14288"/>
            <a:ext cx="6781800" cy="623888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African-Americans &amp; The United States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1722832" cy="136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" y="4560261"/>
            <a:ext cx="17238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" y="5682609"/>
            <a:ext cx="1735263" cy="115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" b="17587"/>
          <a:stretch/>
        </p:blipFill>
        <p:spPr bwMode="auto">
          <a:xfrm>
            <a:off x="3733800" y="457201"/>
            <a:ext cx="4168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0495" y="6483683"/>
            <a:ext cx="683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was the impact of African-Americans on the United States?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early colonial period woman made up a smaller portion of groups entering the N. American colonies.</a:t>
            </a:r>
          </a:p>
          <a:p>
            <a:pPr lvl="1"/>
            <a:r>
              <a:rPr lang="en-US" dirty="0" smtClean="0"/>
              <a:t>Spanish Conquistadors were exclusively men.</a:t>
            </a:r>
          </a:p>
          <a:p>
            <a:pPr lvl="1"/>
            <a:r>
              <a:rPr lang="en-US" dirty="0" smtClean="0"/>
              <a:t>Jamestown was also settled exclusively by men.</a:t>
            </a:r>
          </a:p>
          <a:p>
            <a:pPr lvl="1"/>
            <a:endParaRPr lang="en-US" dirty="0"/>
          </a:p>
          <a:p>
            <a:r>
              <a:rPr lang="en-US" dirty="0" smtClean="0"/>
              <a:t>As more colonies were established in N. America families with Women and Children began to arrive.</a:t>
            </a:r>
          </a:p>
          <a:p>
            <a:pPr lvl="1"/>
            <a:r>
              <a:rPr lang="en-US" dirty="0"/>
              <a:t>The roles of Colonial Women were determined by their </a:t>
            </a:r>
            <a:r>
              <a:rPr lang="en-US" u="sng" dirty="0"/>
              <a:t>wealth</a:t>
            </a:r>
            <a:r>
              <a:rPr lang="en-US" dirty="0"/>
              <a:t>, </a:t>
            </a:r>
            <a:r>
              <a:rPr lang="en-US" u="sng" dirty="0"/>
              <a:t>religion</a:t>
            </a:r>
            <a:r>
              <a:rPr lang="en-US" dirty="0"/>
              <a:t> and </a:t>
            </a:r>
            <a:r>
              <a:rPr lang="en-US" u="sng" dirty="0" smtClean="0"/>
              <a:t>status.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dirty="0"/>
              <a:t>women colonists and settlers were expected to help the men in a variety of hard labor tasks in order to survive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time passed they took on more traditional roles and rules were established regarding their rights:</a:t>
            </a:r>
          </a:p>
          <a:p>
            <a:pPr lvl="2"/>
            <a:r>
              <a:rPr lang="en-US" dirty="0"/>
              <a:t>Colonial Women </a:t>
            </a:r>
            <a:r>
              <a:rPr lang="en-US" b="1" dirty="0"/>
              <a:t>did not </a:t>
            </a:r>
            <a:r>
              <a:rPr lang="en-US" dirty="0"/>
              <a:t>have the right to vote</a:t>
            </a:r>
          </a:p>
          <a:p>
            <a:pPr lvl="2"/>
            <a:r>
              <a:rPr lang="en-US" dirty="0"/>
              <a:t>Colonial Women </a:t>
            </a:r>
            <a:r>
              <a:rPr lang="en-US" b="1" dirty="0"/>
              <a:t>did not </a:t>
            </a:r>
            <a:r>
              <a:rPr lang="en-US" dirty="0"/>
              <a:t>have the right to hold and form of public office</a:t>
            </a:r>
          </a:p>
          <a:p>
            <a:pPr lvl="2"/>
            <a:r>
              <a:rPr lang="en-US" dirty="0"/>
              <a:t>Colonial Women </a:t>
            </a:r>
            <a:r>
              <a:rPr lang="en-US" b="1" dirty="0"/>
              <a:t>did not </a:t>
            </a:r>
            <a:r>
              <a:rPr lang="en-US" dirty="0"/>
              <a:t>have the right to serve on </a:t>
            </a:r>
            <a:r>
              <a:rPr lang="en-US" dirty="0" smtClean="0"/>
              <a:t>juries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r>
              <a:rPr lang="en-US" sz="4400" dirty="0" smtClean="0"/>
              <a:t>Women &amp; The United States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Explain how women impacted the early history of the United States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7056556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Puritan Women (New England)</a:t>
            </a:r>
          </a:p>
          <a:p>
            <a:pPr lvl="1"/>
            <a:r>
              <a:rPr lang="en-US" dirty="0" smtClean="0"/>
              <a:t>Women in Puritan colonies were expected to be subservient to men in every way. Adulterers could be whipped or executed.</a:t>
            </a:r>
          </a:p>
          <a:p>
            <a:r>
              <a:rPr lang="en-US" dirty="0" smtClean="0"/>
              <a:t>Wealthy Colonial Women</a:t>
            </a:r>
          </a:p>
          <a:p>
            <a:pPr lvl="1"/>
            <a:r>
              <a:rPr lang="en-US" dirty="0" smtClean="0"/>
              <a:t>Wealthy women enjoyed a much higher status and could expect a better lifestyle.  They often received a better education (learning to read and write).</a:t>
            </a:r>
          </a:p>
          <a:p>
            <a:r>
              <a:rPr lang="en-US" dirty="0" smtClean="0"/>
              <a:t>Indentured Servants</a:t>
            </a:r>
          </a:p>
          <a:p>
            <a:pPr lvl="1"/>
            <a:r>
              <a:rPr lang="en-US" dirty="0" smtClean="0"/>
              <a:t>80% of English Women in Colonial society were indentured servants who were contracted to work in the colonies in order to ay for passage</a:t>
            </a:r>
          </a:p>
          <a:p>
            <a:r>
              <a:rPr lang="en-US" dirty="0" smtClean="0"/>
              <a:t>Unmarried Women/Widows</a:t>
            </a:r>
          </a:p>
          <a:p>
            <a:pPr lvl="1"/>
            <a:r>
              <a:rPr lang="en-US" dirty="0" smtClean="0"/>
              <a:t>Women were generally married by the time they were 20.  Unmarried or widowed women had few rights, but could own a business: tavern, printer, shops.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r>
              <a:rPr lang="en-US" sz="4400" dirty="0" smtClean="0"/>
              <a:t>Women &amp; The United States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Explain how women impacted the early history of the United States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97" y="765873"/>
            <a:ext cx="1645866" cy="228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04" y="3124200"/>
            <a:ext cx="223660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14" y="4644234"/>
            <a:ext cx="1291349" cy="215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54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293</TotalTime>
  <Words>877</Words>
  <Application>Microsoft Office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Marginalized Groups 1492-1850</vt:lpstr>
      <vt:lpstr>Native Americans &amp; The United States</vt:lpstr>
      <vt:lpstr>Native Americans &amp; The United States</vt:lpstr>
      <vt:lpstr>Native Americans &amp; The United States</vt:lpstr>
      <vt:lpstr>African-Americans &amp; The United States</vt:lpstr>
      <vt:lpstr>Women &amp; The United States</vt:lpstr>
      <vt:lpstr>Women &amp; The United States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Marginalized Groups 1492-1850</dc:title>
  <dc:creator>00, 00</dc:creator>
  <cp:lastModifiedBy>00, 00</cp:lastModifiedBy>
  <cp:revision>25</cp:revision>
  <dcterms:created xsi:type="dcterms:W3CDTF">2017-06-15T15:46:13Z</dcterms:created>
  <dcterms:modified xsi:type="dcterms:W3CDTF">2017-08-22T18:13:09Z</dcterms:modified>
</cp:coreProperties>
</file>