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6" r:id="rId3"/>
    <p:sldId id="269" r:id="rId4"/>
    <p:sldId id="258" r:id="rId5"/>
    <p:sldId id="259" r:id="rId6"/>
    <p:sldId id="267" r:id="rId7"/>
    <p:sldId id="266" r:id="rId8"/>
    <p:sldId id="260" r:id="rId9"/>
    <p:sldId id="261"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1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47707-C69C-4E7C-AF25-8C3DB24F6981}" type="datetimeFigureOut">
              <a:rPr lang="en-US" smtClean="0"/>
              <a:t>7/19/2017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D0CB2-B904-4036-8C36-3F3D1182D14D}" type="slidenum">
              <a:rPr lang="en-US" smtClean="0"/>
              <a:t>‹#›</a:t>
            </a:fld>
            <a:endParaRPr lang="en-US"/>
          </a:p>
        </p:txBody>
      </p:sp>
    </p:spTree>
    <p:extLst>
      <p:ext uri="{BB962C8B-B14F-4D97-AF65-F5344CB8AC3E}">
        <p14:creationId xmlns:p14="http://schemas.microsoft.com/office/powerpoint/2010/main" val="408093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D0CB2-B904-4036-8C36-3F3D1182D14D}" type="slidenum">
              <a:rPr lang="en-US" smtClean="0"/>
              <a:t>4</a:t>
            </a:fld>
            <a:endParaRPr lang="en-US"/>
          </a:p>
        </p:txBody>
      </p:sp>
    </p:spTree>
    <p:extLst>
      <p:ext uri="{BB962C8B-B14F-4D97-AF65-F5344CB8AC3E}">
        <p14:creationId xmlns:p14="http://schemas.microsoft.com/office/powerpoint/2010/main" val="206427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8" name="Slide Number Placeholder 7"/>
          <p:cNvSpPr>
            <a:spLocks noGrp="1"/>
          </p:cNvSpPr>
          <p:nvPr>
            <p:ph type="sldNum" sz="quarter" idx="11"/>
          </p:nvPr>
        </p:nvSpPr>
        <p:spPr/>
        <p:txBody>
          <a:bodyPr/>
          <a:lstStyle/>
          <a:p>
            <a:fld id="{212F6B84-D9E4-4604-BA5B-B9CF22D46BFB}"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F6B84-D9E4-4604-BA5B-B9CF22D46BF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F6B84-D9E4-4604-BA5B-B9CF22D46BF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F6B84-D9E4-4604-BA5B-B9CF22D46BF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F6B84-D9E4-4604-BA5B-B9CF22D46BF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F6B84-D9E4-4604-BA5B-B9CF22D46BFB}"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2F6B84-D9E4-4604-BA5B-B9CF22D46BFB}"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2F6B84-D9E4-4604-BA5B-B9CF22D46BF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2F6B84-D9E4-4604-BA5B-B9CF22D46BF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F6B84-D9E4-4604-BA5B-B9CF22D46BF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8FE5FE-61A0-4B9B-8C0F-30AF2929FE83}" type="datetimeFigureOut">
              <a:rPr lang="en-US" smtClean="0"/>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F6B84-D9E4-4604-BA5B-B9CF22D46BF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C8FE5FE-61A0-4B9B-8C0F-30AF2929FE83}" type="datetimeFigureOut">
              <a:rPr lang="en-US" smtClean="0"/>
              <a:t>7/19/2017</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12F6B84-D9E4-4604-BA5B-B9CF22D46BFB}"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1154097"/>
          </a:xfrm>
        </p:spPr>
        <p:txBody>
          <a:bodyPr>
            <a:normAutofit/>
          </a:bodyPr>
          <a:lstStyle/>
          <a:p>
            <a:r>
              <a:rPr lang="en-US" dirty="0"/>
              <a:t>Guided Questions:</a:t>
            </a:r>
          </a:p>
        </p:txBody>
      </p:sp>
      <p:sp>
        <p:nvSpPr>
          <p:cNvPr id="3" name="Content Placeholder 2"/>
          <p:cNvSpPr>
            <a:spLocks noGrp="1"/>
          </p:cNvSpPr>
          <p:nvPr>
            <p:ph idx="1"/>
          </p:nvPr>
        </p:nvSpPr>
        <p:spPr>
          <a:xfrm>
            <a:off x="914400" y="1676401"/>
            <a:ext cx="7315200" cy="4632960"/>
          </a:xfrm>
        </p:spPr>
        <p:txBody>
          <a:bodyPr/>
          <a:lstStyle/>
          <a:p>
            <a:pPr marL="502920" indent="-457200">
              <a:buFont typeface="+mj-lt"/>
              <a:buAutoNum type="arabicPeriod"/>
            </a:pPr>
            <a:r>
              <a:rPr lang="en-US" dirty="0"/>
              <a:t>Why did the first political divisions occur in the U.S.?</a:t>
            </a:r>
          </a:p>
          <a:p>
            <a:pPr marL="502920" indent="-457200">
              <a:buFont typeface="+mj-lt"/>
              <a:buAutoNum type="arabicPeriod"/>
            </a:pPr>
            <a:r>
              <a:rPr lang="en-US" dirty="0"/>
              <a:t>Explain how George Washington felt about political parties.</a:t>
            </a:r>
          </a:p>
          <a:p>
            <a:pPr marL="502920" indent="-457200">
              <a:buFont typeface="+mj-lt"/>
              <a:buAutoNum type="arabicPeriod"/>
            </a:pPr>
            <a:r>
              <a:rPr lang="en-US" dirty="0"/>
              <a:t>Explain the differences between the Democratic-Republicans and the Federalists.</a:t>
            </a:r>
          </a:p>
          <a:p>
            <a:pPr marL="502920" indent="-457200">
              <a:buFont typeface="+mj-lt"/>
              <a:buAutoNum type="arabicPeriod"/>
            </a:pPr>
            <a:r>
              <a:rPr lang="en-US" dirty="0"/>
              <a:t>Describe what happened to the Federalist Party after the election of Jefferson.</a:t>
            </a:r>
          </a:p>
          <a:p>
            <a:pPr marL="502920" indent="-457200">
              <a:buFont typeface="+mj-lt"/>
              <a:buAutoNum type="arabicPeriod"/>
            </a:pPr>
            <a:r>
              <a:rPr lang="en-US" dirty="0"/>
              <a:t>By 1820, what was the problem within the Democratic-Republican party?</a:t>
            </a:r>
          </a:p>
          <a:p>
            <a:pPr marL="502920" indent="-457200">
              <a:buFont typeface="+mj-lt"/>
              <a:buAutoNum type="arabicPeriod"/>
            </a:pPr>
            <a:r>
              <a:rPr lang="en-US" dirty="0"/>
              <a:t>What happened to the Dem-Reps in 1824 and why?</a:t>
            </a:r>
          </a:p>
          <a:p>
            <a:pPr marL="502920" indent="-457200">
              <a:buFont typeface="+mj-lt"/>
              <a:buAutoNum type="arabicPeriod"/>
            </a:pPr>
            <a:r>
              <a:rPr lang="en-US" dirty="0"/>
              <a:t>Explain what happened to the U.S. party system after the election of 1824.</a:t>
            </a:r>
          </a:p>
          <a:p>
            <a:pPr marL="502920" indent="-457200">
              <a:buFont typeface="+mj-lt"/>
              <a:buAutoNum type="arabicPeriod"/>
            </a:pPr>
            <a:endParaRPr lang="en-US" dirty="0"/>
          </a:p>
        </p:txBody>
      </p:sp>
    </p:spTree>
    <p:extLst>
      <p:ext uri="{BB962C8B-B14F-4D97-AF65-F5344CB8AC3E}">
        <p14:creationId xmlns:p14="http://schemas.microsoft.com/office/powerpoint/2010/main" val="2491135154"/>
      </p:ext>
    </p:extLst>
  </p:cSld>
  <p:clrMapOvr>
    <a:masterClrMapping/>
  </p:clrMapOvr>
  <mc:AlternateContent xmlns:mc="http://schemas.openxmlformats.org/markup-compatibility/2006" xmlns:p14="http://schemas.microsoft.com/office/powerpoint/2010/main">
    <mc:Choice Requires="p14">
      <p:transition spd="slow" p14:dur="125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4724400" cy="838200"/>
          </a:xfrm>
        </p:spPr>
        <p:txBody>
          <a:bodyPr>
            <a:normAutofit/>
          </a:bodyPr>
          <a:lstStyle/>
          <a:p>
            <a:pPr algn="ctr"/>
            <a:r>
              <a:rPr lang="en-US" dirty="0"/>
              <a:t>The Split</a:t>
            </a:r>
          </a:p>
        </p:txBody>
      </p:sp>
      <p:sp>
        <p:nvSpPr>
          <p:cNvPr id="3" name="Content Placeholder 2"/>
          <p:cNvSpPr>
            <a:spLocks noGrp="1"/>
          </p:cNvSpPr>
          <p:nvPr>
            <p:ph idx="1"/>
          </p:nvPr>
        </p:nvSpPr>
        <p:spPr>
          <a:xfrm>
            <a:off x="0" y="1143000"/>
            <a:ext cx="4800600" cy="5714999"/>
          </a:xfrm>
        </p:spPr>
        <p:txBody>
          <a:bodyPr>
            <a:normAutofit lnSpcReduction="10000"/>
          </a:bodyPr>
          <a:lstStyle/>
          <a:p>
            <a:r>
              <a:rPr lang="en-US" dirty="0"/>
              <a:t>The election of 1824 created a violent split in the Democratic-Republican Party.</a:t>
            </a:r>
          </a:p>
          <a:p>
            <a:pPr lvl="1"/>
            <a:r>
              <a:rPr lang="en-US" dirty="0"/>
              <a:t>Supporters of Adams (National Republicans)</a:t>
            </a:r>
          </a:p>
          <a:p>
            <a:pPr lvl="1"/>
            <a:r>
              <a:rPr lang="en-US" dirty="0"/>
              <a:t>Supporters of Jackson (Democratic Republicans)</a:t>
            </a:r>
          </a:p>
          <a:p>
            <a:endParaRPr lang="en-US" dirty="0"/>
          </a:p>
          <a:p>
            <a:r>
              <a:rPr lang="en-US" dirty="0"/>
              <a:t>It was a nasty campaign and in the end no candidate got a majority of the Electoral College vote</a:t>
            </a:r>
          </a:p>
          <a:p>
            <a:pPr lvl="1"/>
            <a:r>
              <a:rPr lang="en-US" dirty="0"/>
              <a:t>Adams and Jackson were the front-runners and the election had to be decided by the House of Representatives</a:t>
            </a:r>
          </a:p>
          <a:p>
            <a:pPr lvl="2"/>
            <a:r>
              <a:rPr lang="en-US" dirty="0"/>
              <a:t>Henry Clay was Speaker of the House</a:t>
            </a:r>
          </a:p>
          <a:p>
            <a:pPr lvl="2"/>
            <a:r>
              <a:rPr lang="en-US" dirty="0"/>
              <a:t>“Corrupt Bargain” – Clay hated Jackson, formed alliance with Adams and in the end, Clay was appointed Secretary of State</a:t>
            </a:r>
          </a:p>
          <a:p>
            <a:pPr lvl="2"/>
            <a:r>
              <a:rPr lang="en-US" dirty="0"/>
              <a:t>Jackson was furious!</a:t>
            </a:r>
          </a:p>
        </p:txBody>
      </p:sp>
      <p:pic>
        <p:nvPicPr>
          <p:cNvPr id="4" name="Picture 2" descr="Image result for election of 18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174" y="1524000"/>
            <a:ext cx="4391826" cy="4533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C5E9AB-DDC8-4CC2-9A33-C7F009C09F0F}"/>
              </a:ext>
            </a:extLst>
          </p:cNvPr>
          <p:cNvSpPr txBox="1"/>
          <p:nvPr/>
        </p:nvSpPr>
        <p:spPr>
          <a:xfrm>
            <a:off x="4038600" y="115080"/>
            <a:ext cx="5257800" cy="646331"/>
          </a:xfrm>
          <a:prstGeom prst="rect">
            <a:avLst/>
          </a:prstGeom>
          <a:noFill/>
        </p:spPr>
        <p:txBody>
          <a:bodyPr wrap="square" rtlCol="0">
            <a:spAutoFit/>
          </a:bodyPr>
          <a:lstStyle/>
          <a:p>
            <a:r>
              <a:rPr lang="en-US" dirty="0">
                <a:solidFill>
                  <a:schemeClr val="bg2">
                    <a:lumMod val="25000"/>
                    <a:lumOff val="75000"/>
                  </a:schemeClr>
                </a:solidFill>
              </a:rPr>
              <a:t>G.Q.: What happened to the Dem-Reps in 1824 and why?</a:t>
            </a:r>
          </a:p>
        </p:txBody>
      </p:sp>
    </p:spTree>
    <p:extLst>
      <p:ext uri="{BB962C8B-B14F-4D97-AF65-F5344CB8AC3E}">
        <p14:creationId xmlns:p14="http://schemas.microsoft.com/office/powerpoint/2010/main" val="287082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327"/>
            <a:ext cx="3962400" cy="1336964"/>
          </a:xfrm>
        </p:spPr>
        <p:txBody>
          <a:bodyPr>
            <a:normAutofit/>
          </a:bodyPr>
          <a:lstStyle/>
          <a:p>
            <a:r>
              <a:rPr lang="en-US" dirty="0"/>
              <a:t>Democrats &amp; </a:t>
            </a:r>
            <a:br>
              <a:rPr lang="en-US" dirty="0"/>
            </a:br>
            <a:r>
              <a:rPr lang="en-US" dirty="0"/>
              <a:t>Whigs Emerge</a:t>
            </a:r>
          </a:p>
        </p:txBody>
      </p:sp>
      <p:sp>
        <p:nvSpPr>
          <p:cNvPr id="3" name="Content Placeholder 2"/>
          <p:cNvSpPr>
            <a:spLocks noGrp="1"/>
          </p:cNvSpPr>
          <p:nvPr>
            <p:ph idx="1"/>
          </p:nvPr>
        </p:nvSpPr>
        <p:spPr>
          <a:xfrm>
            <a:off x="533400" y="1676400"/>
            <a:ext cx="5867400" cy="2425413"/>
          </a:xfrm>
        </p:spPr>
        <p:txBody>
          <a:bodyPr>
            <a:normAutofit lnSpcReduction="10000"/>
          </a:bodyPr>
          <a:lstStyle/>
          <a:p>
            <a:r>
              <a:rPr lang="en-US" dirty="0"/>
              <a:t>Between 1824 and the election of 1828, Jackson campaigned and mobilized voters.  He defeated “King Caucus” (elite rule) with a populist “revolution.”</a:t>
            </a:r>
          </a:p>
          <a:p>
            <a:pPr lvl="1"/>
            <a:r>
              <a:rPr lang="en-US" dirty="0"/>
              <a:t>Formed the Democratic Party</a:t>
            </a:r>
          </a:p>
          <a:p>
            <a:pPr lvl="1"/>
            <a:r>
              <a:rPr lang="en-US" dirty="0"/>
              <a:t>Stressed ties to the common people</a:t>
            </a:r>
          </a:p>
          <a:p>
            <a:pPr lvl="1"/>
            <a:r>
              <a:rPr lang="en-US" dirty="0"/>
              <a:t>Great support in the South and West</a:t>
            </a:r>
          </a:p>
          <a:p>
            <a:pPr lvl="1"/>
            <a:r>
              <a:rPr lang="en-US" dirty="0"/>
              <a:t>Defeated JQ Adams in 1828</a:t>
            </a:r>
          </a:p>
        </p:txBody>
      </p:sp>
      <p:pic>
        <p:nvPicPr>
          <p:cNvPr id="8194" name="Picture 2" descr="Image result for election of 1828 political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318224"/>
            <a:ext cx="2362200" cy="32191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whig 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76724"/>
            <a:ext cx="2419350" cy="25812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000" y="4724400"/>
            <a:ext cx="6477000" cy="2296013"/>
          </a:xfrm>
          <a:prstGeom prst="rect">
            <a:avLst/>
          </a:prstGeom>
          <a:noFill/>
        </p:spPr>
        <p:txBody>
          <a:bodyPr wrap="square" rtlCol="0">
            <a:spAutoFit/>
          </a:bodyPr>
          <a:lstStyle/>
          <a:p>
            <a:pPr marL="228600" lvl="0" indent="-182880">
              <a:spcBef>
                <a:spcPct val="20000"/>
              </a:spcBef>
              <a:buClr>
                <a:srgbClr val="FF8600"/>
              </a:buClr>
              <a:buFont typeface="Wingdings" charset="2"/>
              <a:buChar char="§"/>
            </a:pPr>
            <a:r>
              <a:rPr lang="en-US" sz="2000" dirty="0">
                <a:solidFill>
                  <a:prstClr val="white"/>
                </a:solidFill>
              </a:rPr>
              <a:t>People who had once been Federalists joined with anti-Jackson Democrats to form the Whig Party</a:t>
            </a:r>
          </a:p>
          <a:p>
            <a:pPr marL="502920" lvl="1" indent="-182880">
              <a:spcBef>
                <a:spcPct val="20000"/>
              </a:spcBef>
              <a:buClr>
                <a:srgbClr val="FF8600"/>
              </a:buClr>
              <a:buFont typeface="Wingdings" charset="2"/>
              <a:buChar char="§"/>
            </a:pPr>
            <a:r>
              <a:rPr lang="en-US" dirty="0">
                <a:solidFill>
                  <a:prstClr val="white"/>
                </a:solidFill>
              </a:rPr>
              <a:t>Between 1836 and 1852, Whigs gave Democrats strong opposition</a:t>
            </a:r>
          </a:p>
          <a:p>
            <a:pPr marL="502920" lvl="1" indent="-182880">
              <a:spcBef>
                <a:spcPct val="20000"/>
              </a:spcBef>
              <a:buClr>
                <a:srgbClr val="FF8600"/>
              </a:buClr>
              <a:buFont typeface="Wingdings" charset="2"/>
              <a:buChar char="§"/>
            </a:pPr>
            <a:r>
              <a:rPr lang="en-US" dirty="0">
                <a:solidFill>
                  <a:prstClr val="white"/>
                </a:solidFill>
              </a:rPr>
              <a:t>Northerners, city dwellers, entrepreneurs</a:t>
            </a:r>
          </a:p>
          <a:p>
            <a:pPr marL="228600" lvl="0" indent="-182880">
              <a:spcBef>
                <a:spcPct val="20000"/>
              </a:spcBef>
              <a:buClr>
                <a:srgbClr val="FF8600"/>
              </a:buClr>
              <a:buFont typeface="Wingdings" charset="2"/>
              <a:buChar char="§"/>
            </a:pPr>
            <a:endParaRPr lang="en-US" sz="2000" dirty="0">
              <a:solidFill>
                <a:prstClr val="white"/>
              </a:solidFill>
            </a:endParaRPr>
          </a:p>
          <a:p>
            <a:endParaRPr lang="en-US" dirty="0"/>
          </a:p>
        </p:txBody>
      </p:sp>
      <p:sp>
        <p:nvSpPr>
          <p:cNvPr id="7" name="TextBox 6">
            <a:extLst>
              <a:ext uri="{FF2B5EF4-FFF2-40B4-BE49-F238E27FC236}">
                <a16:creationId xmlns:a16="http://schemas.microsoft.com/office/drawing/2014/main" id="{6D9FE525-352C-4F64-820A-CDF1ABBDFF69}"/>
              </a:ext>
            </a:extLst>
          </p:cNvPr>
          <p:cNvSpPr txBox="1"/>
          <p:nvPr/>
        </p:nvSpPr>
        <p:spPr>
          <a:xfrm>
            <a:off x="4419600" y="115080"/>
            <a:ext cx="4114800" cy="923330"/>
          </a:xfrm>
          <a:prstGeom prst="rect">
            <a:avLst/>
          </a:prstGeom>
          <a:noFill/>
        </p:spPr>
        <p:txBody>
          <a:bodyPr wrap="square" rtlCol="0">
            <a:spAutoFit/>
          </a:bodyPr>
          <a:lstStyle/>
          <a:p>
            <a:r>
              <a:rPr lang="en-US" dirty="0">
                <a:solidFill>
                  <a:schemeClr val="bg2">
                    <a:lumMod val="25000"/>
                    <a:lumOff val="75000"/>
                  </a:schemeClr>
                </a:solidFill>
              </a:rPr>
              <a:t>G.Q.: Explain what happened to the U.S. party system after the election of 1824.</a:t>
            </a:r>
          </a:p>
        </p:txBody>
      </p:sp>
    </p:spTree>
    <p:extLst>
      <p:ext uri="{BB962C8B-B14F-4D97-AF65-F5344CB8AC3E}">
        <p14:creationId xmlns:p14="http://schemas.microsoft.com/office/powerpoint/2010/main" val="2870824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Formation of the Two-Party System</a:t>
            </a:r>
          </a:p>
        </p:txBody>
      </p:sp>
      <p:sp>
        <p:nvSpPr>
          <p:cNvPr id="3" name="Subtitle 2"/>
          <p:cNvSpPr>
            <a:spLocks noGrp="1"/>
          </p:cNvSpPr>
          <p:nvPr>
            <p:ph type="subTitle" idx="1"/>
          </p:nvPr>
        </p:nvSpPr>
        <p:spPr/>
        <p:txBody>
          <a:bodyPr/>
          <a:lstStyle/>
          <a:p>
            <a:r>
              <a:rPr lang="en-US" dirty="0"/>
              <a:t>Unit 1 – U.S. </a:t>
            </a:r>
            <a:r>
              <a:rPr lang="en-US"/>
              <a:t>History</a:t>
            </a:r>
            <a:endParaRPr lang="en-US" dirty="0"/>
          </a:p>
        </p:txBody>
      </p:sp>
      <p:pic>
        <p:nvPicPr>
          <p:cNvPr id="4" name="Picture 9" descr="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74579"/>
          <a:stretch/>
        </p:blipFill>
        <p:spPr bwMode="auto">
          <a:xfrm>
            <a:off x="381000" y="457200"/>
            <a:ext cx="826185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75085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0713"/>
            <a:ext cx="7672872" cy="1154097"/>
          </a:xfrm>
        </p:spPr>
        <p:txBody>
          <a:bodyPr>
            <a:normAutofit fontScale="90000"/>
          </a:bodyPr>
          <a:lstStyle/>
          <a:p>
            <a:r>
              <a:rPr lang="en-US" dirty="0"/>
              <a:t>Necessity is the Mother of Invention</a:t>
            </a:r>
          </a:p>
        </p:txBody>
      </p:sp>
      <p:sp>
        <p:nvSpPr>
          <p:cNvPr id="3" name="Content Placeholder 2"/>
          <p:cNvSpPr>
            <a:spLocks noGrp="1"/>
          </p:cNvSpPr>
          <p:nvPr>
            <p:ph idx="1"/>
          </p:nvPr>
        </p:nvSpPr>
        <p:spPr>
          <a:xfrm>
            <a:off x="304800" y="1866901"/>
            <a:ext cx="8610600" cy="4442460"/>
          </a:xfrm>
        </p:spPr>
        <p:txBody>
          <a:bodyPr/>
          <a:lstStyle/>
          <a:p>
            <a:pPr>
              <a:spcBef>
                <a:spcPct val="50000"/>
              </a:spcBef>
              <a:defRPr/>
            </a:pPr>
            <a:r>
              <a:rPr lang="en-US" sz="2800" b="1" dirty="0"/>
              <a:t>Our First Parties</a:t>
            </a:r>
          </a:p>
          <a:p>
            <a:pPr marL="808038" indent="-342900">
              <a:spcBef>
                <a:spcPts val="600"/>
              </a:spcBef>
              <a:defRPr/>
            </a:pPr>
            <a:r>
              <a:rPr lang="en-US" sz="2400" b="1" dirty="0">
                <a:cs typeface="Arial" charset="0"/>
              </a:rPr>
              <a:t>Political parties emerged largely out of practical necessity</a:t>
            </a:r>
          </a:p>
          <a:p>
            <a:pPr marL="808038" indent="-342900">
              <a:spcBef>
                <a:spcPts val="600"/>
              </a:spcBef>
              <a:defRPr/>
            </a:pPr>
            <a:r>
              <a:rPr lang="en-US" sz="2400" b="1" dirty="0">
                <a:cs typeface="Arial" charset="0"/>
              </a:rPr>
              <a:t>In 1787, parties began to form as citizens debated the ratification of the U.S. Constitution</a:t>
            </a:r>
            <a:endParaRPr lang="en-US" sz="2400" b="1" dirty="0"/>
          </a:p>
          <a:p>
            <a:pPr lvl="3"/>
            <a:r>
              <a:rPr lang="en-US" sz="1600" b="1" dirty="0">
                <a:cs typeface="Arial" charset="0"/>
              </a:rPr>
              <a:t>Federalists and Anti-Federalists</a:t>
            </a:r>
          </a:p>
          <a:p>
            <a:pPr lvl="4"/>
            <a:r>
              <a:rPr lang="en-US" sz="1600" dirty="0"/>
              <a:t>Federalists – Wanted a strong federal government and ratification of the Constitution</a:t>
            </a:r>
          </a:p>
          <a:p>
            <a:pPr lvl="4"/>
            <a:r>
              <a:rPr lang="en-US" sz="1600" dirty="0"/>
              <a:t>Anti-Federalists – Wanted a weaker federal government with strong state governments and wanted a Bill of Rights to protect citizens from government</a:t>
            </a:r>
          </a:p>
          <a:p>
            <a:pPr lvl="4"/>
            <a:endParaRPr lang="en-US" sz="1600" dirty="0"/>
          </a:p>
          <a:p>
            <a:endParaRPr lang="en-US" dirty="0"/>
          </a:p>
        </p:txBody>
      </p:sp>
      <p:pic>
        <p:nvPicPr>
          <p:cNvPr id="2050" name="Picture 2" descr="Image result for federalis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134" y="5502102"/>
            <a:ext cx="3877733" cy="13558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509A43-FAD6-4554-9BEB-39E414CA9122}"/>
              </a:ext>
            </a:extLst>
          </p:cNvPr>
          <p:cNvSpPr txBox="1"/>
          <p:nvPr/>
        </p:nvSpPr>
        <p:spPr>
          <a:xfrm>
            <a:off x="762000" y="74463"/>
            <a:ext cx="6934200" cy="687538"/>
          </a:xfrm>
          <a:prstGeom prst="rect">
            <a:avLst/>
          </a:prstGeom>
          <a:noFill/>
        </p:spPr>
        <p:txBody>
          <a:bodyPr vert="horz" wrap="square" rtlCol="0" anchor="b" anchorCtr="0">
            <a:noAutofit/>
          </a:bodyPr>
          <a:lstStyle/>
          <a:p>
            <a:r>
              <a:rPr lang="en-US" dirty="0">
                <a:solidFill>
                  <a:schemeClr val="bg2">
                    <a:lumMod val="25000"/>
                    <a:lumOff val="75000"/>
                  </a:schemeClr>
                </a:solidFill>
              </a:rPr>
              <a:t>G.Q.:  Why did the first political divisions occur in the U.S.?</a:t>
            </a:r>
          </a:p>
        </p:txBody>
      </p:sp>
    </p:spTree>
    <p:extLst>
      <p:ext uri="{BB962C8B-B14F-4D97-AF65-F5344CB8AC3E}">
        <p14:creationId xmlns:p14="http://schemas.microsoft.com/office/powerpoint/2010/main" val="3218006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4800600" cy="2068497"/>
          </a:xfrm>
        </p:spPr>
        <p:txBody>
          <a:bodyPr>
            <a:normAutofit/>
          </a:bodyPr>
          <a:lstStyle/>
          <a:p>
            <a:r>
              <a:rPr lang="en-US" sz="5400" dirty="0"/>
              <a:t>Washington’s Warning</a:t>
            </a:r>
          </a:p>
        </p:txBody>
      </p:sp>
      <p:sp>
        <p:nvSpPr>
          <p:cNvPr id="3" name="Content Placeholder 2"/>
          <p:cNvSpPr>
            <a:spLocks noGrp="1"/>
          </p:cNvSpPr>
          <p:nvPr>
            <p:ph idx="1"/>
          </p:nvPr>
        </p:nvSpPr>
        <p:spPr>
          <a:xfrm>
            <a:off x="457200" y="2819400"/>
            <a:ext cx="8153400" cy="3886200"/>
          </a:xfrm>
        </p:spPr>
        <p:txBody>
          <a:bodyPr/>
          <a:lstStyle/>
          <a:p>
            <a:pPr>
              <a:spcBef>
                <a:spcPct val="50000"/>
              </a:spcBef>
              <a:defRPr/>
            </a:pPr>
            <a:r>
              <a:rPr lang="en-US" sz="2400" b="1" dirty="0"/>
              <a:t>Our First Parties</a:t>
            </a:r>
          </a:p>
          <a:p>
            <a:pPr lvl="1"/>
            <a:r>
              <a:rPr lang="en-US" dirty="0"/>
              <a:t>When the Constitution was ratified and put into place, George Washington became President</a:t>
            </a:r>
          </a:p>
          <a:p>
            <a:pPr lvl="2"/>
            <a:r>
              <a:rPr lang="en-US" dirty="0"/>
              <a:t>He was not a part of a party</a:t>
            </a:r>
          </a:p>
          <a:p>
            <a:pPr lvl="2"/>
            <a:r>
              <a:rPr lang="en-US" dirty="0"/>
              <a:t>In his farewell address, Washington warned about “the baneful effects of the spirit of party.”  He went on to warn that, “a small but artful and enterprising minority" to "put in the place of the delegated will of the Nation, the will of a party” would be bad for all Americans</a:t>
            </a:r>
          </a:p>
          <a:p>
            <a:pPr lvl="3"/>
            <a:r>
              <a:rPr lang="en-US" dirty="0"/>
              <a:t>The idea that allegiance to a party would take precedence over allegiance to the nation as a whole.</a:t>
            </a:r>
          </a:p>
          <a:p>
            <a:endParaRPr lang="en-US" dirty="0"/>
          </a:p>
          <a:p>
            <a:r>
              <a:rPr lang="en-US" dirty="0"/>
              <a:t>After Washington left office, his V.P. (John Adams) became President and became a member of the Federalist Party.</a:t>
            </a:r>
          </a:p>
        </p:txBody>
      </p:sp>
      <p:pic>
        <p:nvPicPr>
          <p:cNvPr id="3074" name="Picture 2" descr="Image result for federal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058" y="-16379"/>
            <a:ext cx="3890443" cy="3105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A593F0-4439-40F2-8164-2486E7953C80}"/>
              </a:ext>
            </a:extLst>
          </p:cNvPr>
          <p:cNvSpPr txBox="1"/>
          <p:nvPr/>
        </p:nvSpPr>
        <p:spPr>
          <a:xfrm>
            <a:off x="304800" y="76200"/>
            <a:ext cx="4572000" cy="646331"/>
          </a:xfrm>
          <a:prstGeom prst="rect">
            <a:avLst/>
          </a:prstGeom>
          <a:noFill/>
        </p:spPr>
        <p:txBody>
          <a:bodyPr wrap="square" rtlCol="0">
            <a:spAutoFit/>
          </a:bodyPr>
          <a:lstStyle/>
          <a:p>
            <a:r>
              <a:rPr lang="en-US" dirty="0">
                <a:solidFill>
                  <a:schemeClr val="bg2">
                    <a:lumMod val="25000"/>
                    <a:lumOff val="75000"/>
                  </a:schemeClr>
                </a:solidFill>
              </a:rPr>
              <a:t>G.Q.: Explain how George Washington felt about political parties.</a:t>
            </a:r>
          </a:p>
        </p:txBody>
      </p:sp>
    </p:spTree>
    <p:extLst>
      <p:ext uri="{BB962C8B-B14F-4D97-AF65-F5344CB8AC3E}">
        <p14:creationId xmlns:p14="http://schemas.microsoft.com/office/powerpoint/2010/main" val="2870824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2586"/>
            <a:ext cx="7315200" cy="1154097"/>
          </a:xfrm>
        </p:spPr>
        <p:txBody>
          <a:bodyPr>
            <a:normAutofit/>
          </a:bodyPr>
          <a:lstStyle/>
          <a:p>
            <a:r>
              <a:rPr lang="en-US" dirty="0"/>
              <a:t>Let’s have a Party!</a:t>
            </a:r>
          </a:p>
        </p:txBody>
      </p:sp>
      <p:sp>
        <p:nvSpPr>
          <p:cNvPr id="3" name="Content Placeholder 2"/>
          <p:cNvSpPr>
            <a:spLocks noGrp="1"/>
          </p:cNvSpPr>
          <p:nvPr>
            <p:ph idx="1"/>
          </p:nvPr>
        </p:nvSpPr>
        <p:spPr>
          <a:xfrm>
            <a:off x="304800" y="1447800"/>
            <a:ext cx="5257800" cy="5410199"/>
          </a:xfrm>
        </p:spPr>
        <p:txBody>
          <a:bodyPr>
            <a:normAutofit lnSpcReduction="10000"/>
          </a:bodyPr>
          <a:lstStyle/>
          <a:p>
            <a:r>
              <a:rPr lang="en-US" dirty="0"/>
              <a:t>The first two official political parties:</a:t>
            </a:r>
          </a:p>
          <a:p>
            <a:pPr lvl="1"/>
            <a:r>
              <a:rPr lang="en-US" dirty="0"/>
              <a:t>Federalists – John Adams &amp; Alexander Hamilton</a:t>
            </a:r>
          </a:p>
          <a:p>
            <a:pPr lvl="2"/>
            <a:r>
              <a:rPr lang="en-US" dirty="0"/>
              <a:t>Promoted a strong central government</a:t>
            </a:r>
          </a:p>
          <a:p>
            <a:pPr lvl="2"/>
            <a:r>
              <a:rPr lang="en-US" dirty="0"/>
              <a:t>Supported by Northern businessmen, bankers, and merchants </a:t>
            </a:r>
          </a:p>
          <a:p>
            <a:pPr lvl="2"/>
            <a:r>
              <a:rPr lang="en-US" dirty="0"/>
              <a:t>Rule by wealthy, educated elites</a:t>
            </a:r>
          </a:p>
          <a:p>
            <a:pPr lvl="2"/>
            <a:r>
              <a:rPr lang="en-US" dirty="0"/>
              <a:t>Develop businesses in manufacturing and trade</a:t>
            </a:r>
          </a:p>
          <a:p>
            <a:pPr lvl="2"/>
            <a:r>
              <a:rPr lang="en-US" dirty="0"/>
              <a:t>Foreign policy aligned with Britain</a:t>
            </a:r>
          </a:p>
          <a:p>
            <a:pPr lvl="2"/>
            <a:endParaRPr lang="en-US" dirty="0"/>
          </a:p>
          <a:p>
            <a:pPr lvl="1"/>
            <a:r>
              <a:rPr lang="en-US" dirty="0"/>
              <a:t>Democratic-Republicans – Thomas Jefferson &amp; James Madison</a:t>
            </a:r>
          </a:p>
          <a:p>
            <a:pPr lvl="2"/>
            <a:r>
              <a:rPr lang="en-US" dirty="0"/>
              <a:t>Thought the federal government had too much power</a:t>
            </a:r>
          </a:p>
          <a:p>
            <a:pPr lvl="2"/>
            <a:r>
              <a:rPr lang="en-US" dirty="0"/>
              <a:t>Supported by planters, small farmers, and artisans</a:t>
            </a:r>
          </a:p>
          <a:p>
            <a:pPr lvl="2"/>
            <a:r>
              <a:rPr lang="en-US" dirty="0"/>
              <a:t>Rule by the common man</a:t>
            </a:r>
          </a:p>
          <a:p>
            <a:pPr lvl="2"/>
            <a:r>
              <a:rPr lang="en-US" dirty="0"/>
              <a:t>Invest in agriculture </a:t>
            </a:r>
          </a:p>
          <a:p>
            <a:pPr lvl="2"/>
            <a:r>
              <a:rPr lang="en-US" dirty="0"/>
              <a:t>Foreign Policy aligned with Revolutionary France</a:t>
            </a:r>
          </a:p>
        </p:txBody>
      </p:sp>
      <p:pic>
        <p:nvPicPr>
          <p:cNvPr id="1028" name="Picture 4" descr="Image result for federalists vs. democratic republic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1" y="5697"/>
            <a:ext cx="335279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ederal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2317438"/>
            <a:ext cx="3335559" cy="2201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ederalists vs. democratic republic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8441" y="4519301"/>
            <a:ext cx="3342217" cy="23515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87BF95-6D62-47C1-BA5A-374CFC9F9FAC}"/>
              </a:ext>
            </a:extLst>
          </p:cNvPr>
          <p:cNvSpPr txBox="1"/>
          <p:nvPr/>
        </p:nvSpPr>
        <p:spPr>
          <a:xfrm>
            <a:off x="152401" y="19000"/>
            <a:ext cx="5638800" cy="923330"/>
          </a:xfrm>
          <a:prstGeom prst="rect">
            <a:avLst/>
          </a:prstGeom>
          <a:noFill/>
        </p:spPr>
        <p:txBody>
          <a:bodyPr wrap="square" rtlCol="0">
            <a:spAutoFit/>
          </a:bodyPr>
          <a:lstStyle/>
          <a:p>
            <a:r>
              <a:rPr lang="en-US" dirty="0">
                <a:solidFill>
                  <a:schemeClr val="bg2">
                    <a:lumMod val="25000"/>
                    <a:lumOff val="75000"/>
                  </a:schemeClr>
                </a:solidFill>
              </a:rPr>
              <a:t>G.Q.: Explain the differences between the Democratic-Republicans and the Federalists.</a:t>
            </a:r>
          </a:p>
          <a:p>
            <a:endParaRPr lang="en-US" dirty="0">
              <a:solidFill>
                <a:schemeClr val="bg2">
                  <a:lumMod val="25000"/>
                  <a:lumOff val="75000"/>
                </a:schemeClr>
              </a:solidFill>
            </a:endParaRPr>
          </a:p>
        </p:txBody>
      </p:sp>
    </p:spTree>
    <p:extLst>
      <p:ext uri="{BB962C8B-B14F-4D97-AF65-F5344CB8AC3E}">
        <p14:creationId xmlns:p14="http://schemas.microsoft.com/office/powerpoint/2010/main" val="2870824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990600"/>
          </a:xfrm>
        </p:spPr>
        <p:txBody>
          <a:bodyPr>
            <a:normAutofit/>
          </a:bodyPr>
          <a:lstStyle/>
          <a:p>
            <a:r>
              <a:rPr lang="en-US" sz="3200" dirty="0"/>
              <a:t>Are you a Federalist or Dem-Republican?</a:t>
            </a:r>
          </a:p>
        </p:txBody>
      </p:sp>
      <p:sp>
        <p:nvSpPr>
          <p:cNvPr id="3" name="Content Placeholder 2"/>
          <p:cNvSpPr>
            <a:spLocks noGrp="1"/>
          </p:cNvSpPr>
          <p:nvPr>
            <p:ph sz="quarter" idx="1"/>
          </p:nvPr>
        </p:nvSpPr>
        <p:spPr>
          <a:xfrm>
            <a:off x="612775" y="1600200"/>
            <a:ext cx="8153400" cy="4800600"/>
          </a:xfrm>
        </p:spPr>
        <p:txBody>
          <a:bodyPr>
            <a:normAutofit/>
          </a:bodyPr>
          <a:lstStyle/>
          <a:p>
            <a:pPr marL="45720" indent="0">
              <a:buNone/>
            </a:pPr>
            <a:r>
              <a:rPr lang="en-US" dirty="0"/>
              <a:t>Congress wants to build a canal to make it easier and more efficient to travel on rivers.  This will benefit merchants who ship their products on rivers.  In order to build the canals, they have to increase taxes for everyone.  How would you vote?</a:t>
            </a:r>
          </a:p>
          <a:p>
            <a:pPr lvl="1">
              <a:buFont typeface="Wingdings" pitchFamily="2" charset="2"/>
              <a:buAutoNum type="alphaLcPeriod"/>
            </a:pPr>
            <a:r>
              <a:rPr lang="en-US" dirty="0"/>
              <a:t>Yes</a:t>
            </a:r>
          </a:p>
          <a:p>
            <a:pPr lvl="1">
              <a:buFont typeface="Wingdings" pitchFamily="2" charset="2"/>
              <a:buAutoNum type="alphaLcPeriod"/>
            </a:pPr>
            <a:r>
              <a:rPr lang="en-US" dirty="0"/>
              <a:t>No</a:t>
            </a:r>
          </a:p>
          <a:p>
            <a:pPr>
              <a:buFont typeface="Wingdings" pitchFamily="2" charset="2"/>
              <a:buAutoNum type="alphaLcPeriod"/>
            </a:pPr>
            <a:endParaRPr lang="en-US" dirty="0"/>
          </a:p>
          <a:p>
            <a:r>
              <a:rPr lang="en-US" dirty="0"/>
              <a:t>If you said YES you are a Federalist</a:t>
            </a:r>
          </a:p>
          <a:p>
            <a:pPr lvl="1"/>
            <a:r>
              <a:rPr lang="en-US" dirty="0"/>
              <a:t>Federalists wanted to spend taxes on building roads, canals and banks that would benefit the manufacturing business. </a:t>
            </a:r>
          </a:p>
          <a:p>
            <a:pPr marL="320040" lvl="1" indent="0">
              <a:buNone/>
            </a:pPr>
            <a:endParaRPr lang="en-US" dirty="0"/>
          </a:p>
          <a:p>
            <a:r>
              <a:rPr lang="en-US" dirty="0"/>
              <a:t>If you said NO you are a Dem-Republican</a:t>
            </a:r>
          </a:p>
          <a:p>
            <a:pPr lvl="1"/>
            <a:r>
              <a:rPr lang="en-US" dirty="0"/>
              <a:t>Dem-Republicans thought the federal government spending should be limited. </a:t>
            </a:r>
          </a:p>
          <a:p>
            <a:pPr>
              <a:buFont typeface="Wingdings" pitchFamily="2" charset="2"/>
              <a:buNone/>
            </a:pPr>
            <a:endParaRPr lang="en-US" dirty="0"/>
          </a:p>
        </p:txBody>
      </p:sp>
    </p:spTree>
    <p:extLst>
      <p:ext uri="{BB962C8B-B14F-4D97-AF65-F5344CB8AC3E}">
        <p14:creationId xmlns:p14="http://schemas.microsoft.com/office/powerpoint/2010/main" val="8936188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457200" y="381000"/>
            <a:ext cx="8686800" cy="990600"/>
          </a:xfrm>
        </p:spPr>
        <p:txBody>
          <a:bodyPr>
            <a:normAutofit/>
          </a:bodyPr>
          <a:lstStyle/>
          <a:p>
            <a:r>
              <a:rPr lang="en-US" sz="3200" dirty="0"/>
              <a:t>Are you a Federalist or Dem-Republican?</a:t>
            </a:r>
          </a:p>
        </p:txBody>
      </p:sp>
      <p:sp>
        <p:nvSpPr>
          <p:cNvPr id="6" name="Content Placeholder 5"/>
          <p:cNvSpPr>
            <a:spLocks noGrp="1"/>
          </p:cNvSpPr>
          <p:nvPr>
            <p:ph sz="quarter" idx="1"/>
          </p:nvPr>
        </p:nvSpPr>
        <p:spPr>
          <a:xfrm>
            <a:off x="612775" y="1600200"/>
            <a:ext cx="8153400" cy="4495800"/>
          </a:xfrm>
        </p:spPr>
        <p:txBody>
          <a:bodyPr>
            <a:normAutofit/>
          </a:bodyPr>
          <a:lstStyle/>
          <a:p>
            <a:pPr>
              <a:buFont typeface="Wingdings" pitchFamily="2" charset="2"/>
              <a:buNone/>
            </a:pPr>
            <a:r>
              <a:rPr lang="en-US" dirty="0"/>
              <a:t>A violent outbreak occurs because farmers don’t want to pay the increased tax for the canal you approved.  Should you use the state militia to put down the rebellion? </a:t>
            </a:r>
          </a:p>
          <a:p>
            <a:pPr lvl="1">
              <a:buFont typeface="Wingdings" pitchFamily="2" charset="2"/>
              <a:buAutoNum type="alphaLcPeriod"/>
            </a:pPr>
            <a:r>
              <a:rPr lang="en-US" dirty="0"/>
              <a:t>Yes</a:t>
            </a:r>
          </a:p>
          <a:p>
            <a:pPr lvl="1">
              <a:buFont typeface="Wingdings" pitchFamily="2" charset="2"/>
              <a:buAutoNum type="alphaLcPeriod"/>
            </a:pPr>
            <a:r>
              <a:rPr lang="en-US" dirty="0"/>
              <a:t>No</a:t>
            </a:r>
          </a:p>
          <a:p>
            <a:pPr>
              <a:buFont typeface="Wingdings" pitchFamily="2" charset="2"/>
              <a:buAutoNum type="alphaLcPeriod"/>
            </a:pPr>
            <a:endParaRPr lang="en-US" dirty="0"/>
          </a:p>
          <a:p>
            <a:r>
              <a:rPr lang="en-US" dirty="0"/>
              <a:t>If you said YES you are a Federalist</a:t>
            </a:r>
          </a:p>
          <a:p>
            <a:pPr lvl="1"/>
            <a:r>
              <a:rPr lang="en-US" dirty="0"/>
              <a:t>Federalists thought the federal government should be responsible for administering order. </a:t>
            </a:r>
          </a:p>
          <a:p>
            <a:pPr marL="320040" lvl="1" indent="0">
              <a:buNone/>
            </a:pPr>
            <a:endParaRPr lang="en-US" dirty="0"/>
          </a:p>
          <a:p>
            <a:r>
              <a:rPr lang="en-US" dirty="0"/>
              <a:t>If you said NO you are a Dem-Republican</a:t>
            </a:r>
          </a:p>
          <a:p>
            <a:pPr lvl="1"/>
            <a:r>
              <a:rPr lang="en-US" dirty="0"/>
              <a:t>Dem-Republicans thought a state militia infringed on their individual liberties. </a:t>
            </a:r>
          </a:p>
        </p:txBody>
      </p:sp>
    </p:spTree>
    <p:extLst>
      <p:ext uri="{BB962C8B-B14F-4D97-AF65-F5344CB8AC3E}">
        <p14:creationId xmlns:p14="http://schemas.microsoft.com/office/powerpoint/2010/main" val="20334362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charRg st="345" end="427"/>
                                            </p:txEl>
                                          </p:spTgt>
                                        </p:tgtEl>
                                        <p:attrNameLst>
                                          <p:attrName>style.visibility</p:attrName>
                                        </p:attrNameLst>
                                      </p:cBhvr>
                                      <p:to>
                                        <p:strVal val="visible"/>
                                      </p:to>
                                    </p:set>
                                    <p:anim calcmode="lin" valueType="num">
                                      <p:cBhvr additive="base">
                                        <p:cTn id="35" dur="500" fill="hold"/>
                                        <p:tgtEl>
                                          <p:spTgt spid="6">
                                            <p:txEl>
                                              <p:charRg st="345" end="42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charRg st="345" end="42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315200" cy="1154097"/>
          </a:xfrm>
        </p:spPr>
        <p:txBody>
          <a:bodyPr>
            <a:normAutofit/>
          </a:bodyPr>
          <a:lstStyle/>
          <a:p>
            <a:r>
              <a:rPr lang="en-US" dirty="0"/>
              <a:t>Jeffersonian Democracy</a:t>
            </a:r>
          </a:p>
        </p:txBody>
      </p:sp>
      <p:sp>
        <p:nvSpPr>
          <p:cNvPr id="3" name="Content Placeholder 2"/>
          <p:cNvSpPr>
            <a:spLocks noGrp="1"/>
          </p:cNvSpPr>
          <p:nvPr>
            <p:ph idx="1"/>
          </p:nvPr>
        </p:nvSpPr>
        <p:spPr>
          <a:xfrm>
            <a:off x="228600" y="1752600"/>
            <a:ext cx="6553199" cy="4937760"/>
          </a:xfrm>
        </p:spPr>
        <p:txBody>
          <a:bodyPr>
            <a:normAutofit lnSpcReduction="10000"/>
          </a:bodyPr>
          <a:lstStyle/>
          <a:p>
            <a:r>
              <a:rPr lang="en-US" dirty="0"/>
              <a:t>In 1800, Adams (Federalist) lost the Presidency to Jefferson (Democratic-Republican)</a:t>
            </a:r>
          </a:p>
          <a:p>
            <a:pPr lvl="1"/>
            <a:r>
              <a:rPr lang="en-US" dirty="0"/>
              <a:t>The Federalist party lost national power and never regained it</a:t>
            </a:r>
          </a:p>
          <a:p>
            <a:pPr lvl="1"/>
            <a:r>
              <a:rPr lang="en-US" dirty="0"/>
              <a:t>Jefferson replaced almost all Federalists in the national government</a:t>
            </a:r>
          </a:p>
          <a:p>
            <a:endParaRPr lang="en-US" dirty="0"/>
          </a:p>
          <a:p>
            <a:r>
              <a:rPr lang="en-US" dirty="0"/>
              <a:t>Jefferson’s Inaugural Address:</a:t>
            </a:r>
          </a:p>
          <a:p>
            <a:pPr lvl="1"/>
            <a:r>
              <a:rPr lang="en-US" dirty="0"/>
              <a:t>“But every difference of opinion is not a difference of principle. We have called by different names brethren of the same principle. We are all Republicans, we are all Federalists.”</a:t>
            </a:r>
          </a:p>
          <a:p>
            <a:pPr lvl="1"/>
            <a:endParaRPr lang="en-US" dirty="0"/>
          </a:p>
          <a:p>
            <a:r>
              <a:rPr lang="en-US" dirty="0"/>
              <a:t>After Jefferson - James Madison (1809-1817) &amp; James Monroe (1817-1825) became President</a:t>
            </a:r>
          </a:p>
          <a:p>
            <a:pPr lvl="1"/>
            <a:r>
              <a:rPr lang="en-US" dirty="0"/>
              <a:t>“Era of Good Feelings” – No political opposition to Democratic-Republicans</a:t>
            </a:r>
          </a:p>
        </p:txBody>
      </p:sp>
      <p:pic>
        <p:nvPicPr>
          <p:cNvPr id="5122" name="Picture 2" descr="Image result for jefferson"/>
          <p:cNvPicPr>
            <a:picLocks noChangeAspect="1" noChangeArrowheads="1"/>
          </p:cNvPicPr>
          <p:nvPr/>
        </p:nvPicPr>
        <p:blipFill rotWithShape="1">
          <a:blip r:embed="rId2">
            <a:extLst>
              <a:ext uri="{28A0092B-C50C-407E-A947-70E740481C1C}">
                <a14:useLocalDpi xmlns:a14="http://schemas.microsoft.com/office/drawing/2010/main" val="0"/>
              </a:ext>
            </a:extLst>
          </a:blip>
          <a:srcRect r="30177"/>
          <a:stretch/>
        </p:blipFill>
        <p:spPr bwMode="auto">
          <a:xfrm>
            <a:off x="6781799" y="304800"/>
            <a:ext cx="2364097" cy="191301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james monroe"/>
          <p:cNvPicPr>
            <a:picLocks noChangeAspect="1" noChangeArrowheads="1"/>
          </p:cNvPicPr>
          <p:nvPr/>
        </p:nvPicPr>
        <p:blipFill rotWithShape="1">
          <a:blip r:embed="rId3">
            <a:extLst>
              <a:ext uri="{28A0092B-C50C-407E-A947-70E740481C1C}">
                <a14:useLocalDpi xmlns:a14="http://schemas.microsoft.com/office/drawing/2010/main" val="0"/>
              </a:ext>
            </a:extLst>
          </a:blip>
          <a:srcRect r="38383"/>
          <a:stretch/>
        </p:blipFill>
        <p:spPr bwMode="auto">
          <a:xfrm>
            <a:off x="6781799" y="4275217"/>
            <a:ext cx="2364096" cy="21255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FC845F-BE8C-4C4B-A2C2-8982F001BFE4}"/>
              </a:ext>
            </a:extLst>
          </p:cNvPr>
          <p:cNvSpPr txBox="1"/>
          <p:nvPr/>
        </p:nvSpPr>
        <p:spPr>
          <a:xfrm>
            <a:off x="152401" y="19000"/>
            <a:ext cx="5638800" cy="646331"/>
          </a:xfrm>
          <a:prstGeom prst="rect">
            <a:avLst/>
          </a:prstGeom>
          <a:noFill/>
        </p:spPr>
        <p:txBody>
          <a:bodyPr wrap="square" rtlCol="0">
            <a:spAutoFit/>
          </a:bodyPr>
          <a:lstStyle/>
          <a:p>
            <a:r>
              <a:rPr lang="en-US" dirty="0">
                <a:solidFill>
                  <a:schemeClr val="bg2">
                    <a:lumMod val="25000"/>
                    <a:lumOff val="75000"/>
                  </a:schemeClr>
                </a:solidFill>
              </a:rPr>
              <a:t>G.Q.: Describe what happened to the Federalist Party after the election of Jefferson.</a:t>
            </a:r>
          </a:p>
        </p:txBody>
      </p:sp>
      <p:pic>
        <p:nvPicPr>
          <p:cNvPr id="1026" name="Picture 2" descr="Image result for 4. james madison">
            <a:extLst>
              <a:ext uri="{FF2B5EF4-FFF2-40B4-BE49-F238E27FC236}">
                <a16:creationId xmlns:a16="http://schemas.microsoft.com/office/drawing/2014/main" id="{B7546861-A2D8-4479-8038-6FE6E806C0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000"/>
          <a:stretch/>
        </p:blipFill>
        <p:spPr bwMode="auto">
          <a:xfrm>
            <a:off x="6781798" y="2217817"/>
            <a:ext cx="2362201"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2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28600"/>
            <a:ext cx="3810000" cy="1154097"/>
          </a:xfrm>
        </p:spPr>
        <p:txBody>
          <a:bodyPr>
            <a:normAutofit fontScale="90000"/>
          </a:bodyPr>
          <a:lstStyle/>
          <a:p>
            <a:pPr algn="ctr"/>
            <a:r>
              <a:rPr lang="en-US" dirty="0"/>
              <a:t>Problems Ahead</a:t>
            </a:r>
          </a:p>
        </p:txBody>
      </p:sp>
      <p:sp>
        <p:nvSpPr>
          <p:cNvPr id="3" name="Content Placeholder 2"/>
          <p:cNvSpPr>
            <a:spLocks noGrp="1"/>
          </p:cNvSpPr>
          <p:nvPr>
            <p:ph idx="1"/>
          </p:nvPr>
        </p:nvSpPr>
        <p:spPr>
          <a:xfrm>
            <a:off x="4419599" y="1447800"/>
            <a:ext cx="4693065" cy="5334000"/>
          </a:xfrm>
        </p:spPr>
        <p:txBody>
          <a:bodyPr>
            <a:normAutofit fontScale="92500" lnSpcReduction="10000"/>
          </a:bodyPr>
          <a:lstStyle/>
          <a:p>
            <a:r>
              <a:rPr lang="en-US" dirty="0"/>
              <a:t>By 1820, American political life was being influenced by sharp differences of opinion between sections of the country.</a:t>
            </a:r>
          </a:p>
          <a:p>
            <a:pPr lvl="1"/>
            <a:r>
              <a:rPr lang="en-US" dirty="0"/>
              <a:t>Slave-holding planters of the South</a:t>
            </a:r>
          </a:p>
          <a:p>
            <a:pPr lvl="1"/>
            <a:r>
              <a:rPr lang="en-US" dirty="0"/>
              <a:t>Frontier farmers of the West</a:t>
            </a:r>
          </a:p>
          <a:p>
            <a:pPr lvl="1"/>
            <a:r>
              <a:rPr lang="en-US" dirty="0"/>
              <a:t>Manufacturing and banking industries based in the North </a:t>
            </a:r>
          </a:p>
          <a:p>
            <a:pPr lvl="2"/>
            <a:r>
              <a:rPr lang="en-US" dirty="0"/>
              <a:t>Each wanted the government to follow a different course of action</a:t>
            </a:r>
          </a:p>
          <a:p>
            <a:endParaRPr lang="en-US" dirty="0"/>
          </a:p>
          <a:p>
            <a:r>
              <a:rPr lang="en-US" dirty="0"/>
              <a:t>This split was felt in 1824 when 4 Dem-Reps ran for President:</a:t>
            </a:r>
          </a:p>
          <a:p>
            <a:pPr lvl="1"/>
            <a:r>
              <a:rPr lang="en-US" dirty="0"/>
              <a:t>John Quincy Adams, Secretary of State</a:t>
            </a:r>
          </a:p>
          <a:p>
            <a:pPr lvl="1"/>
            <a:r>
              <a:rPr lang="en-US" dirty="0"/>
              <a:t>William Crawford, Secretary of the Treasury</a:t>
            </a:r>
          </a:p>
          <a:p>
            <a:pPr lvl="1"/>
            <a:r>
              <a:rPr lang="en-US" dirty="0"/>
              <a:t>Henry Clay, Speaker of the House</a:t>
            </a:r>
          </a:p>
          <a:p>
            <a:pPr lvl="1"/>
            <a:r>
              <a:rPr lang="en-US" dirty="0"/>
              <a:t>Andrew Jackson, military hero (Battle of New Orleans)</a:t>
            </a:r>
          </a:p>
          <a:p>
            <a:pPr lvl="1"/>
            <a:endParaRPr lang="en-US" dirty="0"/>
          </a:p>
          <a:p>
            <a:pPr lvl="1"/>
            <a:endParaRPr lang="en-US" dirty="0"/>
          </a:p>
        </p:txBody>
      </p:sp>
      <p:pic>
        <p:nvPicPr>
          <p:cNvPr id="6150" name="Picture 6" descr="Image result for john quincy ad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4" y="23679"/>
            <a:ext cx="22574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william craw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53218"/>
            <a:ext cx="2095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henry c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276600"/>
            <a:ext cx="2095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andrew jack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851786"/>
            <a:ext cx="2895600" cy="1968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039984-0284-4684-BEF9-75187216EB80}"/>
              </a:ext>
            </a:extLst>
          </p:cNvPr>
          <p:cNvSpPr txBox="1"/>
          <p:nvPr/>
        </p:nvSpPr>
        <p:spPr>
          <a:xfrm>
            <a:off x="2438400" y="103960"/>
            <a:ext cx="6705600" cy="923330"/>
          </a:xfrm>
          <a:prstGeom prst="rect">
            <a:avLst/>
          </a:prstGeom>
          <a:noFill/>
        </p:spPr>
        <p:txBody>
          <a:bodyPr wrap="square" rtlCol="0">
            <a:spAutoFit/>
          </a:bodyPr>
          <a:lstStyle/>
          <a:p>
            <a:r>
              <a:rPr lang="en-US" dirty="0">
                <a:solidFill>
                  <a:schemeClr val="bg2">
                    <a:lumMod val="25000"/>
                    <a:lumOff val="75000"/>
                  </a:schemeClr>
                </a:solidFill>
              </a:rPr>
              <a:t>G.Q.: By 1820, what was the problem within the Democratic-Republican party?</a:t>
            </a:r>
          </a:p>
          <a:p>
            <a:endParaRPr lang="en-US" dirty="0">
              <a:solidFill>
                <a:schemeClr val="bg2">
                  <a:lumMod val="25000"/>
                  <a:lumOff val="75000"/>
                </a:schemeClr>
              </a:solidFill>
            </a:endParaRPr>
          </a:p>
        </p:txBody>
      </p:sp>
    </p:spTree>
    <p:extLst>
      <p:ext uri="{BB962C8B-B14F-4D97-AF65-F5344CB8AC3E}">
        <p14:creationId xmlns:p14="http://schemas.microsoft.com/office/powerpoint/2010/main" val="287082454"/>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161</TotalTime>
  <Words>1073</Words>
  <Application>Microsoft Office PowerPoint</Application>
  <PresentationFormat>On-screen Show (4:3)</PresentationFormat>
  <Paragraphs>109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Perspective</vt:lpstr>
      <vt:lpstr>Guided Questions:</vt:lpstr>
      <vt:lpstr>The Formation of the Two-Party System</vt:lpstr>
      <vt:lpstr>Necessity is the Mother of Invention</vt:lpstr>
      <vt:lpstr>Washington’s Warning</vt:lpstr>
      <vt:lpstr>Let’s have a Party!</vt:lpstr>
      <vt:lpstr>Are you a Federalist or Dem-Republican?</vt:lpstr>
      <vt:lpstr>Are you a Federalist or Dem-Republican?</vt:lpstr>
      <vt:lpstr>Jeffersonian Democracy</vt:lpstr>
      <vt:lpstr>Problems Ahead</vt:lpstr>
      <vt:lpstr>The Split</vt:lpstr>
      <vt:lpstr>Democrats &amp;  Whigs Emerge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Formation of the Two-Party System</dc:title>
  <dc:creator>00, 00</dc:creator>
  <cp:lastModifiedBy>Scott White</cp:lastModifiedBy>
  <cp:revision>21</cp:revision>
  <dcterms:created xsi:type="dcterms:W3CDTF">2017-06-20T16:04:54Z</dcterms:created>
  <dcterms:modified xsi:type="dcterms:W3CDTF">2017-07-20T05:01:28Z</dcterms:modified>
</cp:coreProperties>
</file>