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69" r:id="rId2"/>
    <p:sldId id="256" r:id="rId3"/>
    <p:sldId id="264" r:id="rId4"/>
    <p:sldId id="265" r:id="rId5"/>
    <p:sldId id="257" r:id="rId6"/>
    <p:sldId id="258" r:id="rId7"/>
    <p:sldId id="259" r:id="rId8"/>
    <p:sldId id="260" r:id="rId9"/>
    <p:sldId id="266" r:id="rId10"/>
    <p:sldId id="267" r:id="rId11"/>
    <p:sldId id="263" r:id="rId12"/>
    <p:sldId id="261" r:id="rId13"/>
    <p:sldId id="262"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2DB50B-F0E0-40A6-A72C-1960A9BB1AD7}" type="datetimeFigureOut">
              <a:rPr lang="en-US" smtClean="0"/>
              <a:t>6/20/2017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529C93-4400-47B7-B481-AD73BEB15E10}" type="slidenum">
              <a:rPr lang="en-US" smtClean="0"/>
              <a:t>‹#›</a:t>
            </a:fld>
            <a:endParaRPr lang="en-US"/>
          </a:p>
        </p:txBody>
      </p:sp>
    </p:spTree>
    <p:extLst>
      <p:ext uri="{BB962C8B-B14F-4D97-AF65-F5344CB8AC3E}">
        <p14:creationId xmlns:p14="http://schemas.microsoft.com/office/powerpoint/2010/main" val="388410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Have this on the board for when students enter. They should know to copy these down in their notes in preparation for today’s lesson.</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1</a:t>
            </a:fld>
            <a:endParaRPr lang="en-US"/>
          </a:p>
        </p:txBody>
      </p:sp>
    </p:spTree>
    <p:extLst>
      <p:ext uri="{BB962C8B-B14F-4D97-AF65-F5344CB8AC3E}">
        <p14:creationId xmlns:p14="http://schemas.microsoft.com/office/powerpoint/2010/main" val="411458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*Prompt</a:t>
            </a:r>
            <a:r>
              <a:rPr lang="en-US" baseline="0" dirty="0" smtClean="0"/>
              <a:t> the students to think about why the annexation of Texas would make the Mexican Government upset.</a:t>
            </a:r>
          </a:p>
          <a:p>
            <a:r>
              <a:rPr lang="en-US" baseline="0" dirty="0" smtClean="0"/>
              <a:t>-The Mexican Government really didn’t believe that Texas was free after the Texas Revolution, instead they believed once they had reestablished their government that they would bring Texas (</a:t>
            </a:r>
            <a:r>
              <a:rPr lang="en-US" baseline="0" dirty="0" err="1" smtClean="0"/>
              <a:t>Tejas</a:t>
            </a:r>
            <a:r>
              <a:rPr lang="en-US" baseline="0" dirty="0" smtClean="0"/>
              <a:t>) back into the fold.  </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11</a:t>
            </a:fld>
            <a:endParaRPr lang="en-US"/>
          </a:p>
        </p:txBody>
      </p:sp>
    </p:spTree>
    <p:extLst>
      <p:ext uri="{BB962C8B-B14F-4D97-AF65-F5344CB8AC3E}">
        <p14:creationId xmlns:p14="http://schemas.microsoft.com/office/powerpoint/2010/main" val="231870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12</a:t>
            </a:fld>
            <a:endParaRPr lang="en-US"/>
          </a:p>
        </p:txBody>
      </p:sp>
    </p:spTree>
    <p:extLst>
      <p:ext uri="{BB962C8B-B14F-4D97-AF65-F5344CB8AC3E}">
        <p14:creationId xmlns:p14="http://schemas.microsoft.com/office/powerpoint/2010/main" val="3567912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 reflect how this picture looks different as compared to the San Francisco of today</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13</a:t>
            </a:fld>
            <a:endParaRPr lang="en-US"/>
          </a:p>
        </p:txBody>
      </p:sp>
    </p:spTree>
    <p:extLst>
      <p:ext uri="{BB962C8B-B14F-4D97-AF65-F5344CB8AC3E}">
        <p14:creationId xmlns:p14="http://schemas.microsoft.com/office/powerpoint/2010/main" val="19529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student read aloud the dictionary definition to the class.</a:t>
            </a:r>
          </a:p>
          <a:p>
            <a:endParaRPr lang="en-US" baseline="0" dirty="0" smtClean="0"/>
          </a:p>
          <a:p>
            <a:r>
              <a:rPr lang="en-US" baseline="0" dirty="0" smtClean="0"/>
              <a:t>*Prompt students to discuss what they believe Manifest Destiny means.</a:t>
            </a:r>
          </a:p>
          <a:p>
            <a:endParaRPr lang="en-US" baseline="0" dirty="0" smtClean="0"/>
          </a:p>
          <a:p>
            <a:r>
              <a:rPr lang="en-US" baseline="0" dirty="0" smtClean="0"/>
              <a:t>*Bring class together for a quick discussion (3 volunteers to share out-1:30 Tops)</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3</a:t>
            </a:fld>
            <a:endParaRPr lang="en-US"/>
          </a:p>
        </p:txBody>
      </p:sp>
    </p:spTree>
    <p:extLst>
      <p:ext uri="{BB962C8B-B14F-4D97-AF65-F5344CB8AC3E}">
        <p14:creationId xmlns:p14="http://schemas.microsoft.com/office/powerpoint/2010/main" val="267017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explanation aloud</a:t>
            </a:r>
          </a:p>
          <a:p>
            <a:endParaRPr lang="en-US" baseline="0" dirty="0" smtClean="0"/>
          </a:p>
          <a:p>
            <a:r>
              <a:rPr lang="en-US" baseline="0" dirty="0" smtClean="0"/>
              <a:t>*Ask students to hypothesize who these people are and why it ties into the lesson</a:t>
            </a:r>
          </a:p>
          <a:p>
            <a:r>
              <a:rPr lang="en-US" baseline="0" dirty="0" smtClean="0"/>
              <a:t>-Westward pioneers and explorers taking advantage of the ideals of Manifest Destiny by pushing West through the Rockies.</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4</a:t>
            </a:fld>
            <a:endParaRPr lang="en-US"/>
          </a:p>
        </p:txBody>
      </p:sp>
    </p:spTree>
    <p:extLst>
      <p:ext uri="{BB962C8B-B14F-4D97-AF65-F5344CB8AC3E}">
        <p14:creationId xmlns:p14="http://schemas.microsoft.com/office/powerpoint/2010/main" val="4213354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 </a:t>
            </a:r>
            <a:r>
              <a:rPr lang="en-US" dirty="0" err="1" smtClean="0"/>
              <a:t>breifly</a:t>
            </a:r>
            <a:r>
              <a:rPr lang="en-US" dirty="0" smtClean="0"/>
              <a:t> here.</a:t>
            </a:r>
            <a:r>
              <a:rPr lang="en-US" baseline="0" dirty="0" smtClean="0"/>
              <a:t> Set up the idea that this is what America looks like in 1820. Outline or point out that America does not stretch to California yet, but end at the Rockies.</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5</a:t>
            </a:fld>
            <a:endParaRPr lang="en-US"/>
          </a:p>
        </p:txBody>
      </p:sp>
    </p:spTree>
    <p:extLst>
      <p:ext uri="{BB962C8B-B14F-4D97-AF65-F5344CB8AC3E}">
        <p14:creationId xmlns:p14="http://schemas.microsoft.com/office/powerpoint/2010/main" val="280536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them the progression of America only</a:t>
            </a:r>
            <a:r>
              <a:rPr lang="en-US" baseline="0" dirty="0" smtClean="0"/>
              <a:t> 30 years later. Ask them what ideal might have helped prompt this dramatic change?</a:t>
            </a:r>
          </a:p>
          <a:p>
            <a:r>
              <a:rPr lang="en-US" baseline="0" dirty="0" smtClean="0"/>
              <a:t>-Manifest Destiny</a:t>
            </a:r>
          </a:p>
          <a:p>
            <a:endParaRPr lang="en-US" baseline="0" dirty="0" smtClean="0"/>
          </a:p>
          <a:p>
            <a:r>
              <a:rPr lang="en-US" baseline="0" dirty="0" smtClean="0"/>
              <a:t>Today’s lesson is all about the events spurred on by Manifest Destiny that allows America to grow by 30% in 30 years.</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6</a:t>
            </a:fld>
            <a:endParaRPr lang="en-US"/>
          </a:p>
        </p:txBody>
      </p:sp>
    </p:spTree>
    <p:extLst>
      <p:ext uri="{BB962C8B-B14F-4D97-AF65-F5344CB8AC3E}">
        <p14:creationId xmlns:p14="http://schemas.microsoft.com/office/powerpoint/2010/main" val="357626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 home that the Texan settlers were AMERICANS and that they were moving</a:t>
            </a:r>
            <a:r>
              <a:rPr lang="en-US" baseline="0" dirty="0" smtClean="0"/>
              <a:t> into a territory held by another country. While the Mexican government invited settlers in, the American Texans poured in at a faster pace than was expected starting the friction between the two groups. </a:t>
            </a:r>
          </a:p>
          <a:p>
            <a:endParaRPr lang="en-US" baseline="0" dirty="0" smtClean="0"/>
          </a:p>
          <a:p>
            <a:r>
              <a:rPr lang="en-US" baseline="0" dirty="0" smtClean="0"/>
              <a:t>*Where do we Stephan Austin’s impact now? (Austin, TX)</a:t>
            </a:r>
          </a:p>
          <a:p>
            <a:endParaRPr lang="en-US" baseline="0" dirty="0" smtClean="0"/>
          </a:p>
          <a:p>
            <a:r>
              <a:rPr lang="en-US" baseline="0" dirty="0" smtClean="0"/>
              <a:t>*Give students time to think and reflect on the question. Allow for students to share their responses if they choose to.</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7</a:t>
            </a:fld>
            <a:endParaRPr lang="en-US"/>
          </a:p>
        </p:txBody>
      </p:sp>
    </p:spTree>
    <p:extLst>
      <p:ext uri="{BB962C8B-B14F-4D97-AF65-F5344CB8AC3E}">
        <p14:creationId xmlns:p14="http://schemas.microsoft.com/office/powerpoint/2010/main" val="210065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*Santa Anna believed that</a:t>
            </a:r>
            <a:r>
              <a:rPr lang="en-US" baseline="0" dirty="0" smtClean="0"/>
              <a:t> the Texans were slowly taking land for the United States and were being treasonous. The Texan settlers were NOT the only people living in Texas. This, plus the fragile state of the Mexican government, prompted Santa Anna’s quick response.</a:t>
            </a:r>
          </a:p>
          <a:p>
            <a:endParaRPr lang="en-US" baseline="0" dirty="0" smtClean="0"/>
          </a:p>
          <a:p>
            <a:r>
              <a:rPr lang="en-US" baseline="0" dirty="0" smtClean="0"/>
              <a:t>*Santa Anna did not see this as a war with Texas, but as a war with whom?</a:t>
            </a:r>
          </a:p>
          <a:p>
            <a:r>
              <a:rPr lang="en-US" baseline="0" dirty="0" smtClean="0"/>
              <a:t>-United States</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8</a:t>
            </a:fld>
            <a:endParaRPr lang="en-US"/>
          </a:p>
        </p:txBody>
      </p:sp>
    </p:spTree>
    <p:extLst>
      <p:ext uri="{BB962C8B-B14F-4D97-AF65-F5344CB8AC3E}">
        <p14:creationId xmlns:p14="http://schemas.microsoft.com/office/powerpoint/2010/main" val="67083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*Famous Westward explorers</a:t>
            </a:r>
            <a:r>
              <a:rPr lang="en-US" baseline="0" dirty="0" smtClean="0"/>
              <a:t> like Davey Crockett and Jim Bowie died at the battle of the Alamo. Both Explorers were famous in the United States as forging trails through the Appalachian Mountains and exploring West. Their deaths shook the country hard and American’s strongly backed the Texan cause. </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9</a:t>
            </a:fld>
            <a:endParaRPr lang="en-US"/>
          </a:p>
        </p:txBody>
      </p:sp>
    </p:spTree>
    <p:extLst>
      <p:ext uri="{BB962C8B-B14F-4D97-AF65-F5344CB8AC3E}">
        <p14:creationId xmlns:p14="http://schemas.microsoft.com/office/powerpoint/2010/main" val="285796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Left: The Alamo as it stands today</a:t>
            </a:r>
          </a:p>
          <a:p>
            <a:endParaRPr lang="en-US" dirty="0" smtClean="0"/>
          </a:p>
          <a:p>
            <a:r>
              <a:rPr lang="en-US" dirty="0" smtClean="0"/>
              <a:t>Top Right: Place where </a:t>
            </a:r>
            <a:r>
              <a:rPr lang="en-US" sz="1200" dirty="0" smtClean="0"/>
              <a:t>Battle of San </a:t>
            </a:r>
            <a:r>
              <a:rPr lang="en-US" sz="1200" dirty="0" err="1" smtClean="0"/>
              <a:t>Jancito</a:t>
            </a:r>
            <a:r>
              <a:rPr lang="en-US" sz="1200" dirty="0" smtClean="0"/>
              <a:t> took place. </a:t>
            </a:r>
            <a:endParaRPr lang="en-US" dirty="0"/>
          </a:p>
        </p:txBody>
      </p:sp>
      <p:sp>
        <p:nvSpPr>
          <p:cNvPr id="4" name="Slide Number Placeholder 3"/>
          <p:cNvSpPr>
            <a:spLocks noGrp="1"/>
          </p:cNvSpPr>
          <p:nvPr>
            <p:ph type="sldNum" sz="quarter" idx="10"/>
          </p:nvPr>
        </p:nvSpPr>
        <p:spPr/>
        <p:txBody>
          <a:bodyPr/>
          <a:lstStyle/>
          <a:p>
            <a:fld id="{59529C93-4400-47B7-B481-AD73BEB15E10}" type="slidenum">
              <a:rPr lang="en-US" smtClean="0"/>
              <a:t>10</a:t>
            </a:fld>
            <a:endParaRPr lang="en-US"/>
          </a:p>
        </p:txBody>
      </p:sp>
    </p:spTree>
    <p:extLst>
      <p:ext uri="{BB962C8B-B14F-4D97-AF65-F5344CB8AC3E}">
        <p14:creationId xmlns:p14="http://schemas.microsoft.com/office/powerpoint/2010/main" val="398701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AC7681-684E-4FE1-B1DB-DB4D76BDA24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C7681-684E-4FE1-B1DB-DB4D76BDA24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C7681-684E-4FE1-B1DB-DB4D76BDA24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AC7681-684E-4FE1-B1DB-DB4D76BDA24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5EAC7681-684E-4FE1-B1DB-DB4D76BDA240}" type="datetimeFigureOut">
              <a:rPr lang="en-US" smtClean="0"/>
              <a:t>6/20/2017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AC7681-684E-4FE1-B1DB-DB4D76BDA240}"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27B1B-A6B0-4E3E-BBE1-5C87BB08AB68}"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AC7681-684E-4FE1-B1DB-DB4D76BDA240}" type="datetimeFigureOut">
              <a:rPr lang="en-US" smtClean="0"/>
              <a:t>6/20/2017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C7681-684E-4FE1-B1DB-DB4D76BDA240}" type="datetimeFigureOut">
              <a:rPr lang="en-US" smtClean="0"/>
              <a:t>6/20/2017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C7681-684E-4FE1-B1DB-DB4D76BDA240}" type="datetimeFigureOut">
              <a:rPr lang="en-US" smtClean="0"/>
              <a:t>6/20/2017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5EAC7681-684E-4FE1-B1DB-DB4D76BDA240}" type="datetimeFigureOut">
              <a:rPr lang="en-US" smtClean="0"/>
              <a:t>6/20/2017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0427B1B-A6B0-4E3E-BBE1-5C87BB08AB6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C7681-684E-4FE1-B1DB-DB4D76BDA240}" type="datetimeFigureOut">
              <a:rPr lang="en-US" smtClean="0"/>
              <a:t>6/20/2017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427B1B-A6B0-4E3E-BBE1-5C87BB08AB6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EAC7681-684E-4FE1-B1DB-DB4D76BDA240}" type="datetimeFigureOut">
              <a:rPr lang="en-US" smtClean="0"/>
              <a:t>6/20/2017</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0427B1B-A6B0-4E3E-BBE1-5C87BB08AB6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Guided note questions-copy these into your notes</a:t>
            </a:r>
            <a:endParaRPr lang="en-US" dirty="0"/>
          </a:p>
        </p:txBody>
      </p:sp>
      <p:sp>
        <p:nvSpPr>
          <p:cNvPr id="3" name="Content Placeholder 2"/>
          <p:cNvSpPr>
            <a:spLocks noGrp="1"/>
          </p:cNvSpPr>
          <p:nvPr>
            <p:ph idx="1"/>
          </p:nvPr>
        </p:nvSpPr>
        <p:spPr/>
        <p:txBody>
          <a:bodyPr/>
          <a:lstStyle/>
          <a:p>
            <a:pPr>
              <a:buAutoNum type="arabicPeriod"/>
            </a:pPr>
            <a:r>
              <a:rPr lang="en-US" dirty="0" smtClean="0"/>
              <a:t>Was </a:t>
            </a:r>
            <a:r>
              <a:rPr lang="en-US" dirty="0"/>
              <a:t>the Mexican Government justified in being concerned with the Texan settlers </a:t>
            </a:r>
            <a:r>
              <a:rPr lang="en-US" dirty="0" smtClean="0"/>
              <a:t>wanting </a:t>
            </a:r>
            <a:r>
              <a:rPr lang="en-US" dirty="0"/>
              <a:t>more freedoms? Why or Why not</a:t>
            </a:r>
            <a:r>
              <a:rPr lang="en-US" dirty="0" smtClean="0"/>
              <a:t>?</a:t>
            </a:r>
          </a:p>
          <a:p>
            <a:pPr>
              <a:buAutoNum type="arabicPeriod" startAt="2"/>
            </a:pPr>
            <a:r>
              <a:rPr lang="en-US" dirty="0" smtClean="0"/>
              <a:t>How </a:t>
            </a:r>
            <a:r>
              <a:rPr lang="en-US" dirty="0"/>
              <a:t>would the idea of Manifest Destiny inspire President Polk and America </a:t>
            </a:r>
            <a:r>
              <a:rPr lang="en-US" dirty="0" smtClean="0"/>
              <a:t>into going </a:t>
            </a:r>
            <a:r>
              <a:rPr lang="en-US" dirty="0"/>
              <a:t>to </a:t>
            </a:r>
            <a:r>
              <a:rPr lang="en-US" dirty="0" smtClean="0"/>
              <a:t>war </a:t>
            </a:r>
            <a:r>
              <a:rPr lang="en-US" dirty="0"/>
              <a:t>with Mexico</a:t>
            </a:r>
            <a:r>
              <a:rPr lang="en-US" dirty="0" smtClean="0"/>
              <a:t>?</a:t>
            </a:r>
          </a:p>
          <a:p>
            <a:r>
              <a:rPr lang="en-US" dirty="0" smtClean="0"/>
              <a:t>3.   How </a:t>
            </a:r>
            <a:r>
              <a:rPr lang="en-US" dirty="0"/>
              <a:t>does the country change shape </a:t>
            </a:r>
            <a:r>
              <a:rPr lang="en-US" dirty="0" smtClean="0"/>
              <a:t>(</a:t>
            </a:r>
            <a:r>
              <a:rPr lang="en-US" dirty="0"/>
              <a:t>both geographically and politically) </a:t>
            </a:r>
            <a:r>
              <a:rPr lang="en-US" dirty="0" smtClean="0"/>
              <a:t>during the movement </a:t>
            </a:r>
            <a:r>
              <a:rPr lang="en-US" dirty="0"/>
              <a:t>West in the </a:t>
            </a:r>
            <a:r>
              <a:rPr lang="en-US" dirty="0" smtClean="0"/>
              <a:t>1950’s? </a:t>
            </a:r>
          </a:p>
          <a:p>
            <a:pPr>
              <a:buAutoNum type="arabicPeriod" startAt="4"/>
            </a:pPr>
            <a:r>
              <a:rPr lang="en-US" dirty="0" smtClean="0"/>
              <a:t>(E.Q.) How have the ideals of Manifest Destiny impacted the trajectory of American History post 1820?</a:t>
            </a:r>
          </a:p>
          <a:p>
            <a:pPr>
              <a:buAutoNum type="arabicPeriod" startAt="4"/>
            </a:pPr>
            <a:endParaRPr lang="en-US" dirty="0"/>
          </a:p>
          <a:p>
            <a:pPr marL="0" indent="0"/>
            <a:r>
              <a:rPr lang="en-US" dirty="0" smtClean="0"/>
              <a:t>Each question should be at least 3 sentences and use direct information from the lesson.</a:t>
            </a:r>
          </a:p>
          <a:p>
            <a:endParaRPr lang="en-US" dirty="0"/>
          </a:p>
        </p:txBody>
      </p:sp>
    </p:spTree>
    <p:extLst>
      <p:ext uri="{BB962C8B-B14F-4D97-AF65-F5344CB8AC3E}">
        <p14:creationId xmlns:p14="http://schemas.microsoft.com/office/powerpoint/2010/main" val="270711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792" y="24212"/>
            <a:ext cx="5547645" cy="332858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581400"/>
            <a:ext cx="6096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309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1400" dirty="0" smtClean="0"/>
              <a:t>*After their freedom, Texas began negotiations with the United States on annexation. This would anger Mexico and act as the spark for the Mexican-American War.</a:t>
            </a:r>
          </a:p>
          <a:p>
            <a:r>
              <a:rPr lang="en-US" sz="1400" dirty="0" smtClean="0"/>
              <a:t>*Driven by the ideals of Manifest Destiny, President Polk believed that war with Mexico would not only secure Texas but also help  gain the Mexican territory of California</a:t>
            </a:r>
          </a:p>
          <a:p>
            <a:r>
              <a:rPr lang="en-US" sz="1400" dirty="0" smtClean="0"/>
              <a:t>*America provoked war by  sending troops into California and beyond the Nueces River (A more Northern River to the Rio Grande that served as the first border between Texas and Mexico)</a:t>
            </a:r>
            <a:endParaRPr lang="en-US" sz="1400" dirty="0"/>
          </a:p>
        </p:txBody>
      </p:sp>
      <p:sp>
        <p:nvSpPr>
          <p:cNvPr id="3" name="Content Placeholder 2"/>
          <p:cNvSpPr>
            <a:spLocks noGrp="1"/>
          </p:cNvSpPr>
          <p:nvPr>
            <p:ph sz="half" idx="2"/>
          </p:nvPr>
        </p:nvSpPr>
        <p:spPr/>
        <p:txBody>
          <a:bodyPr>
            <a:normAutofit/>
          </a:bodyPr>
          <a:lstStyle/>
          <a:p>
            <a:r>
              <a:rPr lang="en-US" sz="1400" dirty="0" smtClean="0"/>
              <a:t>*Due to Mexico’s continued political turmoil and  weakened military state,  the United States won very quickly and suffered very few losses during the war.</a:t>
            </a:r>
          </a:p>
          <a:p>
            <a:r>
              <a:rPr lang="en-US" sz="1400" dirty="0" smtClean="0"/>
              <a:t>*The Mexican-American War would be ended by the signing of the Treaty of Guadalupe Hidalgo. Mexico would cede not only Texas, but New Mexico and California as well while the United States would pay a total of $25 mil for land taken. </a:t>
            </a:r>
            <a:endParaRPr lang="en-US" sz="1400" dirty="0"/>
          </a:p>
        </p:txBody>
      </p:sp>
      <p:sp>
        <p:nvSpPr>
          <p:cNvPr id="4" name="Title 3"/>
          <p:cNvSpPr>
            <a:spLocks noGrp="1"/>
          </p:cNvSpPr>
          <p:nvPr>
            <p:ph type="title"/>
          </p:nvPr>
        </p:nvSpPr>
        <p:spPr/>
        <p:txBody>
          <a:bodyPr/>
          <a:lstStyle/>
          <a:p>
            <a:r>
              <a:rPr lang="en-US" dirty="0" smtClean="0"/>
              <a:t>Mexican-American war</a:t>
            </a:r>
            <a:endParaRPr lang="en-US" dirty="0"/>
          </a:p>
        </p:txBody>
      </p:sp>
      <p:sp>
        <p:nvSpPr>
          <p:cNvPr id="5" name="TextBox 4"/>
          <p:cNvSpPr txBox="1"/>
          <p:nvPr/>
        </p:nvSpPr>
        <p:spPr>
          <a:xfrm>
            <a:off x="381000" y="5638800"/>
            <a:ext cx="8777852" cy="646331"/>
          </a:xfrm>
          <a:prstGeom prst="rect">
            <a:avLst/>
          </a:prstGeom>
          <a:noFill/>
        </p:spPr>
        <p:txBody>
          <a:bodyPr wrap="none" rtlCol="0">
            <a:spAutoFit/>
          </a:bodyPr>
          <a:lstStyle/>
          <a:p>
            <a:r>
              <a:rPr lang="en-US" dirty="0" smtClean="0"/>
              <a:t>2. How would the idea of Manifest Destiny inspire President Polk and America into going </a:t>
            </a:r>
          </a:p>
          <a:p>
            <a:r>
              <a:rPr lang="en-US" dirty="0" smtClean="0"/>
              <a:t>to war with Mexico?</a:t>
            </a:r>
          </a:p>
        </p:txBody>
      </p:sp>
    </p:spTree>
    <p:extLst>
      <p:ext uri="{BB962C8B-B14F-4D97-AF65-F5344CB8AC3E}">
        <p14:creationId xmlns:p14="http://schemas.microsoft.com/office/powerpoint/2010/main" val="1706672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1400" dirty="0" smtClean="0"/>
              <a:t>*Much like early colonization, moving West took place for different reasons for different settlers.</a:t>
            </a:r>
          </a:p>
          <a:p>
            <a:r>
              <a:rPr lang="en-US" sz="1400" dirty="0"/>
              <a:t>	-</a:t>
            </a:r>
            <a:r>
              <a:rPr lang="en-US" sz="1400" dirty="0" smtClean="0"/>
              <a:t>Farming, religion, gold, expansion of slavery</a:t>
            </a:r>
          </a:p>
          <a:p>
            <a:r>
              <a:rPr lang="en-US" sz="1400" dirty="0" smtClean="0"/>
              <a:t>*Many trails became popularized by this rapid expansion westward going through different regions of the West.</a:t>
            </a:r>
            <a:endParaRPr lang="en-US" sz="1400" dirty="0"/>
          </a:p>
        </p:txBody>
      </p:sp>
      <p:sp>
        <p:nvSpPr>
          <p:cNvPr id="3" name="Content Placeholder 2"/>
          <p:cNvSpPr>
            <a:spLocks noGrp="1"/>
          </p:cNvSpPr>
          <p:nvPr>
            <p:ph sz="half" idx="2"/>
          </p:nvPr>
        </p:nvSpPr>
        <p:spPr/>
        <p:txBody>
          <a:bodyPr>
            <a:normAutofit/>
          </a:bodyPr>
          <a:lstStyle/>
          <a:p>
            <a:r>
              <a:rPr lang="en-US" sz="1400" dirty="0" smtClean="0"/>
              <a:t>*One of the largest reasons for moving West after 1849 was the discovery of gold in California. </a:t>
            </a:r>
            <a:endParaRPr lang="en-US" sz="1400" dirty="0"/>
          </a:p>
          <a:p>
            <a:r>
              <a:rPr lang="en-US" sz="1400" dirty="0" smtClean="0"/>
              <a:t>*People rushed to California in large numbers to  try and strike it rich by finding gold.  They became known as “Forty-Niners”</a:t>
            </a:r>
          </a:p>
          <a:p>
            <a:r>
              <a:rPr lang="en-US" sz="1400" dirty="0" smtClean="0"/>
              <a:t>*California’s economy and urban growth would be centered around the Gold Rush and cities like San Francisco would explode overnight because of it</a:t>
            </a:r>
            <a:endParaRPr lang="en-US" sz="1400" dirty="0"/>
          </a:p>
        </p:txBody>
      </p:sp>
      <p:sp>
        <p:nvSpPr>
          <p:cNvPr id="4" name="Title 3"/>
          <p:cNvSpPr>
            <a:spLocks noGrp="1"/>
          </p:cNvSpPr>
          <p:nvPr>
            <p:ph type="title"/>
          </p:nvPr>
        </p:nvSpPr>
        <p:spPr/>
        <p:txBody>
          <a:bodyPr/>
          <a:lstStyle/>
          <a:p>
            <a:r>
              <a:rPr lang="en-US" dirty="0" smtClean="0"/>
              <a:t>Trails west/California </a:t>
            </a:r>
            <a:r>
              <a:rPr lang="en-US" dirty="0"/>
              <a:t>gold rush</a:t>
            </a:r>
          </a:p>
        </p:txBody>
      </p:sp>
      <p:pic>
        <p:nvPicPr>
          <p:cNvPr id="8194" name="Picture 2" descr="Image result for trails 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52800"/>
            <a:ext cx="4800600" cy="3551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5334000"/>
            <a:ext cx="4027706" cy="1200329"/>
          </a:xfrm>
          <a:prstGeom prst="rect">
            <a:avLst/>
          </a:prstGeom>
          <a:noFill/>
        </p:spPr>
        <p:txBody>
          <a:bodyPr wrap="none" rtlCol="0">
            <a:spAutoFit/>
          </a:bodyPr>
          <a:lstStyle/>
          <a:p>
            <a:r>
              <a:rPr lang="en-US" dirty="0" smtClean="0"/>
              <a:t>3. How does the country change shape </a:t>
            </a:r>
          </a:p>
          <a:p>
            <a:r>
              <a:rPr lang="en-US" dirty="0" smtClean="0"/>
              <a:t>(both geographically and politically) </a:t>
            </a:r>
          </a:p>
          <a:p>
            <a:r>
              <a:rPr lang="en-US" dirty="0" smtClean="0"/>
              <a:t>during the movement West in the </a:t>
            </a:r>
          </a:p>
          <a:p>
            <a:r>
              <a:rPr lang="en-US" dirty="0" smtClean="0"/>
              <a:t>1950’s?</a:t>
            </a:r>
            <a:endParaRPr lang="en-US" dirty="0"/>
          </a:p>
        </p:txBody>
      </p:sp>
    </p:spTree>
    <p:extLst>
      <p:ext uri="{BB962C8B-B14F-4D97-AF65-F5344CB8AC3E}">
        <p14:creationId xmlns:p14="http://schemas.microsoft.com/office/powerpoint/2010/main" val="72145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san francisco gold ru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152400"/>
            <a:ext cx="8915401" cy="487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5562600"/>
            <a:ext cx="6417013" cy="523220"/>
          </a:xfrm>
          <a:prstGeom prst="rect">
            <a:avLst/>
          </a:prstGeom>
          <a:noFill/>
        </p:spPr>
        <p:txBody>
          <a:bodyPr wrap="none" rtlCol="0">
            <a:spAutoFit/>
          </a:bodyPr>
          <a:lstStyle/>
          <a:p>
            <a:r>
              <a:rPr lang="en-US" sz="2800" dirty="0" smtClean="0"/>
              <a:t>Portsmouth Square, San Francisco 1851 </a:t>
            </a:r>
            <a:endParaRPr lang="en-US" sz="2800" dirty="0"/>
          </a:p>
        </p:txBody>
      </p:sp>
    </p:spTree>
    <p:extLst>
      <p:ext uri="{BB962C8B-B14F-4D97-AF65-F5344CB8AC3E}">
        <p14:creationId xmlns:p14="http://schemas.microsoft.com/office/powerpoint/2010/main" val="484013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Essential question</a:t>
            </a:r>
            <a:endParaRPr lang="en-US" sz="3200" dirty="0"/>
          </a:p>
        </p:txBody>
      </p:sp>
      <p:sp>
        <p:nvSpPr>
          <p:cNvPr id="3" name="Content Placeholder 2"/>
          <p:cNvSpPr>
            <a:spLocks noGrp="1"/>
          </p:cNvSpPr>
          <p:nvPr>
            <p:ph idx="1"/>
          </p:nvPr>
        </p:nvSpPr>
        <p:spPr/>
        <p:txBody>
          <a:bodyPr/>
          <a:lstStyle/>
          <a:p>
            <a:endParaRPr lang="en-US" sz="2000" dirty="0" smtClean="0"/>
          </a:p>
          <a:p>
            <a:endParaRPr lang="en-US" sz="2000" dirty="0"/>
          </a:p>
          <a:p>
            <a:r>
              <a:rPr lang="en-US" sz="2000" dirty="0" smtClean="0"/>
              <a:t>*How has the ideals of Manifest Destiny  impacted  the  trajectory of American History post 1820? (You may use any examples you can think of)</a:t>
            </a:r>
          </a:p>
          <a:p>
            <a:endParaRPr lang="en-US" dirty="0"/>
          </a:p>
          <a:p>
            <a:r>
              <a:rPr lang="en-US" dirty="0" smtClean="0"/>
              <a:t>*Remember to use at least three sentences in your reflection along with specifics from the lesson to earn full points.  </a:t>
            </a:r>
            <a:endParaRPr lang="en-US" dirty="0"/>
          </a:p>
        </p:txBody>
      </p:sp>
    </p:spTree>
    <p:extLst>
      <p:ext uri="{BB962C8B-B14F-4D97-AF65-F5344CB8AC3E}">
        <p14:creationId xmlns:p14="http://schemas.microsoft.com/office/powerpoint/2010/main" val="1186426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Manifest Destiny</a:t>
            </a:r>
            <a:endParaRPr lang="en-US" dirty="0"/>
          </a:p>
        </p:txBody>
      </p:sp>
      <p:sp>
        <p:nvSpPr>
          <p:cNvPr id="3" name="Subtitle 2"/>
          <p:cNvSpPr>
            <a:spLocks noGrp="1"/>
          </p:cNvSpPr>
          <p:nvPr>
            <p:ph type="subTitle" idx="1"/>
          </p:nvPr>
        </p:nvSpPr>
        <p:spPr/>
        <p:txBody>
          <a:bodyPr/>
          <a:lstStyle/>
          <a:p>
            <a:r>
              <a:rPr lang="en-US" dirty="0" smtClean="0"/>
              <a:t>America Moves West</a:t>
            </a:r>
            <a:endParaRPr lang="en-US" dirty="0"/>
          </a:p>
        </p:txBody>
      </p:sp>
    </p:spTree>
    <p:extLst>
      <p:ext uri="{BB962C8B-B14F-4D97-AF65-F5344CB8AC3E}">
        <p14:creationId xmlns:p14="http://schemas.microsoft.com/office/powerpoint/2010/main" val="258120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lnSpcReduction="10000"/>
          </a:bodyPr>
          <a:lstStyle/>
          <a:p>
            <a:r>
              <a:rPr lang="en-US" dirty="0"/>
              <a:t>Definition: the 19th-century doctrine or belief that the expansion of the US throughout the American continents was both justified and inevitable.</a:t>
            </a:r>
          </a:p>
        </p:txBody>
      </p:sp>
      <p:sp>
        <p:nvSpPr>
          <p:cNvPr id="3" name="Content Placeholder 2"/>
          <p:cNvSpPr>
            <a:spLocks noGrp="1"/>
          </p:cNvSpPr>
          <p:nvPr>
            <p:ph sz="half" idx="2"/>
          </p:nvPr>
        </p:nvSpPr>
        <p:spPr/>
        <p:txBody>
          <a:bodyPr>
            <a:normAutofit lnSpcReduction="10000"/>
          </a:bodyPr>
          <a:lstStyle/>
          <a:p>
            <a:r>
              <a:rPr lang="en-US" dirty="0" smtClean="0"/>
              <a:t>What does that mean?</a:t>
            </a:r>
          </a:p>
          <a:p>
            <a:endParaRPr lang="en-US" dirty="0"/>
          </a:p>
          <a:p>
            <a:r>
              <a:rPr lang="en-US" dirty="0" smtClean="0"/>
              <a:t>Discuss with partner/group for 30 seconds and write your answer in your notes.</a:t>
            </a:r>
            <a:endParaRPr lang="en-US" dirty="0"/>
          </a:p>
        </p:txBody>
      </p:sp>
      <p:sp>
        <p:nvSpPr>
          <p:cNvPr id="4" name="Title 3"/>
          <p:cNvSpPr>
            <a:spLocks noGrp="1"/>
          </p:cNvSpPr>
          <p:nvPr>
            <p:ph type="title"/>
          </p:nvPr>
        </p:nvSpPr>
        <p:spPr/>
        <p:txBody>
          <a:bodyPr/>
          <a:lstStyle/>
          <a:p>
            <a:r>
              <a:rPr lang="en-US" dirty="0" smtClean="0"/>
              <a:t>Manifest destiny</a:t>
            </a:r>
            <a:endParaRPr lang="en-US" dirty="0"/>
          </a:p>
        </p:txBody>
      </p:sp>
    </p:spTree>
    <p:extLst>
      <p:ext uri="{BB962C8B-B14F-4D97-AF65-F5344CB8AC3E}">
        <p14:creationId xmlns:p14="http://schemas.microsoft.com/office/powerpoint/2010/main" val="2107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does manifest destiny mean?</a:t>
            </a:r>
            <a:endParaRPr lang="en-US" dirty="0"/>
          </a:p>
        </p:txBody>
      </p:sp>
      <p:sp>
        <p:nvSpPr>
          <p:cNvPr id="6" name="Content Placeholder 5"/>
          <p:cNvSpPr>
            <a:spLocks noGrp="1"/>
          </p:cNvSpPr>
          <p:nvPr>
            <p:ph idx="1"/>
          </p:nvPr>
        </p:nvSpPr>
        <p:spPr/>
        <p:txBody>
          <a:bodyPr/>
          <a:lstStyle/>
          <a:p>
            <a:endParaRPr lang="en-US" dirty="0" smtClean="0"/>
          </a:p>
          <a:p>
            <a:r>
              <a:rPr lang="en-US" dirty="0" smtClean="0"/>
              <a:t>*IT BECOMES THE JUSTIFICATION FOR AMERICAN EXPANSION WEST BASED ON THE BELIEF THAT AMERICA WAS DESTINED TO GROW AND TAKE WHAT IS THEIRS </a:t>
            </a:r>
          </a:p>
          <a:p>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90801"/>
            <a:ext cx="9144000" cy="3000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76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America 1820</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america 1820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5867400" cy="475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42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1850</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Image result for america 1850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7397664"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7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1400" dirty="0" smtClean="0"/>
              <a:t>*Westward expansion begins in 1821 with Stephen Austin traveling with settlers to the Northern Mexican Territory of </a:t>
            </a:r>
            <a:r>
              <a:rPr lang="en-US" sz="1400" dirty="0" err="1" smtClean="0"/>
              <a:t>Tejas</a:t>
            </a:r>
            <a:r>
              <a:rPr lang="en-US" sz="1400" dirty="0" smtClean="0"/>
              <a:t> per the invitation of the Mexican government.</a:t>
            </a:r>
            <a:endParaRPr lang="en-US" sz="1400" dirty="0" smtClean="0"/>
          </a:p>
          <a:p>
            <a:r>
              <a:rPr lang="en-US" sz="1400" dirty="0" smtClean="0"/>
              <a:t>*These settlers were primarily farmers and quickly spread across the rolling plains of current day Texas.</a:t>
            </a:r>
          </a:p>
          <a:p>
            <a:r>
              <a:rPr lang="en-US" sz="1400" dirty="0" smtClean="0"/>
              <a:t>*The Texan settlers did not want to be part of the country of Mexico but rather have more self governance. This would lead to the Texan uprising against the Mexican Government. </a:t>
            </a:r>
          </a:p>
          <a:p>
            <a:r>
              <a:rPr lang="en-US" sz="1400" dirty="0" smtClean="0"/>
              <a:t>*Stephan Austin would find himself thrown into a Mexican jail for “rebellious ideas”</a:t>
            </a:r>
            <a:endParaRPr lang="en-US" sz="1400" dirty="0"/>
          </a:p>
        </p:txBody>
      </p:sp>
      <p:sp>
        <p:nvSpPr>
          <p:cNvPr id="4" name="Content Placeholder 3"/>
          <p:cNvSpPr>
            <a:spLocks noGrp="1"/>
          </p:cNvSpPr>
          <p:nvPr>
            <p:ph sz="half" idx="2"/>
          </p:nvPr>
        </p:nvSpPr>
        <p:spPr/>
        <p:txBody>
          <a:bodyPr>
            <a:normAutofit/>
          </a:bodyPr>
          <a:lstStyle/>
          <a:p>
            <a:endParaRPr lang="en-US"/>
          </a:p>
        </p:txBody>
      </p:sp>
      <p:sp>
        <p:nvSpPr>
          <p:cNvPr id="2" name="Title 1"/>
          <p:cNvSpPr>
            <a:spLocks noGrp="1"/>
          </p:cNvSpPr>
          <p:nvPr>
            <p:ph type="title"/>
          </p:nvPr>
        </p:nvSpPr>
        <p:spPr/>
        <p:txBody>
          <a:bodyPr/>
          <a:lstStyle/>
          <a:p>
            <a:r>
              <a:rPr lang="en-US" dirty="0" smtClean="0"/>
              <a:t>Westward expansion</a:t>
            </a:r>
            <a:endParaRPr lang="en-US" dirty="0"/>
          </a:p>
        </p:txBody>
      </p:sp>
      <p:pic>
        <p:nvPicPr>
          <p:cNvPr id="3074" name="Picture 2" descr="Image result for stephen aus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66800"/>
            <a:ext cx="2680760" cy="4849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6019800"/>
            <a:ext cx="8467831" cy="646331"/>
          </a:xfrm>
          <a:prstGeom prst="rect">
            <a:avLst/>
          </a:prstGeom>
          <a:noFill/>
        </p:spPr>
        <p:txBody>
          <a:bodyPr wrap="none" rtlCol="0">
            <a:spAutoFit/>
          </a:bodyPr>
          <a:lstStyle/>
          <a:p>
            <a:pPr marL="342900" indent="-342900">
              <a:buAutoNum type="arabicPeriod"/>
            </a:pPr>
            <a:r>
              <a:rPr lang="en-US" dirty="0" smtClean="0"/>
              <a:t>Was the Mexican Government justified in being concerned with the Texan settlers </a:t>
            </a:r>
          </a:p>
          <a:p>
            <a:r>
              <a:rPr lang="en-US" dirty="0" smtClean="0"/>
              <a:t>Wanting more freedoms? Why or Why not?</a:t>
            </a:r>
            <a:endParaRPr lang="en-US" dirty="0"/>
          </a:p>
        </p:txBody>
      </p:sp>
    </p:spTree>
    <p:extLst>
      <p:ext uri="{BB962C8B-B14F-4D97-AF65-F5344CB8AC3E}">
        <p14:creationId xmlns:p14="http://schemas.microsoft.com/office/powerpoint/2010/main" val="45644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1400" dirty="0" smtClean="0"/>
              <a:t>*The  Texas Revolution actually begins with the imprisonment by Mexican President Santa Anna of Stephen Austin for his proposal of more self governing in the Texas Territory.</a:t>
            </a:r>
          </a:p>
          <a:p>
            <a:r>
              <a:rPr lang="en-US" sz="1400" dirty="0" smtClean="0"/>
              <a:t>*The war following only last about 6 months (1835-1836) and would be a huge factor in American expansion West. If the Texans won, America would be free to annex the territory and continue pushing other powers out of N.A.</a:t>
            </a:r>
          </a:p>
          <a:p>
            <a:r>
              <a:rPr lang="en-US" sz="1400" dirty="0" smtClean="0"/>
              <a:t>*After a call to arms for Texans from Austin, Santa Anna and the Mexican forces descended upon San Antonio </a:t>
            </a:r>
            <a:endParaRPr lang="en-US" sz="1400" dirty="0"/>
          </a:p>
        </p:txBody>
      </p:sp>
      <p:sp>
        <p:nvSpPr>
          <p:cNvPr id="3" name="Content Placeholder 2"/>
          <p:cNvSpPr>
            <a:spLocks noGrp="1"/>
          </p:cNvSpPr>
          <p:nvPr>
            <p:ph sz="half" idx="2"/>
          </p:nvPr>
        </p:nvSpPr>
        <p:spPr/>
        <p:txBody>
          <a:bodyPr/>
          <a:lstStyle/>
          <a:p>
            <a:r>
              <a:rPr lang="en-US" dirty="0"/>
              <a:t>President Antonio </a:t>
            </a:r>
            <a:r>
              <a:rPr lang="en-US" dirty="0" err="1"/>
              <a:t>López</a:t>
            </a:r>
            <a:r>
              <a:rPr lang="en-US" dirty="0"/>
              <a:t> de Santa Anna</a:t>
            </a:r>
          </a:p>
        </p:txBody>
      </p:sp>
      <p:sp>
        <p:nvSpPr>
          <p:cNvPr id="4" name="Title 3"/>
          <p:cNvSpPr>
            <a:spLocks noGrp="1"/>
          </p:cNvSpPr>
          <p:nvPr>
            <p:ph type="title"/>
          </p:nvPr>
        </p:nvSpPr>
        <p:spPr/>
        <p:txBody>
          <a:bodyPr/>
          <a:lstStyle/>
          <a:p>
            <a:r>
              <a:rPr lang="en-US" dirty="0" smtClean="0"/>
              <a:t>War for Texas independence</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843" y="1981200"/>
            <a:ext cx="4038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520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endParaRPr lang="en-US" sz="1400" dirty="0"/>
          </a:p>
        </p:txBody>
      </p:sp>
      <p:sp>
        <p:nvSpPr>
          <p:cNvPr id="3" name="Content Placeholder 2"/>
          <p:cNvSpPr>
            <a:spLocks noGrp="1"/>
          </p:cNvSpPr>
          <p:nvPr>
            <p:ph sz="half" idx="2"/>
          </p:nvPr>
        </p:nvSpPr>
        <p:spPr/>
        <p:txBody>
          <a:bodyPr>
            <a:noAutofit/>
          </a:bodyPr>
          <a:lstStyle/>
          <a:p>
            <a:r>
              <a:rPr lang="en-US" sz="1400" dirty="0"/>
              <a:t>*The second battle of the Revolution would end up being the most infamous, where 187 Texan troops would hold out from a 14 day siege by the Mexican army</a:t>
            </a:r>
          </a:p>
          <a:p>
            <a:r>
              <a:rPr lang="en-US" sz="1400" dirty="0"/>
              <a:t>*On the 14</a:t>
            </a:r>
            <a:r>
              <a:rPr lang="en-US" sz="1400" baseline="30000" dirty="0"/>
              <a:t>th</a:t>
            </a:r>
            <a:r>
              <a:rPr lang="en-US" sz="1400" dirty="0"/>
              <a:t> day the Mexican Army would scale the walls  and kill all 187 Texan troops stationed inside. </a:t>
            </a:r>
          </a:p>
          <a:p>
            <a:r>
              <a:rPr lang="en-US" sz="1400" dirty="0"/>
              <a:t>*From this defeat, and the mass executions at </a:t>
            </a:r>
            <a:r>
              <a:rPr lang="en-US" sz="1400" dirty="0" err="1"/>
              <a:t>Golidad</a:t>
            </a:r>
            <a:r>
              <a:rPr lang="en-US" sz="1400" dirty="0"/>
              <a:t>, Commander in chief Sam Houston would lead the Texan rebels at the Battle of San </a:t>
            </a:r>
            <a:r>
              <a:rPr lang="en-US" sz="1400" dirty="0" err="1"/>
              <a:t>Jancito</a:t>
            </a:r>
            <a:r>
              <a:rPr lang="en-US" sz="1400" dirty="0"/>
              <a:t> where the Texans would Capture Santa Anna and force him to sign the Treaty of </a:t>
            </a:r>
            <a:r>
              <a:rPr lang="en-US" sz="1400" dirty="0" err="1"/>
              <a:t>Valasco</a:t>
            </a:r>
            <a:r>
              <a:rPr lang="en-US" sz="1400" dirty="0"/>
              <a:t> giving Texas their </a:t>
            </a:r>
            <a:r>
              <a:rPr lang="en-US" sz="1400" dirty="0" smtClean="0"/>
              <a:t>      	independence</a:t>
            </a:r>
            <a:r>
              <a:rPr lang="en-US" sz="1400" dirty="0"/>
              <a:t>. </a:t>
            </a:r>
          </a:p>
          <a:p>
            <a:endParaRPr lang="en-US" sz="1400" dirty="0"/>
          </a:p>
        </p:txBody>
      </p:sp>
      <p:sp>
        <p:nvSpPr>
          <p:cNvPr id="4" name="Title 3"/>
          <p:cNvSpPr>
            <a:spLocks noGrp="1"/>
          </p:cNvSpPr>
          <p:nvPr>
            <p:ph type="title"/>
          </p:nvPr>
        </p:nvSpPr>
        <p:spPr/>
        <p:txBody>
          <a:bodyPr/>
          <a:lstStyle/>
          <a:p>
            <a:r>
              <a:rPr lang="en-US" dirty="0" smtClean="0"/>
              <a:t>Remember the </a:t>
            </a:r>
            <a:r>
              <a:rPr lang="en-US" dirty="0" err="1" smtClean="0"/>
              <a:t>alamo</a:t>
            </a:r>
            <a:r>
              <a:rPr lang="en-US" dirty="0" smtClean="0"/>
              <a:t>!!</a:t>
            </a:r>
            <a:endParaRPr lang="en-US" dirty="0"/>
          </a:p>
        </p:txBody>
      </p:sp>
      <p:pic>
        <p:nvPicPr>
          <p:cNvPr id="6146" name="Picture 2" descr="Image result for battle of san jaci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60611"/>
            <a:ext cx="5715000" cy="199738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battle of the ala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80050"/>
            <a:ext cx="4343399" cy="287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098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171</TotalTime>
  <Words>1388</Words>
  <Application>Microsoft Office PowerPoint</Application>
  <PresentationFormat>On-screen Show (4:3)</PresentationFormat>
  <Paragraphs>104</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Angles</vt:lpstr>
      <vt:lpstr>Guided note questions-copy these into your notes</vt:lpstr>
      <vt:lpstr>Manifest Destiny</vt:lpstr>
      <vt:lpstr>Manifest destiny</vt:lpstr>
      <vt:lpstr>What does manifest destiny mean?</vt:lpstr>
      <vt:lpstr>North America 1820</vt:lpstr>
      <vt:lpstr>America 1850</vt:lpstr>
      <vt:lpstr>Westward expansion</vt:lpstr>
      <vt:lpstr>War for Texas independence</vt:lpstr>
      <vt:lpstr>Remember the alamo!!</vt:lpstr>
      <vt:lpstr>PowerPoint Presentation</vt:lpstr>
      <vt:lpstr>Mexican-American war</vt:lpstr>
      <vt:lpstr>Trails west/California gold rush</vt:lpstr>
      <vt:lpstr>PowerPoint Presentation</vt:lpstr>
      <vt:lpstr>Essential question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Manifest Destiny</dc:title>
  <dc:creator>00, 00</dc:creator>
  <cp:lastModifiedBy>00, 00</cp:lastModifiedBy>
  <cp:revision>17</cp:revision>
  <dcterms:created xsi:type="dcterms:W3CDTF">2017-06-15T14:48:18Z</dcterms:created>
  <dcterms:modified xsi:type="dcterms:W3CDTF">2017-06-20T16:51:30Z</dcterms:modified>
</cp:coreProperties>
</file>