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8" r:id="rId3"/>
    <p:sldId id="258" r:id="rId4"/>
    <p:sldId id="257" r:id="rId5"/>
    <p:sldId id="259" r:id="rId6"/>
    <p:sldId id="260" r:id="rId7"/>
    <p:sldId id="261" r:id="rId8"/>
    <p:sldId id="262" r:id="rId9"/>
    <p:sldId id="263" r:id="rId10"/>
    <p:sldId id="264" r:id="rId11"/>
    <p:sldId id="265" r:id="rId12"/>
    <p:sldId id="266" r:id="rId13"/>
    <p:sldId id="267"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29" autoAdjust="0"/>
  </p:normalViewPr>
  <p:slideViewPr>
    <p:cSldViewPr>
      <p:cViewPr varScale="1">
        <p:scale>
          <a:sx n="70" d="100"/>
          <a:sy n="70" d="100"/>
        </p:scale>
        <p:origin x="-11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1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7EE787-62F0-43EB-A1FA-76259D1E7667}" type="datetimeFigureOut">
              <a:rPr lang="en-US" smtClean="0"/>
              <a:t>8/23/2017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0FB6B3-CB53-497C-B650-63C9B2993422}" type="slidenum">
              <a:rPr lang="en-US" smtClean="0"/>
              <a:t>‹#›</a:t>
            </a:fld>
            <a:endParaRPr lang="en-US"/>
          </a:p>
        </p:txBody>
      </p:sp>
    </p:spTree>
    <p:extLst>
      <p:ext uri="{BB962C8B-B14F-4D97-AF65-F5344CB8AC3E}">
        <p14:creationId xmlns:p14="http://schemas.microsoft.com/office/powerpoint/2010/main" val="2669940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Gun</a:t>
            </a:r>
            <a:r>
              <a:rPr lang="en-US" baseline="0" dirty="0" smtClean="0"/>
              <a:t> powder/Powder keg analogy. The build up to the revolution is like a pile of gunpowder near an open flame. As more and more gunpowder is added to the pile it gets closer to the flame until one spark finally sets it all off. Each event leading up to the </a:t>
            </a:r>
            <a:r>
              <a:rPr lang="en-US" baseline="0" dirty="0" err="1" smtClean="0"/>
              <a:t>DoI</a:t>
            </a:r>
            <a:r>
              <a:rPr lang="en-US" baseline="0" dirty="0" smtClean="0"/>
              <a:t> creates more and more distaste for the British until the colonist have finally had enough.</a:t>
            </a:r>
            <a:endParaRPr lang="en-US" dirty="0"/>
          </a:p>
        </p:txBody>
      </p:sp>
      <p:sp>
        <p:nvSpPr>
          <p:cNvPr id="4" name="Slide Number Placeholder 3"/>
          <p:cNvSpPr>
            <a:spLocks noGrp="1"/>
          </p:cNvSpPr>
          <p:nvPr>
            <p:ph type="sldNum" sz="quarter" idx="10"/>
          </p:nvPr>
        </p:nvSpPr>
        <p:spPr/>
        <p:txBody>
          <a:bodyPr/>
          <a:lstStyle/>
          <a:p>
            <a:fld id="{150FB6B3-CB53-497C-B650-63C9B2993422}" type="slidenum">
              <a:rPr lang="en-US" smtClean="0"/>
              <a:t>3</a:t>
            </a:fld>
            <a:endParaRPr lang="en-US"/>
          </a:p>
        </p:txBody>
      </p:sp>
    </p:spTree>
    <p:extLst>
      <p:ext uri="{BB962C8B-B14F-4D97-AF65-F5344CB8AC3E}">
        <p14:creationId xmlns:p14="http://schemas.microsoft.com/office/powerpoint/2010/main" val="1431370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Colonists</a:t>
            </a:r>
            <a:r>
              <a:rPr lang="en-US" baseline="0" dirty="0" smtClean="0"/>
              <a:t> thought winning the War would be very beneficial to them. They wanted to expand westward (new land, resources, opportunities), but were unable to because of the Proclamation Line. Colonists weren’t allowed to settle west of the Appalachians.</a:t>
            </a:r>
          </a:p>
          <a:p>
            <a:endParaRPr lang="en-US" baseline="0" dirty="0" smtClean="0"/>
          </a:p>
          <a:p>
            <a:r>
              <a:rPr lang="en-US" baseline="0" dirty="0" smtClean="0"/>
              <a:t>The British targeting the colonies to solve to issue of the war debt alleviates the financial stress on mainland Britain.</a:t>
            </a:r>
          </a:p>
          <a:p>
            <a:endParaRPr lang="en-US" baseline="0" dirty="0" smtClean="0"/>
          </a:p>
          <a:p>
            <a:r>
              <a:rPr lang="en-US" baseline="0" dirty="0" smtClean="0"/>
              <a:t> Solutions to the British debt-Sugar Act, Stamp Act, Townshend Acts, </a:t>
            </a:r>
            <a:r>
              <a:rPr lang="en-US" baseline="0" dirty="0" err="1" smtClean="0"/>
              <a:t>ect</a:t>
            </a:r>
            <a:endParaRPr lang="en-US" dirty="0"/>
          </a:p>
        </p:txBody>
      </p:sp>
      <p:sp>
        <p:nvSpPr>
          <p:cNvPr id="4" name="Slide Number Placeholder 3"/>
          <p:cNvSpPr>
            <a:spLocks noGrp="1"/>
          </p:cNvSpPr>
          <p:nvPr>
            <p:ph type="sldNum" sz="quarter" idx="10"/>
          </p:nvPr>
        </p:nvSpPr>
        <p:spPr/>
        <p:txBody>
          <a:bodyPr/>
          <a:lstStyle/>
          <a:p>
            <a:fld id="{150FB6B3-CB53-497C-B650-63C9B2993422}" type="slidenum">
              <a:rPr lang="en-US" smtClean="0"/>
              <a:t>4</a:t>
            </a:fld>
            <a:endParaRPr lang="en-US"/>
          </a:p>
        </p:txBody>
      </p:sp>
    </p:spTree>
    <p:extLst>
      <p:ext uri="{BB962C8B-B14F-4D97-AF65-F5344CB8AC3E}">
        <p14:creationId xmlns:p14="http://schemas.microsoft.com/office/powerpoint/2010/main" val="2630812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FB6B3-CB53-497C-B650-63C9B2993422}" type="slidenum">
              <a:rPr lang="en-US" smtClean="0"/>
              <a:t>5</a:t>
            </a:fld>
            <a:endParaRPr lang="en-US"/>
          </a:p>
        </p:txBody>
      </p:sp>
    </p:spTree>
    <p:extLst>
      <p:ext uri="{BB962C8B-B14F-4D97-AF65-F5344CB8AC3E}">
        <p14:creationId xmlns:p14="http://schemas.microsoft.com/office/powerpoint/2010/main" val="3122873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Right: What event is this depicting?</a:t>
            </a:r>
            <a:r>
              <a:rPr lang="en-US" baseline="0" dirty="0" smtClean="0"/>
              <a:t> How do you know? What do you notice about how the people are dressed? Why would this be the case?</a:t>
            </a:r>
          </a:p>
          <a:p>
            <a:endParaRPr lang="en-US" baseline="0" dirty="0" smtClean="0"/>
          </a:p>
          <a:p>
            <a:r>
              <a:rPr lang="en-US" baseline="0" dirty="0" smtClean="0"/>
              <a:t>Bottom Left: What event is this depicting? Who are the two sides in the picture? What group comes off as the aggressor? What side do you think created this depiction?</a:t>
            </a:r>
            <a:endParaRPr lang="en-US" dirty="0"/>
          </a:p>
        </p:txBody>
      </p:sp>
      <p:sp>
        <p:nvSpPr>
          <p:cNvPr id="4" name="Slide Number Placeholder 3"/>
          <p:cNvSpPr>
            <a:spLocks noGrp="1"/>
          </p:cNvSpPr>
          <p:nvPr>
            <p:ph type="sldNum" sz="quarter" idx="10"/>
          </p:nvPr>
        </p:nvSpPr>
        <p:spPr/>
        <p:txBody>
          <a:bodyPr/>
          <a:lstStyle/>
          <a:p>
            <a:fld id="{150FB6B3-CB53-497C-B650-63C9B2993422}" type="slidenum">
              <a:rPr lang="en-US" smtClean="0"/>
              <a:t>11</a:t>
            </a:fld>
            <a:endParaRPr lang="en-US"/>
          </a:p>
        </p:txBody>
      </p:sp>
    </p:spTree>
    <p:extLst>
      <p:ext uri="{BB962C8B-B14F-4D97-AF65-F5344CB8AC3E}">
        <p14:creationId xmlns:p14="http://schemas.microsoft.com/office/powerpoint/2010/main" val="3773516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Acted as the de facto</a:t>
            </a:r>
            <a:r>
              <a:rPr lang="en-US" baseline="0" dirty="0" smtClean="0"/>
              <a:t> national government. Ended up managing the colonial war effort throughout the Revolution. </a:t>
            </a:r>
          </a:p>
          <a:p>
            <a:endParaRPr lang="en-US" baseline="0" dirty="0" smtClean="0"/>
          </a:p>
          <a:p>
            <a:r>
              <a:rPr lang="en-US" baseline="0" dirty="0" smtClean="0"/>
              <a:t>Ben Franklin, John Hancock, Thomas Jefferson, </a:t>
            </a:r>
            <a:r>
              <a:rPr lang="en-US" baseline="0" dirty="0" err="1" smtClean="0"/>
              <a:t>etc</a:t>
            </a:r>
            <a:endParaRPr lang="en-US" dirty="0"/>
          </a:p>
        </p:txBody>
      </p:sp>
      <p:sp>
        <p:nvSpPr>
          <p:cNvPr id="4" name="Slide Number Placeholder 3"/>
          <p:cNvSpPr>
            <a:spLocks noGrp="1"/>
          </p:cNvSpPr>
          <p:nvPr>
            <p:ph type="sldNum" sz="quarter" idx="10"/>
          </p:nvPr>
        </p:nvSpPr>
        <p:spPr/>
        <p:txBody>
          <a:bodyPr/>
          <a:lstStyle/>
          <a:p>
            <a:fld id="{150FB6B3-CB53-497C-B650-63C9B2993422}" type="slidenum">
              <a:rPr lang="en-US" smtClean="0"/>
              <a:t>12</a:t>
            </a:fld>
            <a:endParaRPr lang="en-US"/>
          </a:p>
        </p:txBody>
      </p:sp>
    </p:spTree>
    <p:extLst>
      <p:ext uri="{BB962C8B-B14F-4D97-AF65-F5344CB8AC3E}">
        <p14:creationId xmlns:p14="http://schemas.microsoft.com/office/powerpoint/2010/main" val="710663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July 2, 1776, the delegates voted unanimously that the American</a:t>
            </a:r>
            <a:r>
              <a:rPr lang="en-US" baseline="0" dirty="0" smtClean="0"/>
              <a:t> </a:t>
            </a:r>
            <a:r>
              <a:rPr lang="en-US" dirty="0" smtClean="0"/>
              <a:t>colonies were free, and on July 4, 1776, they adopted the Declaration of</a:t>
            </a:r>
            <a:r>
              <a:rPr lang="en-US" baseline="0" dirty="0" smtClean="0"/>
              <a:t> </a:t>
            </a:r>
            <a:r>
              <a:rPr lang="en-US" dirty="0" smtClean="0"/>
              <a:t>Independence.</a:t>
            </a:r>
            <a:endParaRPr lang="en-US" dirty="0"/>
          </a:p>
        </p:txBody>
      </p:sp>
      <p:sp>
        <p:nvSpPr>
          <p:cNvPr id="4" name="Slide Number Placeholder 3"/>
          <p:cNvSpPr>
            <a:spLocks noGrp="1"/>
          </p:cNvSpPr>
          <p:nvPr>
            <p:ph type="sldNum" sz="quarter" idx="10"/>
          </p:nvPr>
        </p:nvSpPr>
        <p:spPr/>
        <p:txBody>
          <a:bodyPr/>
          <a:lstStyle/>
          <a:p>
            <a:fld id="{150FB6B3-CB53-497C-B650-63C9B2993422}" type="slidenum">
              <a:rPr lang="en-US" smtClean="0"/>
              <a:t>13</a:t>
            </a:fld>
            <a:endParaRPr lang="en-US"/>
          </a:p>
        </p:txBody>
      </p:sp>
    </p:spTree>
    <p:extLst>
      <p:ext uri="{BB962C8B-B14F-4D97-AF65-F5344CB8AC3E}">
        <p14:creationId xmlns:p14="http://schemas.microsoft.com/office/powerpoint/2010/main" val="1020927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87F0FB23-604C-46FC-8517-5BAD306EAE26}" type="datetimeFigureOut">
              <a:rPr lang="en-US" smtClean="0"/>
              <a:t>8/23/2017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D596E18A-4084-4052-9124-EAD863FB3CDC}"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F0FB23-604C-46FC-8517-5BAD306EAE26}"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6E18A-4084-4052-9124-EAD863FB3CD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F0FB23-604C-46FC-8517-5BAD306EAE26}"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6E18A-4084-4052-9124-EAD863FB3CD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F0FB23-604C-46FC-8517-5BAD306EAE26}"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6E18A-4084-4052-9124-EAD863FB3CD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7F0FB23-604C-46FC-8517-5BAD306EAE26}"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D596E18A-4084-4052-9124-EAD863FB3CD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7F0FB23-604C-46FC-8517-5BAD306EAE26}" type="datetimeFigureOut">
              <a:rPr lang="en-US" smtClean="0"/>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6E18A-4084-4052-9124-EAD863FB3CD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7F0FB23-604C-46FC-8517-5BAD306EAE26}" type="datetimeFigureOut">
              <a:rPr lang="en-US" smtClean="0"/>
              <a:t>8/23/2017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96E18A-4084-4052-9124-EAD863FB3CD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7F0FB23-604C-46FC-8517-5BAD306EAE26}" type="datetimeFigureOut">
              <a:rPr lang="en-US" smtClean="0"/>
              <a:t>8/23/2017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96E18A-4084-4052-9124-EAD863FB3CD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F0FB23-604C-46FC-8517-5BAD306EAE26}" type="datetimeFigureOut">
              <a:rPr lang="en-US" smtClean="0"/>
              <a:t>8/23/2017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96E18A-4084-4052-9124-EAD863FB3CD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7F0FB23-604C-46FC-8517-5BAD306EAE26}" type="datetimeFigureOut">
              <a:rPr lang="en-US" smtClean="0"/>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6E18A-4084-4052-9124-EAD863FB3CD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7F0FB23-604C-46FC-8517-5BAD306EAE26}" type="datetimeFigureOut">
              <a:rPr lang="en-US" smtClean="0"/>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6E18A-4084-4052-9124-EAD863FB3CD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7F0FB23-604C-46FC-8517-5BAD306EAE26}" type="datetimeFigureOut">
              <a:rPr lang="en-US" smtClean="0"/>
              <a:t>8/23/2017</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596E18A-4084-4052-9124-EAD863FB3CD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amp;esrc=s&amp;source=images&amp;cd=&amp;cad=rja&amp;uact=8&amp;ved=0ahUKEwiDl8fc5czUAhWc8oMKHYdMDCcQjRwIBw&amp;url=http://www.businessinsider.com/pro-independence-propaganda-from-the-american-revolution-2015-7&amp;psig=AFQjCNF4w5v12CPPsmHSi1QScCEdj3wC4g&amp;ust=1498060852151614"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HlcTJqsDUAhVC74MKHXcYDAwQjRwIBw&amp;url=https://newsela.com/articles/historic-news-bostonmassacre/id/17450/&amp;psig=AFQjCNF_CquMz7Wmw1cDxzvWqdIOvhcxCg&amp;ust=149763263996301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www.google.com/url?sa=i&amp;rct=j&amp;q=&amp;esrc=s&amp;source=images&amp;cd=&amp;cad=rja&amp;uact=8&amp;ved=0ahUKEwiQ9cekqsDUAhUE9IMKHXAkCpMQjRwIBw&amp;url=http://www.historyguy.com/americanrevolution/boston_tea_party.htm&amp;psig=AFQjCNErZrfODd5XaYjM9UXokpuuNLV_sQ&amp;ust=1497632566385185" TargetMode="Externa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nqtiXrMDUAhVJ2IMKHY3TBJsQjRwIBw&amp;url=https://www.thinglink.com/scene/718564990373593089&amp;psig=AFQjCNF119Q8nI72ZZtgzlfuU-jYs1vkCQ&amp;ust=149763308571067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W0YK4rcDUAhWg14MKHdQcBOoQjRwIBw&amp;url=https://www.amazon.com/Americana-Souvenirs-and-Gifts-6063781/dp/B001V7O1RE&amp;psig=AFQjCNFjhstfn3CLAabdb2-eTIBJ26gEwQ&amp;ust=149763342799018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kz5SgncDUAhUs3IMKHfPgAosQjRwIBw&amp;url=https://colonialghosts.com/colonial-williamsburg-magazine/&amp;psig=AFQjCNHfnhfAbI95PBUsLRD1_eRnq8P1OA&amp;ust=1497629078188497"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www.google.com/url?sa=i&amp;rct=j&amp;q=&amp;esrc=s&amp;source=imgres&amp;cd=&amp;cad=rja&amp;uact=8&amp;ved=0ahUKEwjWw46XncDUAhWd3oMKHfQACioQjRwIBw&amp;url=http://all-that-is-interesting.com/badass-revolutionary-war-women/6&amp;psig=AFQjCNF3ohkoKtINZwXcVdYZK0M-7ZF5XA&amp;ust=1497629069565398"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ilrWxnsDUAhUC6YMKHaWRBNkQjRwIBw&amp;url=https://edu.hstry.co/item/1313806&amp;psig=AFQjCNGDyheYJ84IKTQWy4mmat4dGVK8Pg&amp;ust=149762938775574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www.google.com/url?sa=i&amp;rct=j&amp;q=&amp;esrc=s&amp;source=images&amp;cd=&amp;cad=rja&amp;uact=8&amp;ved=0ahUKEwiWr7vsnsDUAhVH2IMKHTwtBDsQjRwIBw&amp;url=https://www.slideshare.net/e039720/chp-4-french-and-indian-war&amp;psig=AFQjCNEnyJBUGWWCQaShNc3XJuRTOjnKQg&amp;ust=1497629494072623" TargetMode="Externa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229600" cy="1828800"/>
          </a:xfrm>
        </p:spPr>
        <p:txBody>
          <a:bodyPr/>
          <a:lstStyle/>
          <a:p>
            <a:r>
              <a:rPr lang="en-US" dirty="0" smtClean="0"/>
              <a:t>Causes Of the Revolution</a:t>
            </a:r>
            <a:endParaRPr lang="en-US" dirty="0"/>
          </a:p>
        </p:txBody>
      </p:sp>
      <p:sp>
        <p:nvSpPr>
          <p:cNvPr id="3" name="Subtitle 2"/>
          <p:cNvSpPr>
            <a:spLocks noGrp="1"/>
          </p:cNvSpPr>
          <p:nvPr>
            <p:ph type="subTitle" idx="1"/>
          </p:nvPr>
        </p:nvSpPr>
        <p:spPr>
          <a:xfrm>
            <a:off x="1371600" y="1447800"/>
            <a:ext cx="6400800" cy="1752600"/>
          </a:xfrm>
        </p:spPr>
        <p:txBody>
          <a:bodyPr/>
          <a:lstStyle/>
          <a:p>
            <a:r>
              <a:rPr lang="en-US" dirty="0" smtClean="0"/>
              <a:t>What led to the Declaration of Independence?</a:t>
            </a:r>
            <a:endParaRPr lang="en-US" dirty="0"/>
          </a:p>
        </p:txBody>
      </p:sp>
      <p:pic>
        <p:nvPicPr>
          <p:cNvPr id="1026" name="Picture 2" descr="Image result for american revolut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347883"/>
            <a:ext cx="6210300" cy="443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309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Lexington and Concord (1775)</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22585108"/>
              </p:ext>
            </p:extLst>
          </p:nvPr>
        </p:nvGraphicFramePr>
        <p:xfrm>
          <a:off x="457200" y="2057400"/>
          <a:ext cx="8229600" cy="2895600"/>
        </p:xfrm>
        <a:graphic>
          <a:graphicData uri="http://schemas.openxmlformats.org/drawingml/2006/table">
            <a:tbl>
              <a:tblPr firstRow="1" bandRow="1">
                <a:tableStyleId>{5C22544A-7EE6-4342-B048-85BDC9FD1C3A}</a:tableStyleId>
              </a:tblPr>
              <a:tblGrid>
                <a:gridCol w="4114800"/>
                <a:gridCol w="4114800"/>
              </a:tblGrid>
              <a:tr h="533400">
                <a:tc>
                  <a:txBody>
                    <a:bodyPr/>
                    <a:lstStyle/>
                    <a:p>
                      <a:pPr algn="ctr"/>
                      <a:r>
                        <a:rPr lang="en-US" dirty="0" smtClean="0"/>
                        <a:t>Britain’s Action</a:t>
                      </a:r>
                      <a:endParaRPr lang="en-US" dirty="0"/>
                    </a:p>
                  </a:txBody>
                  <a:tcPr/>
                </a:tc>
                <a:tc>
                  <a:txBody>
                    <a:bodyPr/>
                    <a:lstStyle/>
                    <a:p>
                      <a:pPr algn="ctr"/>
                      <a:r>
                        <a:rPr lang="en-US" dirty="0" smtClean="0"/>
                        <a:t>Colonists’</a:t>
                      </a:r>
                      <a:r>
                        <a:rPr lang="en-US" baseline="0" dirty="0" smtClean="0"/>
                        <a:t> Reaction</a:t>
                      </a:r>
                      <a:endParaRPr lang="en-US" dirty="0"/>
                    </a:p>
                  </a:txBody>
                  <a:tcPr/>
                </a:tc>
              </a:tr>
              <a:tr h="2362200">
                <a:tc>
                  <a:txBody>
                    <a:bodyPr/>
                    <a:lstStyle/>
                    <a:p>
                      <a:r>
                        <a:rPr lang="en-US" dirty="0" smtClean="0"/>
                        <a:t>Hearing of a stock pile of colonial</a:t>
                      </a:r>
                      <a:r>
                        <a:rPr lang="en-US" baseline="0" dirty="0" smtClean="0"/>
                        <a:t> weapons, British troops are ordered to march to Lexington, Massachusetts.</a:t>
                      </a:r>
                      <a:endParaRPr lang="en-US" dirty="0"/>
                    </a:p>
                  </a:txBody>
                  <a:tcPr/>
                </a:tc>
                <a:tc>
                  <a:txBody>
                    <a:bodyPr/>
                    <a:lstStyle/>
                    <a:p>
                      <a:r>
                        <a:rPr lang="en-US" dirty="0" smtClean="0"/>
                        <a:t>Minutemen intercept</a:t>
                      </a:r>
                      <a:r>
                        <a:rPr lang="en-US" baseline="0" dirty="0" smtClean="0"/>
                        <a:t> the British, and both sides engage in battle.</a:t>
                      </a:r>
                      <a:endParaRPr lang="en-US" dirty="0"/>
                    </a:p>
                  </a:txBody>
                  <a:tcPr/>
                </a:tc>
              </a:tr>
            </a:tbl>
          </a:graphicData>
        </a:graphic>
      </p:graphicFrame>
      <p:sp>
        <p:nvSpPr>
          <p:cNvPr id="3" name="Rectangle 2"/>
          <p:cNvSpPr/>
          <p:nvPr/>
        </p:nvSpPr>
        <p:spPr>
          <a:xfrm>
            <a:off x="457200" y="5181600"/>
            <a:ext cx="8229600" cy="646331"/>
          </a:xfrm>
          <a:prstGeom prst="rect">
            <a:avLst/>
          </a:prstGeom>
        </p:spPr>
        <p:txBody>
          <a:bodyPr wrap="square">
            <a:spAutoFit/>
          </a:bodyPr>
          <a:lstStyle/>
          <a:p>
            <a:r>
              <a:rPr lang="en-US" dirty="0" smtClean="0">
                <a:solidFill>
                  <a:schemeClr val="accent1"/>
                </a:solidFill>
              </a:rPr>
              <a:t>3. Are </a:t>
            </a:r>
            <a:r>
              <a:rPr lang="en-US" dirty="0">
                <a:solidFill>
                  <a:schemeClr val="accent1"/>
                </a:solidFill>
              </a:rPr>
              <a:t>each of the reactions the colonists had to the British actions justifiable? Explain why or why not?</a:t>
            </a:r>
          </a:p>
        </p:txBody>
      </p:sp>
    </p:spTree>
    <p:extLst>
      <p:ext uri="{BB962C8B-B14F-4D97-AF65-F5344CB8AC3E}">
        <p14:creationId xmlns:p14="http://schemas.microsoft.com/office/powerpoint/2010/main" val="3534053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Image result for boston massacr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834022"/>
            <a:ext cx="4864316" cy="27317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pic>
        <p:nvPicPr>
          <p:cNvPr id="3076" name="Picture 4" descr="Image result for Boston Tea Party">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2605" y="381000"/>
            <a:ext cx="4572000" cy="3411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830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Second Continental Congress (1775)</a:t>
            </a:r>
            <a:endParaRPr lang="en-US" dirty="0"/>
          </a:p>
        </p:txBody>
      </p:sp>
      <p:sp>
        <p:nvSpPr>
          <p:cNvPr id="3" name="Content Placeholder 2"/>
          <p:cNvSpPr>
            <a:spLocks noGrp="1"/>
          </p:cNvSpPr>
          <p:nvPr>
            <p:ph idx="1"/>
          </p:nvPr>
        </p:nvSpPr>
        <p:spPr>
          <a:xfrm>
            <a:off x="304800" y="1600200"/>
            <a:ext cx="3813561" cy="4709160"/>
          </a:xfrm>
        </p:spPr>
        <p:txBody>
          <a:bodyPr>
            <a:normAutofit fontScale="92500" lnSpcReduction="10000"/>
          </a:bodyPr>
          <a:lstStyle/>
          <a:p>
            <a:r>
              <a:rPr lang="en-US" dirty="0" smtClean="0"/>
              <a:t>The colonist had reached their breaking </a:t>
            </a:r>
            <a:r>
              <a:rPr lang="en-US" dirty="0" smtClean="0"/>
              <a:t>point</a:t>
            </a:r>
          </a:p>
          <a:p>
            <a:pPr lvl="1"/>
            <a:r>
              <a:rPr lang="en-US" dirty="0" smtClean="0"/>
              <a:t>Some wanted independence, while others still called for a reconciliation with the British</a:t>
            </a:r>
          </a:p>
          <a:p>
            <a:pPr lvl="1"/>
            <a:r>
              <a:rPr lang="en-US" dirty="0" smtClean="0"/>
              <a:t>Ultimately</a:t>
            </a:r>
            <a:r>
              <a:rPr lang="en-US" dirty="0" smtClean="0"/>
              <a:t>, the Continental Army was recognized, and George Washington was appointed as commander</a:t>
            </a:r>
            <a:endParaRPr lang="en-US" dirty="0"/>
          </a:p>
        </p:txBody>
      </p:sp>
      <p:pic>
        <p:nvPicPr>
          <p:cNvPr id="4098" name="Picture 2" descr="Image result for Second Continental Congres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8361" y="2286000"/>
            <a:ext cx="4762500" cy="305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60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Patriots Declare Independence (1776)</a:t>
            </a:r>
            <a:endParaRPr lang="en-US" dirty="0"/>
          </a:p>
        </p:txBody>
      </p:sp>
      <p:sp>
        <p:nvSpPr>
          <p:cNvPr id="3" name="Content Placeholder 2"/>
          <p:cNvSpPr>
            <a:spLocks noGrp="1"/>
          </p:cNvSpPr>
          <p:nvPr>
            <p:ph idx="1"/>
          </p:nvPr>
        </p:nvSpPr>
        <p:spPr>
          <a:xfrm>
            <a:off x="457200" y="1447800"/>
            <a:ext cx="4114800" cy="4709160"/>
          </a:xfrm>
        </p:spPr>
        <p:txBody>
          <a:bodyPr>
            <a:normAutofit fontScale="92500" lnSpcReduction="10000"/>
          </a:bodyPr>
          <a:lstStyle/>
          <a:p>
            <a:r>
              <a:rPr lang="en-US" dirty="0" smtClean="0"/>
              <a:t>Inspired by the ideas of John Locke and Thomas Paine, the Declaration of Independence is written by Thomas Jefferson</a:t>
            </a:r>
          </a:p>
          <a:p>
            <a:pPr lvl="1"/>
            <a:r>
              <a:rPr lang="en-US" dirty="0" smtClean="0"/>
              <a:t>Delegates voted unanimously to declare freedom from Britain, and the Declaration of Independence was adopted. </a:t>
            </a:r>
            <a:endParaRPr lang="en-US" dirty="0"/>
          </a:p>
        </p:txBody>
      </p:sp>
      <p:pic>
        <p:nvPicPr>
          <p:cNvPr id="5122" name="Picture 2" descr="Image result for Declaration of Independenc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752600"/>
            <a:ext cx="3048000" cy="35858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0" y="5906869"/>
            <a:ext cx="7391400" cy="646331"/>
          </a:xfrm>
          <a:prstGeom prst="rect">
            <a:avLst/>
          </a:prstGeom>
        </p:spPr>
        <p:txBody>
          <a:bodyPr wrap="square">
            <a:spAutoFit/>
          </a:bodyPr>
          <a:lstStyle/>
          <a:p>
            <a:r>
              <a:rPr lang="en-US" dirty="0" smtClean="0">
                <a:solidFill>
                  <a:schemeClr val="accent1"/>
                </a:solidFill>
              </a:rPr>
              <a:t>4. Explain </a:t>
            </a:r>
            <a:r>
              <a:rPr lang="en-US" dirty="0">
                <a:solidFill>
                  <a:schemeClr val="accent1"/>
                </a:solidFill>
              </a:rPr>
              <a:t>why it is important for the Declaration of Independence to be voted on unanimously by the delegates.</a:t>
            </a:r>
          </a:p>
        </p:txBody>
      </p:sp>
    </p:spTree>
    <p:extLst>
      <p:ext uri="{BB962C8B-B14F-4D97-AF65-F5344CB8AC3E}">
        <p14:creationId xmlns:p14="http://schemas.microsoft.com/office/powerpoint/2010/main" val="2692503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a:t>
            </a:r>
            <a:endParaRPr lang="en-US" dirty="0"/>
          </a:p>
        </p:txBody>
      </p:sp>
      <p:sp>
        <p:nvSpPr>
          <p:cNvPr id="3" name="Content Placeholder 2"/>
          <p:cNvSpPr>
            <a:spLocks noGrp="1"/>
          </p:cNvSpPr>
          <p:nvPr>
            <p:ph idx="1"/>
          </p:nvPr>
        </p:nvSpPr>
        <p:spPr/>
        <p:txBody>
          <a:bodyPr/>
          <a:lstStyle/>
          <a:p>
            <a:r>
              <a:rPr lang="en-US" dirty="0"/>
              <a:t>Do you think that the British acted wisely in their dealings with the colonies? Support </a:t>
            </a:r>
            <a:r>
              <a:rPr lang="en-US" dirty="0" smtClean="0"/>
              <a:t>your </a:t>
            </a:r>
            <a:r>
              <a:rPr lang="en-US" dirty="0"/>
              <a:t>answer.</a:t>
            </a:r>
          </a:p>
          <a:p>
            <a:endParaRPr lang="en-US" dirty="0"/>
          </a:p>
        </p:txBody>
      </p:sp>
    </p:spTree>
    <p:extLst>
      <p:ext uri="{BB962C8B-B14F-4D97-AF65-F5344CB8AC3E}">
        <p14:creationId xmlns:p14="http://schemas.microsoft.com/office/powerpoint/2010/main" val="2400128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dirty="0"/>
              <a:t>Guided note questions-copy these into your notes</a:t>
            </a:r>
            <a:br>
              <a:rPr lang="en-US" dirty="0"/>
            </a:br>
            <a:endParaRPr lang="en-US" dirty="0"/>
          </a:p>
        </p:txBody>
      </p:sp>
      <p:sp>
        <p:nvSpPr>
          <p:cNvPr id="5" name="Content Placeholder 2"/>
          <p:cNvSpPr>
            <a:spLocks noGrp="1"/>
          </p:cNvSpPr>
          <p:nvPr>
            <p:ph idx="1"/>
          </p:nvPr>
        </p:nvSpPr>
        <p:spPr>
          <a:xfrm>
            <a:off x="914400" y="1828800"/>
            <a:ext cx="7520940" cy="3579849"/>
          </a:xfrm>
        </p:spPr>
        <p:txBody>
          <a:bodyPr>
            <a:normAutofit fontScale="62500" lnSpcReduction="20000"/>
          </a:bodyPr>
          <a:lstStyle/>
          <a:p>
            <a:pPr>
              <a:buAutoNum type="arabicPeriod"/>
            </a:pPr>
            <a:r>
              <a:rPr lang="en-US" dirty="0" smtClean="0"/>
              <a:t>How is the build up to the Revolution like gun powder slowly being piled up near an open flame?</a:t>
            </a:r>
          </a:p>
          <a:p>
            <a:pPr>
              <a:buAutoNum type="arabicPeriod" startAt="2"/>
            </a:pPr>
            <a:r>
              <a:rPr lang="en-US" dirty="0" smtClean="0"/>
              <a:t>Describe the lasting impact the French and Indian War had on the colonies.</a:t>
            </a:r>
          </a:p>
          <a:p>
            <a:pPr>
              <a:buAutoNum type="arabicPeriod" startAt="2"/>
            </a:pPr>
            <a:r>
              <a:rPr lang="en-US" dirty="0" smtClean="0"/>
              <a:t>Are each of the reactions the colonists had to the British actions justifiable? Explain why or why not?</a:t>
            </a:r>
          </a:p>
          <a:p>
            <a:pPr>
              <a:buAutoNum type="arabicPeriod" startAt="2"/>
            </a:pPr>
            <a:r>
              <a:rPr lang="en-US" dirty="0" smtClean="0"/>
              <a:t>Explain why it is important for the Declaration of Independence to be voted on unanimously by the delegates.</a:t>
            </a:r>
          </a:p>
          <a:p>
            <a:pPr marL="137160" indent="0">
              <a:buNone/>
            </a:pPr>
            <a:endParaRPr lang="en-US" dirty="0"/>
          </a:p>
          <a:p>
            <a:pPr marL="137160" indent="0">
              <a:buNone/>
            </a:pPr>
            <a:r>
              <a:rPr lang="en-US" dirty="0" smtClean="0"/>
              <a:t>(E.Q.) Do you think that the British acted wisely in their dealings with the colonies? Support your answer.</a:t>
            </a:r>
          </a:p>
          <a:p>
            <a:pPr>
              <a:buAutoNum type="arabicPeriod" startAt="4"/>
            </a:pPr>
            <a:endParaRPr lang="en-US" dirty="0"/>
          </a:p>
          <a:p>
            <a:pPr marL="0" indent="0"/>
            <a:r>
              <a:rPr lang="en-US" dirty="0" smtClean="0">
                <a:solidFill>
                  <a:schemeClr val="accent1"/>
                </a:solidFill>
              </a:rPr>
              <a:t>Each question should be at least 3 sentences and use direct information from the lesson.</a:t>
            </a:r>
          </a:p>
          <a:p>
            <a:endParaRPr lang="en-US" dirty="0"/>
          </a:p>
        </p:txBody>
      </p:sp>
    </p:spTree>
    <p:extLst>
      <p:ext uri="{BB962C8B-B14F-4D97-AF65-F5344CB8AC3E}">
        <p14:creationId xmlns:p14="http://schemas.microsoft.com/office/powerpoint/2010/main" val="3439887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8" name="Picture 4" descr="Image result for american revolution gunpowder">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3048000"/>
            <a:ext cx="3659082"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american revolution powder ke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04800"/>
            <a:ext cx="4978400" cy="3733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9600" y="5791200"/>
            <a:ext cx="7850082" cy="646331"/>
          </a:xfrm>
          <a:prstGeom prst="rect">
            <a:avLst/>
          </a:prstGeom>
        </p:spPr>
        <p:txBody>
          <a:bodyPr wrap="square">
            <a:spAutoFit/>
          </a:bodyPr>
          <a:lstStyle/>
          <a:p>
            <a:pPr>
              <a:buAutoNum type="arabicPeriod"/>
            </a:pPr>
            <a:r>
              <a:rPr lang="en-US" dirty="0" smtClean="0">
                <a:solidFill>
                  <a:schemeClr val="accent1"/>
                </a:solidFill>
              </a:rPr>
              <a:t> How </a:t>
            </a:r>
            <a:r>
              <a:rPr lang="en-US" dirty="0">
                <a:solidFill>
                  <a:schemeClr val="accent1"/>
                </a:solidFill>
              </a:rPr>
              <a:t>is the build up to the Revolution like gun powder slowly being piled up near an open flame?</a:t>
            </a:r>
          </a:p>
        </p:txBody>
      </p:sp>
    </p:spTree>
    <p:extLst>
      <p:ext uri="{BB962C8B-B14F-4D97-AF65-F5344CB8AC3E}">
        <p14:creationId xmlns:p14="http://schemas.microsoft.com/office/powerpoint/2010/main" val="4242121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Fallout of the French and Indian War </a:t>
            </a:r>
            <a:endParaRPr lang="en-US" dirty="0"/>
          </a:p>
        </p:txBody>
      </p:sp>
      <p:sp>
        <p:nvSpPr>
          <p:cNvPr id="3" name="Content Placeholder 2"/>
          <p:cNvSpPr>
            <a:spLocks noGrp="1"/>
          </p:cNvSpPr>
          <p:nvPr>
            <p:ph idx="1"/>
          </p:nvPr>
        </p:nvSpPr>
        <p:spPr>
          <a:xfrm>
            <a:off x="457200" y="1371600"/>
            <a:ext cx="4191000" cy="2667000"/>
          </a:xfrm>
        </p:spPr>
        <p:txBody>
          <a:bodyPr>
            <a:normAutofit fontScale="92500" lnSpcReduction="10000"/>
          </a:bodyPr>
          <a:lstStyle/>
          <a:p>
            <a:r>
              <a:rPr lang="en-US" sz="2000" dirty="0" smtClean="0"/>
              <a:t>Colonial needs ignored</a:t>
            </a:r>
          </a:p>
          <a:p>
            <a:pPr lvl="1"/>
            <a:r>
              <a:rPr lang="en-US" sz="2000" dirty="0" smtClean="0"/>
              <a:t>Colonists couldn’t expand West due to the Proclamation of 1763</a:t>
            </a:r>
          </a:p>
          <a:p>
            <a:r>
              <a:rPr lang="en-US" sz="2000" dirty="0" smtClean="0"/>
              <a:t>British War debt</a:t>
            </a:r>
          </a:p>
          <a:p>
            <a:pPr lvl="1"/>
            <a:r>
              <a:rPr lang="en-US" sz="2000" dirty="0" smtClean="0"/>
              <a:t>Britain enacted many new laws to solve their financial crisis, the burden fell on the colonies</a:t>
            </a:r>
            <a:endParaRPr lang="en-US" sz="2000" dirty="0"/>
          </a:p>
        </p:txBody>
      </p:sp>
      <p:pic>
        <p:nvPicPr>
          <p:cNvPr id="2050" name="Picture 2" descr="Image result for proclamation of 176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371600"/>
            <a:ext cx="4381500" cy="50006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french indian war debt">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 t="750" r="38308" b="42727"/>
          <a:stretch/>
        </p:blipFill>
        <p:spPr bwMode="auto">
          <a:xfrm>
            <a:off x="712150" y="3962400"/>
            <a:ext cx="3749040" cy="23774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12150" y="6412468"/>
            <a:ext cx="8317550" cy="369332"/>
          </a:xfrm>
          <a:prstGeom prst="rect">
            <a:avLst/>
          </a:prstGeom>
        </p:spPr>
        <p:txBody>
          <a:bodyPr wrap="square">
            <a:spAutoFit/>
          </a:bodyPr>
          <a:lstStyle/>
          <a:p>
            <a:pPr>
              <a:buAutoNum type="arabicPeriod" startAt="2"/>
            </a:pPr>
            <a:r>
              <a:rPr lang="en-US" dirty="0" smtClean="0">
                <a:solidFill>
                  <a:schemeClr val="accent1"/>
                </a:solidFill>
              </a:rPr>
              <a:t> Describe </a:t>
            </a:r>
            <a:r>
              <a:rPr lang="en-US" dirty="0">
                <a:solidFill>
                  <a:schemeClr val="accent1"/>
                </a:solidFill>
              </a:rPr>
              <a:t>the lasting impact the French and Indian War had on the colonies.</a:t>
            </a:r>
          </a:p>
        </p:txBody>
      </p:sp>
    </p:spTree>
    <p:extLst>
      <p:ext uri="{BB962C8B-B14F-4D97-AF65-F5344CB8AC3E}">
        <p14:creationId xmlns:p14="http://schemas.microsoft.com/office/powerpoint/2010/main" val="1910966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Stamp Act (1763)</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60257604"/>
              </p:ext>
            </p:extLst>
          </p:nvPr>
        </p:nvGraphicFramePr>
        <p:xfrm>
          <a:off x="457200" y="2057400"/>
          <a:ext cx="8229600" cy="2895600"/>
        </p:xfrm>
        <a:graphic>
          <a:graphicData uri="http://schemas.openxmlformats.org/drawingml/2006/table">
            <a:tbl>
              <a:tblPr firstRow="1" bandRow="1">
                <a:tableStyleId>{5C22544A-7EE6-4342-B048-85BDC9FD1C3A}</a:tableStyleId>
              </a:tblPr>
              <a:tblGrid>
                <a:gridCol w="4114800"/>
                <a:gridCol w="4114800"/>
              </a:tblGrid>
              <a:tr h="533400">
                <a:tc>
                  <a:txBody>
                    <a:bodyPr/>
                    <a:lstStyle/>
                    <a:p>
                      <a:pPr algn="ctr"/>
                      <a:r>
                        <a:rPr lang="en-US" dirty="0" smtClean="0"/>
                        <a:t>Britain’s Action</a:t>
                      </a:r>
                      <a:endParaRPr lang="en-US" dirty="0"/>
                    </a:p>
                  </a:txBody>
                  <a:tcPr/>
                </a:tc>
                <a:tc>
                  <a:txBody>
                    <a:bodyPr/>
                    <a:lstStyle/>
                    <a:p>
                      <a:pPr algn="ctr"/>
                      <a:r>
                        <a:rPr lang="en-US" dirty="0" smtClean="0"/>
                        <a:t>Colonists’</a:t>
                      </a:r>
                      <a:r>
                        <a:rPr lang="en-US" baseline="0" dirty="0" smtClean="0"/>
                        <a:t> Reaction</a:t>
                      </a:r>
                      <a:endParaRPr lang="en-US" dirty="0"/>
                    </a:p>
                  </a:txBody>
                  <a:tcPr/>
                </a:tc>
              </a:tr>
              <a:tr h="2362200">
                <a:tc>
                  <a:txBody>
                    <a:bodyPr/>
                    <a:lstStyle/>
                    <a:p>
                      <a:r>
                        <a:rPr lang="en-US" dirty="0" smtClean="0"/>
                        <a:t>Britain passes the Stamp Act. Colonists are now required to purchase special</a:t>
                      </a:r>
                      <a:r>
                        <a:rPr lang="en-US" baseline="0" dirty="0" smtClean="0"/>
                        <a:t> stamps to prove payment of tax.</a:t>
                      </a:r>
                      <a:endParaRPr lang="en-US" dirty="0"/>
                    </a:p>
                  </a:txBody>
                  <a:tcPr/>
                </a:tc>
                <a:tc>
                  <a:txBody>
                    <a:bodyPr/>
                    <a:lstStyle/>
                    <a:p>
                      <a:r>
                        <a:rPr lang="en-US" dirty="0" smtClean="0"/>
                        <a:t>Colonists harass</a:t>
                      </a:r>
                      <a:r>
                        <a:rPr lang="en-US" baseline="0" dirty="0" smtClean="0"/>
                        <a:t> stamp distributers, boycott British goods, and prepare a Declaration of Rights and Grievances.</a:t>
                      </a:r>
                      <a:endParaRPr lang="en-US" dirty="0"/>
                    </a:p>
                  </a:txBody>
                  <a:tcPr/>
                </a:tc>
              </a:tr>
            </a:tbl>
          </a:graphicData>
        </a:graphic>
      </p:graphicFrame>
      <p:sp>
        <p:nvSpPr>
          <p:cNvPr id="4" name="Rectangle 3"/>
          <p:cNvSpPr/>
          <p:nvPr/>
        </p:nvSpPr>
        <p:spPr>
          <a:xfrm>
            <a:off x="457200" y="5181600"/>
            <a:ext cx="8229600" cy="646331"/>
          </a:xfrm>
          <a:prstGeom prst="rect">
            <a:avLst/>
          </a:prstGeom>
        </p:spPr>
        <p:txBody>
          <a:bodyPr wrap="square">
            <a:spAutoFit/>
          </a:bodyPr>
          <a:lstStyle/>
          <a:p>
            <a:r>
              <a:rPr lang="en-US" dirty="0" smtClean="0">
                <a:solidFill>
                  <a:schemeClr val="accent1"/>
                </a:solidFill>
              </a:rPr>
              <a:t>3. Are </a:t>
            </a:r>
            <a:r>
              <a:rPr lang="en-US" dirty="0">
                <a:solidFill>
                  <a:schemeClr val="accent1"/>
                </a:solidFill>
              </a:rPr>
              <a:t>each of the reactions the colonists had to the British actions justifiable? Explain why or why not?</a:t>
            </a:r>
          </a:p>
        </p:txBody>
      </p:sp>
    </p:spTree>
    <p:extLst>
      <p:ext uri="{BB962C8B-B14F-4D97-AF65-F5344CB8AC3E}">
        <p14:creationId xmlns:p14="http://schemas.microsoft.com/office/powerpoint/2010/main" val="2171381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Townshend Acts (1767)</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93438279"/>
              </p:ext>
            </p:extLst>
          </p:nvPr>
        </p:nvGraphicFramePr>
        <p:xfrm>
          <a:off x="457200" y="2057400"/>
          <a:ext cx="8229600" cy="2895600"/>
        </p:xfrm>
        <a:graphic>
          <a:graphicData uri="http://schemas.openxmlformats.org/drawingml/2006/table">
            <a:tbl>
              <a:tblPr firstRow="1" bandRow="1">
                <a:tableStyleId>{5C22544A-7EE6-4342-B048-85BDC9FD1C3A}</a:tableStyleId>
              </a:tblPr>
              <a:tblGrid>
                <a:gridCol w="4114800"/>
                <a:gridCol w="4114800"/>
              </a:tblGrid>
              <a:tr h="533400">
                <a:tc>
                  <a:txBody>
                    <a:bodyPr/>
                    <a:lstStyle/>
                    <a:p>
                      <a:pPr algn="ctr"/>
                      <a:r>
                        <a:rPr lang="en-US" dirty="0" smtClean="0"/>
                        <a:t>Britain’s Action</a:t>
                      </a:r>
                      <a:endParaRPr lang="en-US" dirty="0"/>
                    </a:p>
                  </a:txBody>
                  <a:tcPr/>
                </a:tc>
                <a:tc>
                  <a:txBody>
                    <a:bodyPr/>
                    <a:lstStyle/>
                    <a:p>
                      <a:pPr algn="ctr"/>
                      <a:r>
                        <a:rPr lang="en-US" dirty="0" smtClean="0"/>
                        <a:t>Colonists’</a:t>
                      </a:r>
                      <a:r>
                        <a:rPr lang="en-US" baseline="0" dirty="0" smtClean="0"/>
                        <a:t> Reaction</a:t>
                      </a:r>
                      <a:endParaRPr lang="en-US" dirty="0"/>
                    </a:p>
                  </a:txBody>
                  <a:tcPr/>
                </a:tc>
              </a:tr>
              <a:tr h="2362200">
                <a:tc>
                  <a:txBody>
                    <a:bodyPr/>
                    <a:lstStyle/>
                    <a:p>
                      <a:r>
                        <a:rPr lang="en-US" dirty="0" smtClean="0"/>
                        <a:t>Certain colonial imports</a:t>
                      </a:r>
                      <a:r>
                        <a:rPr lang="en-US" baseline="0" dirty="0" smtClean="0"/>
                        <a:t> begin to be taxed, and troops are stationed at major colonial ports to protect British custom officers.</a:t>
                      </a:r>
                      <a:endParaRPr lang="en-US" dirty="0"/>
                    </a:p>
                  </a:txBody>
                  <a:tcPr/>
                </a:tc>
                <a:tc>
                  <a:txBody>
                    <a:bodyPr/>
                    <a:lstStyle/>
                    <a:p>
                      <a:r>
                        <a:rPr lang="en-US" dirty="0" smtClean="0"/>
                        <a:t>Protests are held throughout the colonies</a:t>
                      </a:r>
                      <a:r>
                        <a:rPr lang="en-US" baseline="0" dirty="0" smtClean="0"/>
                        <a:t> behind the rallying point of “no taxation without representation”, and the colonists organize a new boycott of imported goods.</a:t>
                      </a:r>
                      <a:endParaRPr lang="en-US" dirty="0"/>
                    </a:p>
                  </a:txBody>
                  <a:tcPr/>
                </a:tc>
              </a:tr>
            </a:tbl>
          </a:graphicData>
        </a:graphic>
      </p:graphicFrame>
      <p:sp>
        <p:nvSpPr>
          <p:cNvPr id="4" name="Rectangle 3"/>
          <p:cNvSpPr/>
          <p:nvPr/>
        </p:nvSpPr>
        <p:spPr>
          <a:xfrm>
            <a:off x="457200" y="5181600"/>
            <a:ext cx="8229600" cy="646331"/>
          </a:xfrm>
          <a:prstGeom prst="rect">
            <a:avLst/>
          </a:prstGeom>
        </p:spPr>
        <p:txBody>
          <a:bodyPr wrap="square">
            <a:spAutoFit/>
          </a:bodyPr>
          <a:lstStyle/>
          <a:p>
            <a:r>
              <a:rPr lang="en-US" dirty="0" smtClean="0">
                <a:solidFill>
                  <a:schemeClr val="accent1"/>
                </a:solidFill>
              </a:rPr>
              <a:t>3. Are </a:t>
            </a:r>
            <a:r>
              <a:rPr lang="en-US" dirty="0">
                <a:solidFill>
                  <a:schemeClr val="accent1"/>
                </a:solidFill>
              </a:rPr>
              <a:t>each of the reactions the colonists had to the British actions justifiable? Explain why or why not?</a:t>
            </a:r>
          </a:p>
        </p:txBody>
      </p:sp>
    </p:spTree>
    <p:extLst>
      <p:ext uri="{BB962C8B-B14F-4D97-AF65-F5344CB8AC3E}">
        <p14:creationId xmlns:p14="http://schemas.microsoft.com/office/powerpoint/2010/main" val="2534935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Boston Massacre (1770)</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14327312"/>
              </p:ext>
            </p:extLst>
          </p:nvPr>
        </p:nvGraphicFramePr>
        <p:xfrm>
          <a:off x="457200" y="2057400"/>
          <a:ext cx="8229600" cy="2895600"/>
        </p:xfrm>
        <a:graphic>
          <a:graphicData uri="http://schemas.openxmlformats.org/drawingml/2006/table">
            <a:tbl>
              <a:tblPr firstRow="1" bandRow="1">
                <a:tableStyleId>{5C22544A-7EE6-4342-B048-85BDC9FD1C3A}</a:tableStyleId>
              </a:tblPr>
              <a:tblGrid>
                <a:gridCol w="4114800"/>
                <a:gridCol w="4114800"/>
              </a:tblGrid>
              <a:tr h="533400">
                <a:tc>
                  <a:txBody>
                    <a:bodyPr/>
                    <a:lstStyle/>
                    <a:p>
                      <a:pPr algn="ctr"/>
                      <a:r>
                        <a:rPr lang="en-US" dirty="0" smtClean="0"/>
                        <a:t>Britain’s Action</a:t>
                      </a:r>
                      <a:endParaRPr lang="en-US" dirty="0"/>
                    </a:p>
                  </a:txBody>
                  <a:tcPr/>
                </a:tc>
                <a:tc>
                  <a:txBody>
                    <a:bodyPr/>
                    <a:lstStyle/>
                    <a:p>
                      <a:pPr algn="ctr"/>
                      <a:r>
                        <a:rPr lang="en-US" dirty="0" smtClean="0"/>
                        <a:t>Colonists’</a:t>
                      </a:r>
                      <a:r>
                        <a:rPr lang="en-US" baseline="0" dirty="0" smtClean="0"/>
                        <a:t> Reaction</a:t>
                      </a:r>
                      <a:endParaRPr lang="en-US" dirty="0"/>
                    </a:p>
                  </a:txBody>
                  <a:tcPr/>
                </a:tc>
              </a:tr>
              <a:tr h="2362200">
                <a:tc>
                  <a:txBody>
                    <a:bodyPr/>
                    <a:lstStyle/>
                    <a:p>
                      <a:r>
                        <a:rPr lang="en-US" dirty="0" smtClean="0"/>
                        <a:t>British troops fire into crowd after being taunted by an angry</a:t>
                      </a:r>
                      <a:r>
                        <a:rPr lang="en-US" baseline="0" dirty="0" smtClean="0"/>
                        <a:t> mob of colonists. Five colonists are killed.</a:t>
                      </a:r>
                      <a:endParaRPr lang="en-US" dirty="0"/>
                    </a:p>
                  </a:txBody>
                  <a:tcPr/>
                </a:tc>
                <a:tc>
                  <a:txBody>
                    <a:bodyPr/>
                    <a:lstStyle/>
                    <a:p>
                      <a:r>
                        <a:rPr lang="en-US" dirty="0" smtClean="0"/>
                        <a:t>The</a:t>
                      </a:r>
                      <a:r>
                        <a:rPr lang="en-US" baseline="0" dirty="0" smtClean="0"/>
                        <a:t> public labels the conflict as a massacre, and is depicted throughout the colonies dramatically as a act of violence.</a:t>
                      </a:r>
                      <a:endParaRPr lang="en-US" dirty="0"/>
                    </a:p>
                  </a:txBody>
                  <a:tcPr/>
                </a:tc>
              </a:tr>
            </a:tbl>
          </a:graphicData>
        </a:graphic>
      </p:graphicFrame>
      <p:sp>
        <p:nvSpPr>
          <p:cNvPr id="4" name="Rectangle 3"/>
          <p:cNvSpPr/>
          <p:nvPr/>
        </p:nvSpPr>
        <p:spPr>
          <a:xfrm>
            <a:off x="457200" y="5181600"/>
            <a:ext cx="8229600" cy="646331"/>
          </a:xfrm>
          <a:prstGeom prst="rect">
            <a:avLst/>
          </a:prstGeom>
        </p:spPr>
        <p:txBody>
          <a:bodyPr wrap="square">
            <a:spAutoFit/>
          </a:bodyPr>
          <a:lstStyle/>
          <a:p>
            <a:r>
              <a:rPr lang="en-US" dirty="0" smtClean="0">
                <a:solidFill>
                  <a:schemeClr val="accent1"/>
                </a:solidFill>
              </a:rPr>
              <a:t>3. Are </a:t>
            </a:r>
            <a:r>
              <a:rPr lang="en-US" dirty="0">
                <a:solidFill>
                  <a:schemeClr val="accent1"/>
                </a:solidFill>
              </a:rPr>
              <a:t>each of the reactions the colonists had to the British actions justifiable? Explain why or why not?</a:t>
            </a:r>
          </a:p>
        </p:txBody>
      </p:sp>
    </p:spTree>
    <p:extLst>
      <p:ext uri="{BB962C8B-B14F-4D97-AF65-F5344CB8AC3E}">
        <p14:creationId xmlns:p14="http://schemas.microsoft.com/office/powerpoint/2010/main" val="19665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Tea Act (1773)</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58804300"/>
              </p:ext>
            </p:extLst>
          </p:nvPr>
        </p:nvGraphicFramePr>
        <p:xfrm>
          <a:off x="457200" y="2057400"/>
          <a:ext cx="8229600" cy="2895600"/>
        </p:xfrm>
        <a:graphic>
          <a:graphicData uri="http://schemas.openxmlformats.org/drawingml/2006/table">
            <a:tbl>
              <a:tblPr firstRow="1" bandRow="1">
                <a:tableStyleId>{5C22544A-7EE6-4342-B048-85BDC9FD1C3A}</a:tableStyleId>
              </a:tblPr>
              <a:tblGrid>
                <a:gridCol w="4114800"/>
                <a:gridCol w="4114800"/>
              </a:tblGrid>
              <a:tr h="533400">
                <a:tc>
                  <a:txBody>
                    <a:bodyPr/>
                    <a:lstStyle/>
                    <a:p>
                      <a:pPr algn="ctr"/>
                      <a:r>
                        <a:rPr lang="en-US" dirty="0" smtClean="0"/>
                        <a:t>Britain’s Action</a:t>
                      </a:r>
                      <a:endParaRPr lang="en-US" dirty="0"/>
                    </a:p>
                  </a:txBody>
                  <a:tcPr/>
                </a:tc>
                <a:tc>
                  <a:txBody>
                    <a:bodyPr/>
                    <a:lstStyle/>
                    <a:p>
                      <a:pPr algn="ctr"/>
                      <a:r>
                        <a:rPr lang="en-US" dirty="0" smtClean="0"/>
                        <a:t>Colonists’</a:t>
                      </a:r>
                      <a:r>
                        <a:rPr lang="en-US" baseline="0" dirty="0" smtClean="0"/>
                        <a:t> Reaction</a:t>
                      </a:r>
                      <a:endParaRPr lang="en-US" dirty="0"/>
                    </a:p>
                  </a:txBody>
                  <a:tcPr/>
                </a:tc>
              </a:tr>
              <a:tr h="2362200">
                <a:tc>
                  <a:txBody>
                    <a:bodyPr/>
                    <a:lstStyle/>
                    <a:p>
                      <a:r>
                        <a:rPr lang="en-US" dirty="0" smtClean="0"/>
                        <a:t>Colonial tea</a:t>
                      </a:r>
                      <a:r>
                        <a:rPr lang="en-US" baseline="0" dirty="0" smtClean="0"/>
                        <a:t> merchants are shut out when the British give the East India Company special concessions in the colonial tea business.</a:t>
                      </a:r>
                      <a:endParaRPr lang="en-US" dirty="0"/>
                    </a:p>
                  </a:txBody>
                  <a:tcPr/>
                </a:tc>
                <a:tc>
                  <a:txBody>
                    <a:bodyPr/>
                    <a:lstStyle/>
                    <a:p>
                      <a:r>
                        <a:rPr lang="en-US" dirty="0" smtClean="0"/>
                        <a:t>Colonist in Boston rebel</a:t>
                      </a:r>
                      <a:r>
                        <a:rPr lang="en-US" baseline="0" dirty="0" smtClean="0"/>
                        <a:t> and dump thousands of pounds of tea into the Boston Harbor. </a:t>
                      </a:r>
                      <a:endParaRPr lang="en-US" dirty="0"/>
                    </a:p>
                  </a:txBody>
                  <a:tcPr/>
                </a:tc>
              </a:tr>
            </a:tbl>
          </a:graphicData>
        </a:graphic>
      </p:graphicFrame>
      <p:sp>
        <p:nvSpPr>
          <p:cNvPr id="4" name="Rectangle 3"/>
          <p:cNvSpPr/>
          <p:nvPr/>
        </p:nvSpPr>
        <p:spPr>
          <a:xfrm>
            <a:off x="457200" y="5181600"/>
            <a:ext cx="8229600" cy="646331"/>
          </a:xfrm>
          <a:prstGeom prst="rect">
            <a:avLst/>
          </a:prstGeom>
        </p:spPr>
        <p:txBody>
          <a:bodyPr wrap="square">
            <a:spAutoFit/>
          </a:bodyPr>
          <a:lstStyle/>
          <a:p>
            <a:r>
              <a:rPr lang="en-US" dirty="0" smtClean="0">
                <a:solidFill>
                  <a:schemeClr val="accent1"/>
                </a:solidFill>
              </a:rPr>
              <a:t>3. Are </a:t>
            </a:r>
            <a:r>
              <a:rPr lang="en-US" dirty="0">
                <a:solidFill>
                  <a:schemeClr val="accent1"/>
                </a:solidFill>
              </a:rPr>
              <a:t>each of the reactions the colonists had to the British actions justifiable? Explain why or why not?</a:t>
            </a:r>
          </a:p>
        </p:txBody>
      </p:sp>
    </p:spTree>
    <p:extLst>
      <p:ext uri="{BB962C8B-B14F-4D97-AF65-F5344CB8AC3E}">
        <p14:creationId xmlns:p14="http://schemas.microsoft.com/office/powerpoint/2010/main" val="2802055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Intolerable Acts (1774)</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31649768"/>
              </p:ext>
            </p:extLst>
          </p:nvPr>
        </p:nvGraphicFramePr>
        <p:xfrm>
          <a:off x="457200" y="2057400"/>
          <a:ext cx="8229600" cy="2895600"/>
        </p:xfrm>
        <a:graphic>
          <a:graphicData uri="http://schemas.openxmlformats.org/drawingml/2006/table">
            <a:tbl>
              <a:tblPr firstRow="1" bandRow="1">
                <a:tableStyleId>{5C22544A-7EE6-4342-B048-85BDC9FD1C3A}</a:tableStyleId>
              </a:tblPr>
              <a:tblGrid>
                <a:gridCol w="4114800"/>
                <a:gridCol w="4114800"/>
              </a:tblGrid>
              <a:tr h="533400">
                <a:tc>
                  <a:txBody>
                    <a:bodyPr/>
                    <a:lstStyle/>
                    <a:p>
                      <a:pPr algn="ctr"/>
                      <a:r>
                        <a:rPr lang="en-US" dirty="0" smtClean="0"/>
                        <a:t>Britain’s Action</a:t>
                      </a:r>
                      <a:endParaRPr lang="en-US" dirty="0"/>
                    </a:p>
                  </a:txBody>
                  <a:tcPr/>
                </a:tc>
                <a:tc>
                  <a:txBody>
                    <a:bodyPr/>
                    <a:lstStyle/>
                    <a:p>
                      <a:pPr algn="ctr"/>
                      <a:r>
                        <a:rPr lang="en-US" dirty="0" smtClean="0"/>
                        <a:t>Colonists’</a:t>
                      </a:r>
                      <a:r>
                        <a:rPr lang="en-US" baseline="0" dirty="0" smtClean="0"/>
                        <a:t> Reaction</a:t>
                      </a:r>
                      <a:endParaRPr lang="en-US" dirty="0"/>
                    </a:p>
                  </a:txBody>
                  <a:tcPr/>
                </a:tc>
              </a:tr>
              <a:tr h="2362200">
                <a:tc>
                  <a:txBody>
                    <a:bodyPr/>
                    <a:lstStyle/>
                    <a:p>
                      <a:r>
                        <a:rPr lang="en-US" dirty="0" smtClean="0"/>
                        <a:t>King</a:t>
                      </a:r>
                      <a:r>
                        <a:rPr lang="en-US" baseline="0" dirty="0" smtClean="0"/>
                        <a:t> George III tightens control over the Massachusetts Colony by closing the Boston Harbor and quartering troops.</a:t>
                      </a:r>
                      <a:endParaRPr lang="en-US" dirty="0"/>
                    </a:p>
                  </a:txBody>
                  <a:tcPr/>
                </a:tc>
                <a:tc>
                  <a:txBody>
                    <a:bodyPr/>
                    <a:lstStyle/>
                    <a:p>
                      <a:r>
                        <a:rPr lang="en-US" dirty="0" smtClean="0"/>
                        <a:t>The first Continental Congress is formed between colonial leaders, and a declaration of colonial rights is drawn up.</a:t>
                      </a:r>
                      <a:endParaRPr lang="en-US" dirty="0"/>
                    </a:p>
                  </a:txBody>
                  <a:tcPr/>
                </a:tc>
              </a:tr>
            </a:tbl>
          </a:graphicData>
        </a:graphic>
      </p:graphicFrame>
      <p:sp>
        <p:nvSpPr>
          <p:cNvPr id="4" name="Rectangle 3"/>
          <p:cNvSpPr/>
          <p:nvPr/>
        </p:nvSpPr>
        <p:spPr>
          <a:xfrm>
            <a:off x="457200" y="5181600"/>
            <a:ext cx="8229600" cy="646331"/>
          </a:xfrm>
          <a:prstGeom prst="rect">
            <a:avLst/>
          </a:prstGeom>
        </p:spPr>
        <p:txBody>
          <a:bodyPr wrap="square">
            <a:spAutoFit/>
          </a:bodyPr>
          <a:lstStyle/>
          <a:p>
            <a:r>
              <a:rPr lang="en-US" dirty="0" smtClean="0">
                <a:solidFill>
                  <a:schemeClr val="accent1"/>
                </a:solidFill>
              </a:rPr>
              <a:t>3. Are </a:t>
            </a:r>
            <a:r>
              <a:rPr lang="en-US" dirty="0">
                <a:solidFill>
                  <a:schemeClr val="accent1"/>
                </a:solidFill>
              </a:rPr>
              <a:t>each of the reactions the colonists had to the British actions justifiable? Explain why or why not?</a:t>
            </a:r>
          </a:p>
        </p:txBody>
      </p:sp>
    </p:spTree>
    <p:extLst>
      <p:ext uri="{BB962C8B-B14F-4D97-AF65-F5344CB8AC3E}">
        <p14:creationId xmlns:p14="http://schemas.microsoft.com/office/powerpoint/2010/main" val="17241147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TotalTime>
  <Words>1049</Words>
  <Application>Microsoft Office PowerPoint</Application>
  <PresentationFormat>On-screen Show (4:3)</PresentationFormat>
  <Paragraphs>83</Paragraphs>
  <Slides>14</Slides>
  <Notes>6</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Apex</vt:lpstr>
      <vt:lpstr>Causes Of the Revolution</vt:lpstr>
      <vt:lpstr>Guided note questions-copy these into your notes </vt:lpstr>
      <vt:lpstr>PowerPoint Presentation</vt:lpstr>
      <vt:lpstr>Fallout of the French and Indian War </vt:lpstr>
      <vt:lpstr>Stamp Act (1763)</vt:lpstr>
      <vt:lpstr>Townshend Acts (1767)</vt:lpstr>
      <vt:lpstr>Boston Massacre (1770)</vt:lpstr>
      <vt:lpstr>Tea Act (1773)</vt:lpstr>
      <vt:lpstr>Intolerable Acts (1774)</vt:lpstr>
      <vt:lpstr>Lexington and Concord (1775)</vt:lpstr>
      <vt:lpstr>PowerPoint Presentation</vt:lpstr>
      <vt:lpstr>The Second Continental Congress (1775)</vt:lpstr>
      <vt:lpstr>Patriots Declare Independence (1776)</vt:lpstr>
      <vt:lpstr>Essential Question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Causes Of the Revolution</dc:title>
  <dc:creator>00, 00</dc:creator>
  <cp:lastModifiedBy>00, 00</cp:lastModifiedBy>
  <cp:revision>22</cp:revision>
  <dcterms:created xsi:type="dcterms:W3CDTF">2017-06-15T15:47:02Z</dcterms:created>
  <dcterms:modified xsi:type="dcterms:W3CDTF">2017-08-23T14:14:54Z</dcterms:modified>
</cp:coreProperties>
</file>