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3"/>
  </p:notesMasterIdLst>
  <p:handoutMasterIdLst>
    <p:handoutMasterId r:id="rId14"/>
  </p:handoutMasterIdLst>
  <p:sldIdLst>
    <p:sldId id="256" r:id="rId2"/>
    <p:sldId id="265" r:id="rId3"/>
    <p:sldId id="257" r:id="rId4"/>
    <p:sldId id="258" r:id="rId5"/>
    <p:sldId id="259" r:id="rId6"/>
    <p:sldId id="260" r:id="rId7"/>
    <p:sldId id="262" r:id="rId8"/>
    <p:sldId id="261" r:id="rId9"/>
    <p:sldId id="263" r:id="rId10"/>
    <p:sldId id="264"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595" autoAdjust="0"/>
  </p:normalViewPr>
  <p:slideViewPr>
    <p:cSldViewPr>
      <p:cViewPr>
        <p:scale>
          <a:sx n="75" d="100"/>
          <a:sy n="75" d="100"/>
        </p:scale>
        <p:origin x="-36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D52604-DE60-4CA5-89DE-044990AF92A6}" type="datetimeFigureOut">
              <a:rPr lang="en-US" smtClean="0"/>
              <a:t>8/23/2017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BA9CD6-7C0B-4F18-B2BC-84033162933B}" type="slidenum">
              <a:rPr lang="en-US" smtClean="0"/>
              <a:t>‹#›</a:t>
            </a:fld>
            <a:endParaRPr lang="en-US"/>
          </a:p>
        </p:txBody>
      </p:sp>
    </p:spTree>
    <p:extLst>
      <p:ext uri="{BB962C8B-B14F-4D97-AF65-F5344CB8AC3E}">
        <p14:creationId xmlns:p14="http://schemas.microsoft.com/office/powerpoint/2010/main" val="524525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D1634C-307B-45AD-A035-FA441AE26FF6}" type="datetimeFigureOut">
              <a:rPr lang="en-US" smtClean="0"/>
              <a:t>8/23/2017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BF7220-D8F5-4892-8258-8C7EC0A6DDAD}" type="slidenum">
              <a:rPr lang="en-US" smtClean="0"/>
              <a:t>‹#›</a:t>
            </a:fld>
            <a:endParaRPr lang="en-US"/>
          </a:p>
        </p:txBody>
      </p:sp>
    </p:spTree>
    <p:extLst>
      <p:ext uri="{BB962C8B-B14F-4D97-AF65-F5344CB8AC3E}">
        <p14:creationId xmlns:p14="http://schemas.microsoft.com/office/powerpoint/2010/main" val="274780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a:t>
            </a:r>
            <a:r>
              <a:rPr lang="en-US" baseline="0" dirty="0" smtClean="0"/>
              <a:t> To Answer for Note-Taking:</a:t>
            </a:r>
          </a:p>
          <a:p>
            <a:endParaRPr lang="en-US" baseline="0" dirty="0" smtClean="0"/>
          </a:p>
          <a:p>
            <a:pPr marL="228600" indent="-228600">
              <a:buAutoNum type="arabicPeriod"/>
            </a:pPr>
            <a:r>
              <a:rPr lang="en-US" baseline="0" dirty="0" smtClean="0"/>
              <a:t>Why would Economic Opportunity and Economic Mobility shape the American colonists into different people than their English cousins back in England?</a:t>
            </a:r>
          </a:p>
          <a:p>
            <a:pPr marL="228600" indent="-228600">
              <a:buAutoNum type="arabicPeriod"/>
            </a:pPr>
            <a:r>
              <a:rPr lang="en-US" dirty="0" smtClean="0"/>
              <a:t>If the Enlightenment Occurred</a:t>
            </a:r>
            <a:r>
              <a:rPr lang="en-US" baseline="0" dirty="0" smtClean="0"/>
              <a:t> in Europe first and came to the Americas, why is it so important as a vehicle for creating a unique “American Culture?”</a:t>
            </a:r>
          </a:p>
          <a:p>
            <a:pPr marL="228600" indent="-228600">
              <a:buAutoNum type="arabicPeriod"/>
            </a:pPr>
            <a:r>
              <a:rPr lang="en-US" dirty="0" smtClean="0"/>
              <a:t>Does</a:t>
            </a:r>
            <a:r>
              <a:rPr lang="en-US" baseline="0" dirty="0" smtClean="0"/>
              <a:t> it seem odd that the colonies can become both more religious and more scientifically curious at the same time? Do you suppose individuals could embrace BOTH the Enlightenment AND the Great Awakening at the Same Time?</a:t>
            </a:r>
          </a:p>
          <a:p>
            <a:pPr marL="228600" indent="-228600">
              <a:buAutoNum type="arabicPeriod"/>
            </a:pPr>
            <a:r>
              <a:rPr lang="en-US" dirty="0" smtClean="0"/>
              <a:t>What if the British had</a:t>
            </a:r>
            <a:r>
              <a:rPr lang="en-US" baseline="0" dirty="0" smtClean="0"/>
              <a:t> lost the French and Indian War? </a:t>
            </a:r>
            <a:endParaRPr lang="en-US" dirty="0"/>
          </a:p>
        </p:txBody>
      </p:sp>
      <p:sp>
        <p:nvSpPr>
          <p:cNvPr id="4" name="Slide Number Placeholder 3"/>
          <p:cNvSpPr>
            <a:spLocks noGrp="1"/>
          </p:cNvSpPr>
          <p:nvPr>
            <p:ph type="sldNum" sz="quarter" idx="10"/>
          </p:nvPr>
        </p:nvSpPr>
        <p:spPr/>
        <p:txBody>
          <a:bodyPr/>
          <a:lstStyle/>
          <a:p>
            <a:fld id="{8DBF7220-D8F5-4892-8258-8C7EC0A6DDAD}" type="slidenum">
              <a:rPr lang="en-US" smtClean="0"/>
              <a:t>1</a:t>
            </a:fld>
            <a:endParaRPr lang="en-US"/>
          </a:p>
        </p:txBody>
      </p:sp>
    </p:spTree>
    <p:extLst>
      <p:ext uri="{BB962C8B-B14F-4D97-AF65-F5344CB8AC3E}">
        <p14:creationId xmlns:p14="http://schemas.microsoft.com/office/powerpoint/2010/main" val="904764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Each</a:t>
            </a:r>
            <a:r>
              <a:rPr lang="en-US" baseline="0" dirty="0" smtClean="0"/>
              <a:t> Colony has a unique history and structure, so these are generalizations.</a:t>
            </a:r>
          </a:p>
          <a:p>
            <a:pPr marL="685800" lvl="1" indent="-228600">
              <a:buFont typeface="+mj-lt"/>
              <a:buAutoNum type="arabicPeriod"/>
            </a:pPr>
            <a:r>
              <a:rPr lang="en-US" baseline="0" dirty="0" smtClean="0"/>
              <a:t>Most colonies began as a means of groups looking to escape the authority of the English crown, or at least as a profit enterprise. COLONISTS may come individually for different reasons. </a:t>
            </a:r>
          </a:p>
          <a:p>
            <a:pPr marL="685800" lvl="1" indent="-228600">
              <a:buFont typeface="+mj-lt"/>
              <a:buAutoNum type="arabicPeriod"/>
            </a:pPr>
            <a:r>
              <a:rPr lang="en-US" baseline="0" dirty="0" smtClean="0"/>
              <a:t>By the mid 1700’s, the English crown has clamped down on each colony and instituted some regulation and control</a:t>
            </a:r>
          </a:p>
          <a:p>
            <a:pPr marL="228600" lvl="0" indent="-228600">
              <a:buFont typeface="+mj-lt"/>
              <a:buAutoNum type="arabicPeriod"/>
            </a:pPr>
            <a:r>
              <a:rPr lang="en-US" baseline="0" dirty="0" smtClean="0"/>
              <a:t>VISUAL AID: The image on top is from a medieval tapestry showing SERFS working in the fields reaping the wheat with hand scythes. Backbreaking work. They do so at the direction of some sort of overseer/lord of the manor. The bottom image shows a typical American colonial frontier farmer doing equally backbreaking work, but the difference is that he’s doing it for himself rather than for a “Lord”</a:t>
            </a:r>
          </a:p>
          <a:p>
            <a:pPr marL="228600" lvl="0" indent="-228600">
              <a:buFont typeface="+mj-lt"/>
              <a:buAutoNum type="arabicPeriod"/>
            </a:pPr>
            <a:r>
              <a:rPr lang="en-US" baseline="0" dirty="0" smtClean="0"/>
              <a:t>Finally, Chances are good that this farmer in the image on the bottom also has the ability to vote in local elections. This economic freedom and political power makes the rustic American colonist quite different from his English cousins.</a:t>
            </a:r>
          </a:p>
        </p:txBody>
      </p:sp>
      <p:sp>
        <p:nvSpPr>
          <p:cNvPr id="4" name="Slide Number Placeholder 3"/>
          <p:cNvSpPr>
            <a:spLocks noGrp="1"/>
          </p:cNvSpPr>
          <p:nvPr>
            <p:ph type="sldNum" sz="quarter" idx="10"/>
          </p:nvPr>
        </p:nvSpPr>
        <p:spPr/>
        <p:txBody>
          <a:bodyPr/>
          <a:lstStyle/>
          <a:p>
            <a:fld id="{8DBF7220-D8F5-4892-8258-8C7EC0A6DDAD}" type="slidenum">
              <a:rPr lang="en-US" smtClean="0"/>
              <a:t>3</a:t>
            </a:fld>
            <a:endParaRPr lang="en-US"/>
          </a:p>
        </p:txBody>
      </p:sp>
    </p:spTree>
    <p:extLst>
      <p:ext uri="{BB962C8B-B14F-4D97-AF65-F5344CB8AC3E}">
        <p14:creationId xmlns:p14="http://schemas.microsoft.com/office/powerpoint/2010/main" val="1263388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Recap of the notes and ideas from the previous</a:t>
            </a:r>
            <a:r>
              <a:rPr lang="en-US" baseline="0" dirty="0" smtClean="0"/>
              <a:t> slide.</a:t>
            </a:r>
          </a:p>
          <a:p>
            <a:pPr marL="228600" indent="-228600">
              <a:buFont typeface="+mj-lt"/>
              <a:buAutoNum type="arabicPeriod"/>
            </a:pPr>
            <a:r>
              <a:rPr lang="en-US" baseline="0" dirty="0" smtClean="0"/>
              <a:t>The British style of government has been a Constitutional Monarchy since 1688. This process began as far back as the Magna </a:t>
            </a:r>
            <a:r>
              <a:rPr lang="en-US" baseline="0" dirty="0" err="1" smtClean="0"/>
              <a:t>Carta</a:t>
            </a:r>
            <a:r>
              <a:rPr lang="en-US" baseline="0" dirty="0" smtClean="0"/>
              <a:t> in 1215. The English are proud of the fact that their system of government has laws and that even the King isn’t necessarily above the law. </a:t>
            </a:r>
          </a:p>
          <a:p>
            <a:pPr marL="228600" indent="-228600">
              <a:buFont typeface="+mj-lt"/>
              <a:buAutoNum type="arabicPeriod"/>
            </a:pPr>
            <a:r>
              <a:rPr lang="en-US" baseline="0" dirty="0" smtClean="0"/>
              <a:t>The Colonists SHARE this cultural pride in being an Englishman. This will become critically important during the causes of the American revolution, when they start demanding their full rights as Englishmen. (No Taxation without Representation in Parliament, No standing Armies housed in public buildings without consent…etc…)</a:t>
            </a:r>
          </a:p>
          <a:p>
            <a:pPr marL="228600" indent="-228600">
              <a:buFont typeface="+mj-lt"/>
              <a:buAutoNum type="arabicPeriod"/>
            </a:pPr>
            <a:r>
              <a:rPr lang="en-US" baseline="0" dirty="0" smtClean="0"/>
              <a:t>VISUAL AID: This image is a painting of Patrick Henry delivering his famous “Give me Liberty or Give me Death” speech to the Virginia House of Burgesses on the Eve of the Revolution. I’m not sure of the origin of the image.</a:t>
            </a:r>
            <a:endParaRPr lang="en-US" dirty="0"/>
          </a:p>
        </p:txBody>
      </p:sp>
      <p:sp>
        <p:nvSpPr>
          <p:cNvPr id="4" name="Slide Number Placeholder 3"/>
          <p:cNvSpPr>
            <a:spLocks noGrp="1"/>
          </p:cNvSpPr>
          <p:nvPr>
            <p:ph type="sldNum" sz="quarter" idx="10"/>
          </p:nvPr>
        </p:nvSpPr>
        <p:spPr/>
        <p:txBody>
          <a:bodyPr/>
          <a:lstStyle/>
          <a:p>
            <a:fld id="{8DBF7220-D8F5-4892-8258-8C7EC0A6DDAD}" type="slidenum">
              <a:rPr lang="en-US" smtClean="0"/>
              <a:t>4</a:t>
            </a:fld>
            <a:endParaRPr lang="en-US"/>
          </a:p>
        </p:txBody>
      </p:sp>
    </p:spTree>
    <p:extLst>
      <p:ext uri="{BB962C8B-B14F-4D97-AF65-F5344CB8AC3E}">
        <p14:creationId xmlns:p14="http://schemas.microsoft.com/office/powerpoint/2010/main" val="3710174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In Europe, the Renaissance helped lead to the Scientific Revolution, which in turn helped</a:t>
            </a:r>
            <a:r>
              <a:rPr lang="en-US" baseline="0" dirty="0" smtClean="0"/>
              <a:t> lead to the Age of </a:t>
            </a:r>
            <a:r>
              <a:rPr lang="en-US" baseline="0" dirty="0" err="1" smtClean="0"/>
              <a:t>Reason..Also</a:t>
            </a:r>
            <a:r>
              <a:rPr lang="en-US" baseline="0" dirty="0" smtClean="0"/>
              <a:t> known as the Enlightenment.</a:t>
            </a:r>
          </a:p>
          <a:p>
            <a:pPr marL="228600" indent="-228600">
              <a:buFont typeface="+mj-lt"/>
              <a:buAutoNum type="arabicPeriod"/>
            </a:pPr>
            <a:r>
              <a:rPr lang="en-US" baseline="0" dirty="0" smtClean="0"/>
              <a:t>Another way to view the Enlightenment is to see that Philosophers apply the ideas of scientific reasoning to all areas of life, not just nature. IE GOVERNMENT/ECONOMICS/SOCIAL INSTITUTIONS</a:t>
            </a:r>
          </a:p>
          <a:p>
            <a:pPr marL="228600" indent="-228600">
              <a:buFont typeface="+mj-lt"/>
              <a:buAutoNum type="arabicPeriod"/>
            </a:pPr>
            <a:r>
              <a:rPr lang="en-US" baseline="0" dirty="0" smtClean="0"/>
              <a:t>Even European philosophers begin to question Monarchial forms of government. Jean Jacques Rousseau, the French Philosophe is one the more well known inspirations of American scholars</a:t>
            </a:r>
          </a:p>
          <a:p>
            <a:pPr marL="228600" indent="-228600">
              <a:buFont typeface="+mj-lt"/>
              <a:buAutoNum type="arabicPeriod"/>
            </a:pPr>
            <a:r>
              <a:rPr lang="en-US" baseline="0" dirty="0" smtClean="0"/>
              <a:t>The Puritans in New England had High Literacy because they were so committed to primary school for children learning to read the bible. (Another unique cultural trait that makes American colonists slightly different than their English counterparts)</a:t>
            </a: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8DBF7220-D8F5-4892-8258-8C7EC0A6DDAD}" type="slidenum">
              <a:rPr lang="en-US" smtClean="0"/>
              <a:t>5</a:t>
            </a:fld>
            <a:endParaRPr lang="en-US"/>
          </a:p>
        </p:txBody>
      </p:sp>
    </p:spTree>
    <p:extLst>
      <p:ext uri="{BB962C8B-B14F-4D97-AF65-F5344CB8AC3E}">
        <p14:creationId xmlns:p14="http://schemas.microsoft.com/office/powerpoint/2010/main" val="1698222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The Great Awakening is a RELIGIOUS</a:t>
            </a:r>
            <a:r>
              <a:rPr lang="en-US" baseline="0" dirty="0" smtClean="0"/>
              <a:t> MOVEMENT that started in New England and spreads quickly through the 13 colonies. </a:t>
            </a:r>
          </a:p>
          <a:p>
            <a:pPr marL="228600" indent="-228600">
              <a:buFont typeface="+mj-lt"/>
              <a:buAutoNum type="arabicPeriod"/>
            </a:pPr>
            <a:r>
              <a:rPr lang="en-US" baseline="0" dirty="0" smtClean="0"/>
              <a:t>The Puritan influence over the culture of New England and all of the United States is still felt today.</a:t>
            </a:r>
          </a:p>
          <a:p>
            <a:pPr marL="228600" indent="-228600">
              <a:buFont typeface="+mj-lt"/>
              <a:buAutoNum type="arabicPeriod"/>
            </a:pPr>
            <a:r>
              <a:rPr lang="en-US" baseline="0" dirty="0" smtClean="0"/>
              <a:t>The most obvious effect is that regular Church attendance in general increases from roughly 1 out of 6 to 1 out of 3.</a:t>
            </a:r>
          </a:p>
          <a:p>
            <a:pPr marL="228600" indent="-228600">
              <a:buFont typeface="+mj-lt"/>
              <a:buAutoNum type="arabicPeriod"/>
            </a:pPr>
            <a:r>
              <a:rPr lang="en-US" baseline="0" dirty="0" smtClean="0"/>
              <a:t>Most of the Ivy League Schools were created during the Great Awakening as a reaction against the itinerant preachers who were preaching “dangerous” ideas. These colleges, Like Brown, Yale, etc… sought to train a new generation of minsters in the traditional way.  </a:t>
            </a:r>
          </a:p>
          <a:p>
            <a:endParaRPr lang="en-US" dirty="0"/>
          </a:p>
        </p:txBody>
      </p:sp>
      <p:sp>
        <p:nvSpPr>
          <p:cNvPr id="4" name="Slide Number Placeholder 3"/>
          <p:cNvSpPr>
            <a:spLocks noGrp="1"/>
          </p:cNvSpPr>
          <p:nvPr>
            <p:ph type="sldNum" sz="quarter" idx="10"/>
          </p:nvPr>
        </p:nvSpPr>
        <p:spPr/>
        <p:txBody>
          <a:bodyPr/>
          <a:lstStyle/>
          <a:p>
            <a:fld id="{8DBF7220-D8F5-4892-8258-8C7EC0A6DDAD}" type="slidenum">
              <a:rPr lang="en-US" smtClean="0"/>
              <a:t>6</a:t>
            </a:fld>
            <a:endParaRPr lang="en-US"/>
          </a:p>
        </p:txBody>
      </p:sp>
    </p:spTree>
    <p:extLst>
      <p:ext uri="{BB962C8B-B14F-4D97-AF65-F5344CB8AC3E}">
        <p14:creationId xmlns:p14="http://schemas.microsoft.com/office/powerpoint/2010/main" val="625670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A religious movement and a scientific</a:t>
            </a:r>
            <a:r>
              <a:rPr lang="en-US" baseline="0" dirty="0" smtClean="0"/>
              <a:t> movement certainly were opposite. And they had totally opposite effects. HOWEVER, they had one long term SIMILAR effect: Question Traditional Authority.</a:t>
            </a:r>
          </a:p>
          <a:p>
            <a:pPr marL="228600" indent="-228600">
              <a:buAutoNum type="arabicPeriod"/>
            </a:pPr>
            <a:r>
              <a:rPr lang="en-US" baseline="0" dirty="0" smtClean="0"/>
              <a:t>The quotes probably speak for themselves.</a:t>
            </a:r>
            <a:endParaRPr lang="en-US" dirty="0"/>
          </a:p>
        </p:txBody>
      </p:sp>
      <p:sp>
        <p:nvSpPr>
          <p:cNvPr id="4" name="Slide Number Placeholder 3"/>
          <p:cNvSpPr>
            <a:spLocks noGrp="1"/>
          </p:cNvSpPr>
          <p:nvPr>
            <p:ph type="sldNum" sz="quarter" idx="10"/>
          </p:nvPr>
        </p:nvSpPr>
        <p:spPr/>
        <p:txBody>
          <a:bodyPr/>
          <a:lstStyle/>
          <a:p>
            <a:fld id="{8DBF7220-D8F5-4892-8258-8C7EC0A6DDAD}" type="slidenum">
              <a:rPr lang="en-US" smtClean="0"/>
              <a:t>7</a:t>
            </a:fld>
            <a:endParaRPr lang="en-US"/>
          </a:p>
        </p:txBody>
      </p:sp>
    </p:spTree>
    <p:extLst>
      <p:ext uri="{BB962C8B-B14F-4D97-AF65-F5344CB8AC3E}">
        <p14:creationId xmlns:p14="http://schemas.microsoft.com/office/powerpoint/2010/main" val="158195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While</a:t>
            </a:r>
            <a:r>
              <a:rPr lang="en-US" baseline="0" dirty="0" smtClean="0"/>
              <a:t> North America is usually the side-show of much larger European wars, in this case, it actually is where this war started. Young George Washington leads the Virginia militia to the Ohio River Valley to seize it in the name of Virginia. (Under very dubious authority)</a:t>
            </a:r>
          </a:p>
          <a:p>
            <a:pPr marL="228600" indent="-228600">
              <a:buFont typeface="+mj-lt"/>
              <a:buAutoNum type="arabicPeriod"/>
            </a:pPr>
            <a:r>
              <a:rPr lang="en-US" dirty="0" smtClean="0"/>
              <a:t>This</a:t>
            </a:r>
            <a:r>
              <a:rPr lang="en-US" baseline="0" dirty="0" smtClean="0"/>
              <a:t> “French and Indian War” is known as the “Seven Years War” in Europe. </a:t>
            </a:r>
          </a:p>
          <a:p>
            <a:pPr marL="228600" indent="-228600">
              <a:buFont typeface="+mj-lt"/>
              <a:buAutoNum type="arabicPeriod"/>
            </a:pPr>
            <a:r>
              <a:rPr lang="en-US" baseline="0" dirty="0" smtClean="0"/>
              <a:t>The war isn’t really “won” in North America. It’s won in Europe. However, by taking Quebec in 1759, that gives England Leverage at the negotiation table to claim the right to take the whole thing. </a:t>
            </a:r>
            <a:endParaRPr lang="en-US" dirty="0"/>
          </a:p>
        </p:txBody>
      </p:sp>
      <p:sp>
        <p:nvSpPr>
          <p:cNvPr id="4" name="Slide Number Placeholder 3"/>
          <p:cNvSpPr>
            <a:spLocks noGrp="1"/>
          </p:cNvSpPr>
          <p:nvPr>
            <p:ph type="sldNum" sz="quarter" idx="10"/>
          </p:nvPr>
        </p:nvSpPr>
        <p:spPr/>
        <p:txBody>
          <a:bodyPr/>
          <a:lstStyle/>
          <a:p>
            <a:fld id="{8DBF7220-D8F5-4892-8258-8C7EC0A6DDAD}" type="slidenum">
              <a:rPr lang="en-US" smtClean="0"/>
              <a:t>8</a:t>
            </a:fld>
            <a:endParaRPr lang="en-US"/>
          </a:p>
        </p:txBody>
      </p:sp>
    </p:spTree>
    <p:extLst>
      <p:ext uri="{BB962C8B-B14F-4D97-AF65-F5344CB8AC3E}">
        <p14:creationId xmlns:p14="http://schemas.microsoft.com/office/powerpoint/2010/main" val="3791389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New Orleans has quite an interesting history: Founded by the French. Populated by transplanted Acadians from Nova Scotia,</a:t>
            </a:r>
            <a:r>
              <a:rPr lang="en-US" baseline="0" dirty="0" smtClean="0"/>
              <a:t> given to Spain in 1762. France will take it back under </a:t>
            </a:r>
            <a:r>
              <a:rPr lang="en-US" baseline="0" dirty="0" err="1" smtClean="0"/>
              <a:t>Napolean</a:t>
            </a:r>
            <a:r>
              <a:rPr lang="en-US" baseline="0" dirty="0" smtClean="0"/>
              <a:t>, then sell it to the United States.</a:t>
            </a:r>
          </a:p>
          <a:p>
            <a:pPr marL="228600" indent="-228600">
              <a:buAutoNum type="arabicPeriod"/>
            </a:pPr>
            <a:r>
              <a:rPr lang="en-US" baseline="0" dirty="0" smtClean="0"/>
              <a:t>The Defeat of Pontiac and his “rebellion” is where one of the many “plague blanket” stories comes from. </a:t>
            </a:r>
            <a:endParaRPr lang="en-US" dirty="0"/>
          </a:p>
        </p:txBody>
      </p:sp>
      <p:sp>
        <p:nvSpPr>
          <p:cNvPr id="4" name="Slide Number Placeholder 3"/>
          <p:cNvSpPr>
            <a:spLocks noGrp="1"/>
          </p:cNvSpPr>
          <p:nvPr>
            <p:ph type="sldNum" sz="quarter" idx="10"/>
          </p:nvPr>
        </p:nvSpPr>
        <p:spPr/>
        <p:txBody>
          <a:bodyPr/>
          <a:lstStyle/>
          <a:p>
            <a:fld id="{8DBF7220-D8F5-4892-8258-8C7EC0A6DDAD}" type="slidenum">
              <a:rPr lang="en-US" smtClean="0"/>
              <a:t>9</a:t>
            </a:fld>
            <a:endParaRPr lang="en-US"/>
          </a:p>
        </p:txBody>
      </p:sp>
    </p:spTree>
    <p:extLst>
      <p:ext uri="{BB962C8B-B14F-4D97-AF65-F5344CB8AC3E}">
        <p14:creationId xmlns:p14="http://schemas.microsoft.com/office/powerpoint/2010/main" val="208165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image is from a</a:t>
            </a:r>
            <a:r>
              <a:rPr lang="en-US" baseline="0" dirty="0" smtClean="0"/>
              <a:t> modern artist’s version of the defeat and death of Edward Braddock. The British General who refused to listen to Colonial Militia leaders who tried explaining to him how dangerous it was to travel though the hostile territory of the forest without taking precautions. As they predicted, the Native allies of the French ambushed them and Braddock was killed. Good example of British Officers looking down at colonials </a:t>
            </a:r>
            <a:r>
              <a:rPr lang="en-US" baseline="0" smtClean="0"/>
              <a:t>as backwards. </a:t>
            </a:r>
            <a:endParaRPr lang="en-US" dirty="0"/>
          </a:p>
        </p:txBody>
      </p:sp>
      <p:sp>
        <p:nvSpPr>
          <p:cNvPr id="4" name="Slide Number Placeholder 3"/>
          <p:cNvSpPr>
            <a:spLocks noGrp="1"/>
          </p:cNvSpPr>
          <p:nvPr>
            <p:ph type="sldNum" sz="quarter" idx="10"/>
          </p:nvPr>
        </p:nvSpPr>
        <p:spPr/>
        <p:txBody>
          <a:bodyPr/>
          <a:lstStyle/>
          <a:p>
            <a:fld id="{8DBF7220-D8F5-4892-8258-8C7EC0A6DDAD}" type="slidenum">
              <a:rPr lang="en-US" smtClean="0"/>
              <a:t>10</a:t>
            </a:fld>
            <a:endParaRPr lang="en-US"/>
          </a:p>
        </p:txBody>
      </p:sp>
    </p:spTree>
    <p:extLst>
      <p:ext uri="{BB962C8B-B14F-4D97-AF65-F5344CB8AC3E}">
        <p14:creationId xmlns:p14="http://schemas.microsoft.com/office/powerpoint/2010/main" val="585557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C3E9BC-0CF2-4CB4-BE1E-5F27D265B2BD}"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E7D55-6BE4-4F53-8C21-06A6BFA401DF}" type="slidenum">
              <a:rPr lang="en-US" smtClean="0"/>
              <a:t>‹#›</a:t>
            </a:fld>
            <a:endParaRPr lang="en-US"/>
          </a:p>
        </p:txBody>
      </p:sp>
    </p:spTree>
    <p:extLst>
      <p:ext uri="{BB962C8B-B14F-4D97-AF65-F5344CB8AC3E}">
        <p14:creationId xmlns:p14="http://schemas.microsoft.com/office/powerpoint/2010/main" val="1879277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3E9BC-0CF2-4CB4-BE1E-5F27D265B2BD}"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E7D55-6BE4-4F53-8C21-06A6BFA401DF}" type="slidenum">
              <a:rPr lang="en-US" smtClean="0"/>
              <a:t>‹#›</a:t>
            </a:fld>
            <a:endParaRPr lang="en-US"/>
          </a:p>
        </p:txBody>
      </p:sp>
    </p:spTree>
    <p:extLst>
      <p:ext uri="{BB962C8B-B14F-4D97-AF65-F5344CB8AC3E}">
        <p14:creationId xmlns:p14="http://schemas.microsoft.com/office/powerpoint/2010/main" val="2457529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3E9BC-0CF2-4CB4-BE1E-5F27D265B2BD}"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E7D55-6BE4-4F53-8C21-06A6BFA401DF}" type="slidenum">
              <a:rPr lang="en-US" smtClean="0"/>
              <a:t>‹#›</a:t>
            </a:fld>
            <a:endParaRPr lang="en-US"/>
          </a:p>
        </p:txBody>
      </p:sp>
    </p:spTree>
    <p:extLst>
      <p:ext uri="{BB962C8B-B14F-4D97-AF65-F5344CB8AC3E}">
        <p14:creationId xmlns:p14="http://schemas.microsoft.com/office/powerpoint/2010/main" val="2111546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3E9BC-0CF2-4CB4-BE1E-5F27D265B2BD}"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E7D55-6BE4-4F53-8C21-06A6BFA401DF}" type="slidenum">
              <a:rPr lang="en-US" smtClean="0"/>
              <a:t>‹#›</a:t>
            </a:fld>
            <a:endParaRPr lang="en-US"/>
          </a:p>
        </p:txBody>
      </p:sp>
    </p:spTree>
    <p:extLst>
      <p:ext uri="{BB962C8B-B14F-4D97-AF65-F5344CB8AC3E}">
        <p14:creationId xmlns:p14="http://schemas.microsoft.com/office/powerpoint/2010/main" val="1888827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C3E9BC-0CF2-4CB4-BE1E-5F27D265B2BD}"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4E7D55-6BE4-4F53-8C21-06A6BFA401DF}" type="slidenum">
              <a:rPr lang="en-US" smtClean="0"/>
              <a:t>‹#›</a:t>
            </a:fld>
            <a:endParaRPr lang="en-US"/>
          </a:p>
        </p:txBody>
      </p:sp>
    </p:spTree>
    <p:extLst>
      <p:ext uri="{BB962C8B-B14F-4D97-AF65-F5344CB8AC3E}">
        <p14:creationId xmlns:p14="http://schemas.microsoft.com/office/powerpoint/2010/main" val="811413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C3E9BC-0CF2-4CB4-BE1E-5F27D265B2BD}" type="datetimeFigureOut">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4E7D55-6BE4-4F53-8C21-06A6BFA401DF}" type="slidenum">
              <a:rPr lang="en-US" smtClean="0"/>
              <a:t>‹#›</a:t>
            </a:fld>
            <a:endParaRPr lang="en-US"/>
          </a:p>
        </p:txBody>
      </p:sp>
    </p:spTree>
    <p:extLst>
      <p:ext uri="{BB962C8B-B14F-4D97-AF65-F5344CB8AC3E}">
        <p14:creationId xmlns:p14="http://schemas.microsoft.com/office/powerpoint/2010/main" val="3227725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C3E9BC-0CF2-4CB4-BE1E-5F27D265B2BD}" type="datetimeFigureOut">
              <a:rPr lang="en-US" smtClean="0"/>
              <a:t>8/23/2017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4E7D55-6BE4-4F53-8C21-06A6BFA401DF}" type="slidenum">
              <a:rPr lang="en-US" smtClean="0"/>
              <a:t>‹#›</a:t>
            </a:fld>
            <a:endParaRPr lang="en-US"/>
          </a:p>
        </p:txBody>
      </p:sp>
    </p:spTree>
    <p:extLst>
      <p:ext uri="{BB962C8B-B14F-4D97-AF65-F5344CB8AC3E}">
        <p14:creationId xmlns:p14="http://schemas.microsoft.com/office/powerpoint/2010/main" val="4142780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C3E9BC-0CF2-4CB4-BE1E-5F27D265B2BD}" type="datetimeFigureOut">
              <a:rPr lang="en-US" smtClean="0"/>
              <a:t>8/23/2017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4E7D55-6BE4-4F53-8C21-06A6BFA401DF}" type="slidenum">
              <a:rPr lang="en-US" smtClean="0"/>
              <a:t>‹#›</a:t>
            </a:fld>
            <a:endParaRPr lang="en-US"/>
          </a:p>
        </p:txBody>
      </p:sp>
    </p:spTree>
    <p:extLst>
      <p:ext uri="{BB962C8B-B14F-4D97-AF65-F5344CB8AC3E}">
        <p14:creationId xmlns:p14="http://schemas.microsoft.com/office/powerpoint/2010/main" val="3388298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3E9BC-0CF2-4CB4-BE1E-5F27D265B2BD}" type="datetimeFigureOut">
              <a:rPr lang="en-US" smtClean="0"/>
              <a:t>8/23/2017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4E7D55-6BE4-4F53-8C21-06A6BFA401DF}" type="slidenum">
              <a:rPr lang="en-US" smtClean="0"/>
              <a:t>‹#›</a:t>
            </a:fld>
            <a:endParaRPr lang="en-US"/>
          </a:p>
        </p:txBody>
      </p:sp>
    </p:spTree>
    <p:extLst>
      <p:ext uri="{BB962C8B-B14F-4D97-AF65-F5344CB8AC3E}">
        <p14:creationId xmlns:p14="http://schemas.microsoft.com/office/powerpoint/2010/main" val="3310860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3E9BC-0CF2-4CB4-BE1E-5F27D265B2BD}" type="datetimeFigureOut">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4E7D55-6BE4-4F53-8C21-06A6BFA401DF}" type="slidenum">
              <a:rPr lang="en-US" smtClean="0"/>
              <a:t>‹#›</a:t>
            </a:fld>
            <a:endParaRPr lang="en-US"/>
          </a:p>
        </p:txBody>
      </p:sp>
    </p:spTree>
    <p:extLst>
      <p:ext uri="{BB962C8B-B14F-4D97-AF65-F5344CB8AC3E}">
        <p14:creationId xmlns:p14="http://schemas.microsoft.com/office/powerpoint/2010/main" val="4126256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3E9BC-0CF2-4CB4-BE1E-5F27D265B2BD}" type="datetimeFigureOut">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4E7D55-6BE4-4F53-8C21-06A6BFA401DF}" type="slidenum">
              <a:rPr lang="en-US" smtClean="0"/>
              <a:t>‹#›</a:t>
            </a:fld>
            <a:endParaRPr lang="en-US"/>
          </a:p>
        </p:txBody>
      </p:sp>
    </p:spTree>
    <p:extLst>
      <p:ext uri="{BB962C8B-B14F-4D97-AF65-F5344CB8AC3E}">
        <p14:creationId xmlns:p14="http://schemas.microsoft.com/office/powerpoint/2010/main" val="108300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3E9BC-0CF2-4CB4-BE1E-5F27D265B2BD}" type="datetimeFigureOut">
              <a:rPr lang="en-US" smtClean="0"/>
              <a:t>8/23/2017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4E7D55-6BE4-4F53-8C21-06A6BFA401DF}" type="slidenum">
              <a:rPr lang="en-US" smtClean="0"/>
              <a:t>‹#›</a:t>
            </a:fld>
            <a:endParaRPr lang="en-US"/>
          </a:p>
        </p:txBody>
      </p:sp>
    </p:spTree>
    <p:extLst>
      <p:ext uri="{BB962C8B-B14F-4D97-AF65-F5344CB8AC3E}">
        <p14:creationId xmlns:p14="http://schemas.microsoft.com/office/powerpoint/2010/main" val="410601567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981200"/>
          </a:xfrm>
        </p:spPr>
        <p:txBody>
          <a:bodyPr>
            <a:noAutofit/>
          </a:bodyPr>
          <a:lstStyle/>
          <a:p>
            <a:r>
              <a:rPr lang="en-US" dirty="0" smtClean="0">
                <a:latin typeface="Copperplate Gothic Bold" pitchFamily="34" charset="0"/>
              </a:rPr>
              <a:t>The 13 English Colonies Become more “American”</a:t>
            </a:r>
            <a:endParaRPr lang="en-US" dirty="0">
              <a:latin typeface="Copperplate Gothic Bold" pitchFamily="34" charset="0"/>
            </a:endParaRPr>
          </a:p>
        </p:txBody>
      </p:sp>
      <p:sp>
        <p:nvSpPr>
          <p:cNvPr id="3" name="Subtitle 2"/>
          <p:cNvSpPr>
            <a:spLocks noGrp="1"/>
          </p:cNvSpPr>
          <p:nvPr>
            <p:ph type="subTitle" idx="1"/>
          </p:nvPr>
        </p:nvSpPr>
        <p:spPr>
          <a:xfrm>
            <a:off x="1295400" y="5105400"/>
            <a:ext cx="6400800" cy="1752600"/>
          </a:xfrm>
        </p:spPr>
        <p:txBody>
          <a:bodyPr>
            <a:normAutofit fontScale="92500" lnSpcReduction="10000"/>
          </a:bodyPr>
          <a:lstStyle/>
          <a:p>
            <a:r>
              <a:rPr lang="en-US" dirty="0" smtClean="0">
                <a:solidFill>
                  <a:schemeClr val="tx1"/>
                </a:solidFill>
                <a:latin typeface="Arial Black" pitchFamily="34" charset="0"/>
              </a:rPr>
              <a:t>A scientific movement, a religious movement, and a war lead to a uniquely “American” culture</a:t>
            </a:r>
            <a:endParaRPr lang="en-US" dirty="0">
              <a:solidFill>
                <a:schemeClr val="tx1"/>
              </a:solidFill>
              <a:latin typeface="Arial Black"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209800"/>
            <a:ext cx="5955234"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5377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1143000"/>
          </a:xfrm>
        </p:spPr>
        <p:txBody>
          <a:bodyPr/>
          <a:lstStyle/>
          <a:p>
            <a:r>
              <a:rPr lang="en-US" dirty="0" smtClean="0"/>
              <a:t>War Effects American Colonists</a:t>
            </a:r>
            <a:endParaRPr lang="en-US" dirty="0"/>
          </a:p>
        </p:txBody>
      </p:sp>
      <p:sp>
        <p:nvSpPr>
          <p:cNvPr id="3" name="Content Placeholder 2"/>
          <p:cNvSpPr>
            <a:spLocks noGrp="1"/>
          </p:cNvSpPr>
          <p:nvPr>
            <p:ph idx="1"/>
          </p:nvPr>
        </p:nvSpPr>
        <p:spPr>
          <a:xfrm>
            <a:off x="4267200" y="914400"/>
            <a:ext cx="4876800" cy="5867400"/>
          </a:xfrm>
        </p:spPr>
        <p:txBody>
          <a:bodyPr>
            <a:normAutofit fontScale="92500" lnSpcReduction="10000"/>
          </a:bodyPr>
          <a:lstStyle/>
          <a:p>
            <a:r>
              <a:rPr lang="en-US" sz="2400" dirty="0" smtClean="0">
                <a:latin typeface="Arial" pitchFamily="34" charset="0"/>
                <a:cs typeface="Arial" pitchFamily="34" charset="0"/>
              </a:rPr>
              <a:t>United the colonists against a common enemy</a:t>
            </a:r>
          </a:p>
          <a:p>
            <a:pPr lvl="1"/>
            <a:r>
              <a:rPr lang="en-US" sz="1900" dirty="0" smtClean="0"/>
              <a:t>Benjamin Franklin made a famous political cartoon called Join or Die. </a:t>
            </a:r>
          </a:p>
          <a:p>
            <a:pPr lvl="1"/>
            <a:r>
              <a:rPr lang="en-US" sz="1900" dirty="0" smtClean="0"/>
              <a:t>Franklin also wrote that the colonies should unite politically.</a:t>
            </a:r>
          </a:p>
          <a:p>
            <a:r>
              <a:rPr lang="en-US" sz="2400" dirty="0" smtClean="0">
                <a:latin typeface="Arial" pitchFamily="34" charset="0"/>
                <a:cs typeface="Arial" pitchFamily="34" charset="0"/>
              </a:rPr>
              <a:t>Many British Officers and Soldiers treated Colonial militia with disrespect</a:t>
            </a:r>
          </a:p>
          <a:p>
            <a:pPr lvl="1"/>
            <a:r>
              <a:rPr lang="en-US" sz="2100" dirty="0" smtClean="0"/>
              <a:t>Animosity and bitter feelings are created towards British upper class/ruling elite.</a:t>
            </a:r>
          </a:p>
          <a:p>
            <a:pPr lvl="1"/>
            <a:r>
              <a:rPr lang="en-US" sz="2100" dirty="0" smtClean="0"/>
              <a:t>Early British defeats cause colonists to questions British military skill.</a:t>
            </a:r>
          </a:p>
          <a:p>
            <a:r>
              <a:rPr lang="en-US" sz="2600" dirty="0" smtClean="0">
                <a:latin typeface="Arial" pitchFamily="34" charset="0"/>
                <a:cs typeface="Arial" pitchFamily="34" charset="0"/>
              </a:rPr>
              <a:t>Plunged Great Britain into financial debt as it borrowed large sums of money to finance the war. </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734" r="13116"/>
          <a:stretch/>
        </p:blipFill>
        <p:spPr bwMode="auto">
          <a:xfrm>
            <a:off x="172160" y="1143000"/>
            <a:ext cx="4027321"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4514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a:t>
            </a:r>
            <a:endParaRPr lang="en-US" dirty="0"/>
          </a:p>
        </p:txBody>
      </p:sp>
      <p:sp>
        <p:nvSpPr>
          <p:cNvPr id="3" name="Content Placeholder 2"/>
          <p:cNvSpPr>
            <a:spLocks noGrp="1"/>
          </p:cNvSpPr>
          <p:nvPr>
            <p:ph idx="1"/>
          </p:nvPr>
        </p:nvSpPr>
        <p:spPr/>
        <p:txBody>
          <a:bodyPr/>
          <a:lstStyle/>
          <a:p>
            <a:r>
              <a:rPr lang="en-US" dirty="0" smtClean="0"/>
              <a:t>What factors helped form the American Identity? Which factor do you think you is the most impactful? </a:t>
            </a:r>
            <a:r>
              <a:rPr lang="en-US" smtClean="0"/>
              <a:t>Why?</a:t>
            </a:r>
            <a:endParaRPr lang="en-US"/>
          </a:p>
        </p:txBody>
      </p:sp>
    </p:spTree>
    <p:extLst>
      <p:ext uri="{BB962C8B-B14F-4D97-AF65-F5344CB8AC3E}">
        <p14:creationId xmlns:p14="http://schemas.microsoft.com/office/powerpoint/2010/main" val="3795850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solidFill>
                  <a:prstClr val="black"/>
                </a:solidFill>
              </a:rPr>
              <a:t>Questions </a:t>
            </a:r>
            <a:r>
              <a:rPr lang="en-US" dirty="0" smtClean="0">
                <a:solidFill>
                  <a:prstClr val="black"/>
                </a:solidFill>
              </a:rPr>
              <a:t>:</a:t>
            </a:r>
            <a:br>
              <a:rPr lang="en-US" dirty="0" smtClean="0">
                <a:solidFill>
                  <a:prstClr val="black"/>
                </a:solidFill>
              </a:rPr>
            </a:br>
            <a:endParaRPr lang="en-US" dirty="0"/>
          </a:p>
        </p:txBody>
      </p:sp>
      <p:sp>
        <p:nvSpPr>
          <p:cNvPr id="3" name="Content Placeholder 2"/>
          <p:cNvSpPr>
            <a:spLocks noGrp="1"/>
          </p:cNvSpPr>
          <p:nvPr>
            <p:ph idx="1"/>
          </p:nvPr>
        </p:nvSpPr>
        <p:spPr>
          <a:xfrm>
            <a:off x="76200" y="990600"/>
            <a:ext cx="8915400" cy="5486400"/>
          </a:xfrm>
        </p:spPr>
        <p:txBody>
          <a:bodyPr>
            <a:normAutofit/>
          </a:bodyPr>
          <a:lstStyle/>
          <a:p>
            <a:r>
              <a:rPr lang="en-US" dirty="0" smtClean="0"/>
              <a:t>1. What was required for voting in the new world? How was this similar to England?</a:t>
            </a:r>
          </a:p>
          <a:p>
            <a:r>
              <a:rPr lang="en-US" dirty="0" smtClean="0"/>
              <a:t>2. Where did colonists get their sense of superiority from?</a:t>
            </a:r>
          </a:p>
          <a:p>
            <a:r>
              <a:rPr lang="en-US" dirty="0" smtClean="0"/>
              <a:t>3. What is the Enlightenment?</a:t>
            </a:r>
          </a:p>
          <a:p>
            <a:r>
              <a:rPr lang="en-US" dirty="0" smtClean="0"/>
              <a:t>4. What is the Great Awakening?</a:t>
            </a:r>
          </a:p>
          <a:p>
            <a:r>
              <a:rPr lang="en-US" dirty="0" smtClean="0"/>
              <a:t>5. What was the French and Indian War over? Who won? </a:t>
            </a:r>
            <a:endParaRPr lang="en-US" dirty="0"/>
          </a:p>
        </p:txBody>
      </p:sp>
    </p:spTree>
    <p:extLst>
      <p:ext uri="{BB962C8B-B14F-4D97-AF65-F5344CB8AC3E}">
        <p14:creationId xmlns:p14="http://schemas.microsoft.com/office/powerpoint/2010/main" val="927547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Taste of Self Government</a:t>
            </a:r>
            <a:endParaRPr lang="en-US" dirty="0"/>
          </a:p>
        </p:txBody>
      </p:sp>
      <p:sp>
        <p:nvSpPr>
          <p:cNvPr id="3" name="Content Placeholder 2"/>
          <p:cNvSpPr>
            <a:spLocks noGrp="1"/>
          </p:cNvSpPr>
          <p:nvPr>
            <p:ph idx="1"/>
          </p:nvPr>
        </p:nvSpPr>
        <p:spPr>
          <a:xfrm>
            <a:off x="152401" y="1536356"/>
            <a:ext cx="4678450" cy="5245443"/>
          </a:xfrm>
        </p:spPr>
        <p:txBody>
          <a:bodyPr>
            <a:normAutofit fontScale="92500" lnSpcReduction="10000"/>
          </a:bodyPr>
          <a:lstStyle/>
          <a:p>
            <a:r>
              <a:rPr lang="en-US" sz="2200" dirty="0" smtClean="0">
                <a:latin typeface="Arial" pitchFamily="34" charset="0"/>
                <a:cs typeface="Arial" pitchFamily="34" charset="0"/>
              </a:rPr>
              <a:t>By the mid-1700’s, most colonies </a:t>
            </a:r>
            <a:r>
              <a:rPr lang="en-US" sz="2200" dirty="0">
                <a:latin typeface="Arial" pitchFamily="34" charset="0"/>
                <a:cs typeface="Arial" pitchFamily="34" charset="0"/>
              </a:rPr>
              <a:t>were similar in the structure of their </a:t>
            </a:r>
            <a:r>
              <a:rPr lang="en-US" sz="2200" dirty="0" smtClean="0">
                <a:latin typeface="Arial" pitchFamily="34" charset="0"/>
                <a:cs typeface="Arial" pitchFamily="34" charset="0"/>
              </a:rPr>
              <a:t>governments (and similar to England)</a:t>
            </a:r>
          </a:p>
          <a:p>
            <a:pPr lvl="1"/>
            <a:r>
              <a:rPr lang="en-US" sz="1900" dirty="0" smtClean="0"/>
              <a:t>Royal Governor (Chief Executive)</a:t>
            </a:r>
          </a:p>
          <a:p>
            <a:pPr lvl="1"/>
            <a:r>
              <a:rPr lang="en-US" sz="1900" dirty="0" smtClean="0"/>
              <a:t>Advisory Council (Upper House)</a:t>
            </a:r>
          </a:p>
          <a:p>
            <a:pPr lvl="1"/>
            <a:r>
              <a:rPr lang="en-US" sz="1900" dirty="0" smtClean="0"/>
              <a:t>Representative Assembly (Lower House)</a:t>
            </a:r>
          </a:p>
          <a:p>
            <a:r>
              <a:rPr lang="en-US" sz="2200" dirty="0" smtClean="0">
                <a:latin typeface="Arial" pitchFamily="34" charset="0"/>
                <a:cs typeface="Arial" pitchFamily="34" charset="0"/>
              </a:rPr>
              <a:t>Just as in England, Land Ownership is the standard requirement in order to vote</a:t>
            </a:r>
          </a:p>
          <a:p>
            <a:pPr lvl="1"/>
            <a:r>
              <a:rPr lang="en-US" sz="1900" dirty="0" smtClean="0"/>
              <a:t>Owning land was a fantasy to a majority of Englishmen back in England </a:t>
            </a:r>
          </a:p>
          <a:p>
            <a:pPr lvl="1"/>
            <a:r>
              <a:rPr lang="en-US" sz="1900" dirty="0" smtClean="0"/>
              <a:t>Numerous  poor colonists gain the ability to vote in local elections once they own their own farms.</a:t>
            </a:r>
          </a:p>
          <a:p>
            <a:r>
              <a:rPr lang="en-US" sz="2200" dirty="0" smtClean="0">
                <a:latin typeface="Arial" pitchFamily="34" charset="0"/>
                <a:cs typeface="Arial" pitchFamily="34" charset="0"/>
              </a:rPr>
              <a:t>The effect of this is that by 1776 there are almost 2 million people living in the 13 colonies. </a:t>
            </a:r>
          </a:p>
          <a:p>
            <a:endParaRPr lang="en-US" sz="2400" dirty="0" smtClean="0">
              <a:latin typeface="Arial"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0851" y="1546654"/>
            <a:ext cx="4149479" cy="2391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2074" y="4011725"/>
            <a:ext cx="4108256" cy="2323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268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914400"/>
          </a:xfrm>
        </p:spPr>
        <p:txBody>
          <a:bodyPr/>
          <a:lstStyle/>
          <a:p>
            <a:r>
              <a:rPr lang="en-US" dirty="0" smtClean="0"/>
              <a:t>Character of an American Colonist</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14400"/>
            <a:ext cx="4191673"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a:spLocks noGrp="1" noChangeArrowheads="1"/>
          </p:cNvSpPr>
          <p:nvPr>
            <p:ph idx="1"/>
          </p:nvPr>
        </p:nvSpPr>
        <p:spPr>
          <a:xfrm>
            <a:off x="5181600" y="1371600"/>
            <a:ext cx="3505200" cy="5039497"/>
          </a:xfrm>
        </p:spPr>
        <p:txBody>
          <a:bodyPr>
            <a:normAutofit/>
          </a:bodyPr>
          <a:lstStyle/>
          <a:p>
            <a:pPr>
              <a:lnSpc>
                <a:spcPct val="80000"/>
              </a:lnSpc>
            </a:pPr>
            <a:r>
              <a:rPr lang="en-US" sz="2000" dirty="0" smtClean="0">
                <a:latin typeface="Arial" pitchFamily="34" charset="0"/>
                <a:cs typeface="Arial" pitchFamily="34" charset="0"/>
              </a:rPr>
              <a:t>Economic opportunity and mobility</a:t>
            </a:r>
            <a:endParaRPr lang="en-US" sz="2000" dirty="0">
              <a:latin typeface="Arial" pitchFamily="34" charset="0"/>
              <a:cs typeface="Arial" pitchFamily="34" charset="0"/>
            </a:endParaRPr>
          </a:p>
          <a:p>
            <a:pPr>
              <a:lnSpc>
                <a:spcPct val="80000"/>
              </a:lnSpc>
            </a:pPr>
            <a:r>
              <a:rPr lang="en-US" sz="2000" dirty="0" smtClean="0">
                <a:latin typeface="Arial" pitchFamily="34" charset="0"/>
                <a:cs typeface="Arial" pitchFamily="34" charset="0"/>
              </a:rPr>
              <a:t>Political power</a:t>
            </a:r>
          </a:p>
          <a:p>
            <a:pPr lvl="1">
              <a:lnSpc>
                <a:spcPct val="80000"/>
              </a:lnSpc>
            </a:pPr>
            <a:r>
              <a:rPr lang="en-US" sz="1800" dirty="0" smtClean="0">
                <a:latin typeface="+mj-lt"/>
                <a:cs typeface="Arial" pitchFamily="34" charset="0"/>
              </a:rPr>
              <a:t>Locally, colonists, some with very modest backgrounds become lordly within their communities</a:t>
            </a:r>
          </a:p>
          <a:p>
            <a:pPr lvl="1">
              <a:lnSpc>
                <a:spcPct val="80000"/>
              </a:lnSpc>
            </a:pPr>
            <a:r>
              <a:rPr lang="en-US" sz="1800" dirty="0" smtClean="0">
                <a:latin typeface="+mj-lt"/>
                <a:cs typeface="Arial" pitchFamily="34" charset="0"/>
              </a:rPr>
              <a:t>Colony-wide, some men gain influence that they never could have had back in England</a:t>
            </a:r>
            <a:endParaRPr lang="en-US" sz="1800" dirty="0">
              <a:latin typeface="+mj-lt"/>
              <a:cs typeface="Arial" pitchFamily="34" charset="0"/>
            </a:endParaRPr>
          </a:p>
          <a:p>
            <a:pPr>
              <a:lnSpc>
                <a:spcPct val="80000"/>
              </a:lnSpc>
            </a:pPr>
            <a:r>
              <a:rPr lang="en-US" sz="2000" dirty="0">
                <a:latin typeface="Arial" pitchFamily="34" charset="0"/>
                <a:cs typeface="Arial" pitchFamily="34" charset="0"/>
              </a:rPr>
              <a:t>Sense of superiority due to being a part of the Constitutional Monarchy of the British Empire</a:t>
            </a:r>
          </a:p>
          <a:p>
            <a:pPr>
              <a:lnSpc>
                <a:spcPct val="80000"/>
              </a:lnSpc>
            </a:pPr>
            <a:endParaRPr lang="en-US" sz="2000" dirty="0"/>
          </a:p>
        </p:txBody>
      </p:sp>
    </p:spTree>
    <p:extLst>
      <p:ext uri="{BB962C8B-B14F-4D97-AF65-F5344CB8AC3E}">
        <p14:creationId xmlns:p14="http://schemas.microsoft.com/office/powerpoint/2010/main" val="1432308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Enlightenment</a:t>
            </a:r>
            <a:endParaRPr lang="en-US" dirty="0"/>
          </a:p>
        </p:txBody>
      </p:sp>
      <p:sp>
        <p:nvSpPr>
          <p:cNvPr id="3" name="Content Placeholder 2"/>
          <p:cNvSpPr>
            <a:spLocks noGrp="1"/>
          </p:cNvSpPr>
          <p:nvPr>
            <p:ph idx="1"/>
          </p:nvPr>
        </p:nvSpPr>
        <p:spPr>
          <a:xfrm>
            <a:off x="152400" y="914400"/>
            <a:ext cx="8915400" cy="4648200"/>
          </a:xfrm>
        </p:spPr>
        <p:txBody>
          <a:bodyPr>
            <a:normAutofit fontScale="55000" lnSpcReduction="20000"/>
          </a:bodyPr>
          <a:lstStyle/>
          <a:p>
            <a:r>
              <a:rPr lang="en-US" sz="3600" dirty="0" smtClean="0">
                <a:solidFill>
                  <a:prstClr val="black"/>
                </a:solidFill>
                <a:latin typeface="Arial" pitchFamily="34" charset="0"/>
                <a:cs typeface="Arial" pitchFamily="34" charset="0"/>
              </a:rPr>
              <a:t>Scientific Movement that emphasizes the importance of reason and logic.</a:t>
            </a:r>
          </a:p>
          <a:p>
            <a:pPr lvl="1"/>
            <a:r>
              <a:rPr lang="en-US" sz="3300" dirty="0" smtClean="0">
                <a:solidFill>
                  <a:prstClr val="black"/>
                </a:solidFill>
              </a:rPr>
              <a:t>During the Renaissance, scientists looked beyond religious beliefs and traditional assumptions for answers about how the world worked. </a:t>
            </a:r>
          </a:p>
          <a:p>
            <a:pPr lvl="1"/>
            <a:r>
              <a:rPr lang="en-US" sz="3300" dirty="0" smtClean="0">
                <a:solidFill>
                  <a:prstClr val="black"/>
                </a:solidFill>
              </a:rPr>
              <a:t>These ideas about the nature led to a movement called the enlightenment</a:t>
            </a:r>
          </a:p>
          <a:p>
            <a:pPr lvl="1"/>
            <a:r>
              <a:rPr lang="en-US" sz="3300" dirty="0" smtClean="0">
                <a:solidFill>
                  <a:prstClr val="black"/>
                </a:solidFill>
              </a:rPr>
              <a:t>Philosophers </a:t>
            </a:r>
            <a:r>
              <a:rPr lang="en-US" sz="3300" dirty="0">
                <a:solidFill>
                  <a:prstClr val="black"/>
                </a:solidFill>
              </a:rPr>
              <a:t>applied Scientific Reasoning of the natural world to their social, political, and economic worlds</a:t>
            </a:r>
            <a:r>
              <a:rPr lang="en-US" sz="3300" dirty="0" smtClean="0">
                <a:solidFill>
                  <a:prstClr val="black"/>
                </a:solidFill>
              </a:rPr>
              <a:t>.</a:t>
            </a:r>
          </a:p>
          <a:p>
            <a:r>
              <a:rPr lang="en-US" sz="3600" dirty="0" smtClean="0">
                <a:latin typeface="Arial" pitchFamily="34" charset="0"/>
                <a:cs typeface="Arial" pitchFamily="34" charset="0"/>
              </a:rPr>
              <a:t>High Colonial Literacy helped Spread Enlightenment Ideas</a:t>
            </a:r>
          </a:p>
          <a:p>
            <a:pPr lvl="1"/>
            <a:r>
              <a:rPr lang="en-US" sz="3300" dirty="0" smtClean="0"/>
              <a:t>This “Enlightenment” spread quickly from Europe to the America’s through books and pamphlets. </a:t>
            </a:r>
          </a:p>
          <a:p>
            <a:pPr lvl="1"/>
            <a:r>
              <a:rPr lang="en-US" sz="3300" dirty="0" smtClean="0"/>
              <a:t>American scientists such as Benjamin Franklin embraced the idea of obtaining truth through experimentation.</a:t>
            </a:r>
          </a:p>
          <a:p>
            <a:pPr lvl="1"/>
            <a:r>
              <a:rPr lang="en-US" sz="3300" dirty="0" smtClean="0"/>
              <a:t>All traditional assumptions were subject to being questioned</a:t>
            </a:r>
          </a:p>
          <a:p>
            <a:r>
              <a:rPr lang="en-US" sz="3600" dirty="0" smtClean="0">
                <a:latin typeface="Arial" pitchFamily="34" charset="0"/>
                <a:cs typeface="Arial" pitchFamily="34" charset="0"/>
              </a:rPr>
              <a:t>The Enlightenment also had a profound effect on political Thought</a:t>
            </a:r>
          </a:p>
          <a:p>
            <a:pPr lvl="1"/>
            <a:r>
              <a:rPr lang="en-US" sz="3300" dirty="0" smtClean="0"/>
              <a:t>Virginia Colonist, Thomas Jefferson, reasoned in a famous document, that humans are born with “natural rights” that governments must respect. </a:t>
            </a:r>
          </a:p>
          <a:p>
            <a:pPr lvl="1"/>
            <a:r>
              <a:rPr lang="en-US" sz="3300" dirty="0" smtClean="0"/>
              <a:t>Enlightenment principles would eventually lead many colonists to question the authority of the British Monarchy</a:t>
            </a:r>
            <a:endParaRPr lang="en-US" sz="3300"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9219"/>
          <a:stretch/>
        </p:blipFill>
        <p:spPr bwMode="auto">
          <a:xfrm>
            <a:off x="20595" y="5611512"/>
            <a:ext cx="2971800" cy="124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91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Great Awakening</a:t>
            </a:r>
            <a:endParaRPr lang="en-US" dirty="0"/>
          </a:p>
        </p:txBody>
      </p:sp>
      <p:sp>
        <p:nvSpPr>
          <p:cNvPr id="3" name="Content Placeholder 2"/>
          <p:cNvSpPr>
            <a:spLocks noGrp="1"/>
          </p:cNvSpPr>
          <p:nvPr>
            <p:ph idx="1"/>
          </p:nvPr>
        </p:nvSpPr>
        <p:spPr>
          <a:xfrm>
            <a:off x="4648200" y="914400"/>
            <a:ext cx="4518454" cy="5943600"/>
          </a:xfrm>
        </p:spPr>
        <p:txBody>
          <a:bodyPr>
            <a:normAutofit fontScale="92500" lnSpcReduction="10000"/>
          </a:bodyPr>
          <a:lstStyle/>
          <a:p>
            <a:r>
              <a:rPr lang="en-US" sz="2400" dirty="0" smtClean="0">
                <a:latin typeface="Arial" pitchFamily="34" charset="0"/>
                <a:cs typeface="Arial" pitchFamily="34" charset="0"/>
              </a:rPr>
              <a:t>In New England, the Puritans had lost some of the influence and control they had enjoyed in the 1600’s.</a:t>
            </a:r>
          </a:p>
          <a:p>
            <a:pPr lvl="1"/>
            <a:r>
              <a:rPr lang="en-US" sz="1900" dirty="0" smtClean="0"/>
              <a:t>This resulted in a series of religious revivals by the very pious so that the intensity and dedication of the early Puritan church would be re-awakened.</a:t>
            </a:r>
          </a:p>
          <a:p>
            <a:pPr lvl="1"/>
            <a:r>
              <a:rPr lang="en-US" sz="1900" dirty="0" smtClean="0"/>
              <a:t>Ministers such as Jonathon Edwards and George Whitefield would travel from village to village and preach to large crowds. </a:t>
            </a:r>
          </a:p>
          <a:p>
            <a:pPr lvl="1"/>
            <a:r>
              <a:rPr lang="en-US" sz="1900" dirty="0" smtClean="0"/>
              <a:t>These revivals sought to tap into colonists’ emotions and also challenged the traditional authority of the established churches. </a:t>
            </a:r>
          </a:p>
          <a:p>
            <a:r>
              <a:rPr lang="en-US" sz="2400" dirty="0" smtClean="0">
                <a:latin typeface="Arial" pitchFamily="34" charset="0"/>
                <a:cs typeface="Arial" pitchFamily="34" charset="0"/>
              </a:rPr>
              <a:t>New denominations, such as Methodists and Baptists were created.</a:t>
            </a:r>
            <a:endParaRPr lang="en-US" sz="2400" dirty="0">
              <a:latin typeface="Arial" pitchFamily="34" charset="0"/>
              <a:cs typeface="Arial" pitchFamily="34" charset="0"/>
            </a:endParaRPr>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219" r="34586"/>
          <a:stretch/>
        </p:blipFill>
        <p:spPr bwMode="auto">
          <a:xfrm>
            <a:off x="304800" y="1219200"/>
            <a:ext cx="4222168"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2030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Opposite Movements can have some similar effects</a:t>
            </a:r>
            <a:endParaRPr lang="en-US" dirty="0"/>
          </a:p>
        </p:txBody>
      </p:sp>
      <p:sp>
        <p:nvSpPr>
          <p:cNvPr id="3" name="Content Placeholder 2"/>
          <p:cNvSpPr>
            <a:spLocks noGrp="1"/>
          </p:cNvSpPr>
          <p:nvPr>
            <p:ph idx="1"/>
          </p:nvPr>
        </p:nvSpPr>
        <p:spPr>
          <a:xfrm>
            <a:off x="152400" y="1219200"/>
            <a:ext cx="8839200" cy="4267200"/>
          </a:xfrm>
        </p:spPr>
        <p:txBody>
          <a:bodyPr>
            <a:normAutofit fontScale="55000" lnSpcReduction="20000"/>
          </a:bodyPr>
          <a:lstStyle/>
          <a:p>
            <a:r>
              <a:rPr lang="en-US" sz="3600" dirty="0" smtClean="0">
                <a:latin typeface="Arial" pitchFamily="34" charset="0"/>
                <a:cs typeface="Arial" pitchFamily="34" charset="0"/>
              </a:rPr>
              <a:t>Both Movements created a generation of people in 13 Colonies who grew up believing that it was natural to question authority.</a:t>
            </a:r>
          </a:p>
          <a:p>
            <a:pPr lvl="1"/>
            <a:r>
              <a:rPr lang="en-US" sz="3300" dirty="0" smtClean="0">
                <a:cs typeface="Arial" pitchFamily="34" charset="0"/>
              </a:rPr>
              <a:t>The Enlightenment Taught them to question the </a:t>
            </a:r>
            <a:r>
              <a:rPr lang="en-US" sz="3300" b="1" u="sng" dirty="0" smtClean="0">
                <a:cs typeface="Arial" pitchFamily="34" charset="0"/>
              </a:rPr>
              <a:t>old authorities </a:t>
            </a:r>
            <a:r>
              <a:rPr lang="en-US" sz="3300" dirty="0" smtClean="0">
                <a:cs typeface="Arial" pitchFamily="34" charset="0"/>
              </a:rPr>
              <a:t>of the natural world.</a:t>
            </a:r>
          </a:p>
          <a:p>
            <a:pPr lvl="1"/>
            <a:r>
              <a:rPr lang="en-US" sz="3300" dirty="0" smtClean="0">
                <a:cs typeface="Arial" pitchFamily="34" charset="0"/>
              </a:rPr>
              <a:t>The Great Awakening taught them to question the </a:t>
            </a:r>
            <a:r>
              <a:rPr lang="en-US" sz="3300" b="1" u="sng" dirty="0" smtClean="0">
                <a:cs typeface="Arial" pitchFamily="34" charset="0"/>
              </a:rPr>
              <a:t>traditional authority </a:t>
            </a:r>
            <a:r>
              <a:rPr lang="en-US" sz="3300" dirty="0" smtClean="0">
                <a:cs typeface="Arial" pitchFamily="34" charset="0"/>
              </a:rPr>
              <a:t>of the church structure in regards to their relationship to their God.</a:t>
            </a:r>
          </a:p>
          <a:p>
            <a:r>
              <a:rPr lang="en-US" sz="3600" dirty="0" smtClean="0">
                <a:latin typeface="Arial" pitchFamily="34" charset="0"/>
                <a:cs typeface="Arial" pitchFamily="34" charset="0"/>
              </a:rPr>
              <a:t>The Enlightenment</a:t>
            </a:r>
          </a:p>
          <a:p>
            <a:pPr lvl="1"/>
            <a:r>
              <a:rPr lang="en-US" sz="3300" dirty="0" smtClean="0"/>
              <a:t>“…Unite, for the mutual preservation of their lives, liberties and estate…”</a:t>
            </a:r>
          </a:p>
          <a:p>
            <a:pPr lvl="1"/>
            <a:r>
              <a:rPr lang="en-US" sz="3300" dirty="0" smtClean="0"/>
              <a:t>"The end of law is, not to abolish or restrain, but to preserve and enlarge freedom." </a:t>
            </a:r>
          </a:p>
          <a:p>
            <a:pPr lvl="1"/>
            <a:r>
              <a:rPr lang="en-US" sz="3300" dirty="0" smtClean="0"/>
              <a:t>"Man was born free,  and everywhere he is in chains.“</a:t>
            </a:r>
          </a:p>
          <a:p>
            <a:r>
              <a:rPr lang="en-US" sz="3600" dirty="0" smtClean="0">
                <a:latin typeface="Arial" pitchFamily="34" charset="0"/>
                <a:cs typeface="Arial" pitchFamily="34" charset="0"/>
              </a:rPr>
              <a:t>Great Awakening </a:t>
            </a:r>
          </a:p>
          <a:p>
            <a:pPr lvl="1"/>
            <a:r>
              <a:rPr lang="en-US" sz="3300" dirty="0" smtClean="0"/>
              <a:t>“Lord, stamp eternity on my eyeballs.” </a:t>
            </a:r>
          </a:p>
          <a:p>
            <a:pPr lvl="1"/>
            <a:r>
              <a:rPr lang="en-US" sz="3300" dirty="0" smtClean="0"/>
              <a:t>“Unconverted men walk over the pit of hell on a rotten covering.”</a:t>
            </a:r>
          </a:p>
          <a:p>
            <a:pPr lvl="1"/>
            <a:r>
              <a:rPr lang="en-US" sz="3300" dirty="0" smtClean="0"/>
              <a:t>“Truth is the agreement of our ideas with the ideas of God.”</a:t>
            </a:r>
          </a:p>
          <a:p>
            <a:pPr lvl="1"/>
            <a:r>
              <a:rPr lang="en-US" sz="3300" dirty="0" smtClean="0"/>
              <a:t>“Resolution One: I will live for God. Resolution Two: If no one else does, I still will.”</a:t>
            </a: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988" t="5179" r="9377" b="11304"/>
          <a:stretch/>
        </p:blipFill>
        <p:spPr bwMode="auto">
          <a:xfrm>
            <a:off x="3581400" y="5334000"/>
            <a:ext cx="1666239"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6761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The French and Indian War</a:t>
            </a:r>
            <a:endParaRPr lang="en-US" dirty="0"/>
          </a:p>
        </p:txBody>
      </p:sp>
      <p:sp>
        <p:nvSpPr>
          <p:cNvPr id="3" name="Content Placeholder 2"/>
          <p:cNvSpPr>
            <a:spLocks noGrp="1"/>
          </p:cNvSpPr>
          <p:nvPr>
            <p:ph idx="1"/>
          </p:nvPr>
        </p:nvSpPr>
        <p:spPr>
          <a:xfrm>
            <a:off x="0" y="914400"/>
            <a:ext cx="4876800" cy="5562600"/>
          </a:xfrm>
        </p:spPr>
        <p:txBody>
          <a:bodyPr>
            <a:normAutofit fontScale="55000" lnSpcReduction="20000"/>
          </a:bodyPr>
          <a:lstStyle/>
          <a:p>
            <a:r>
              <a:rPr lang="en-US" sz="3600" dirty="0" smtClean="0">
                <a:latin typeface="Arial" pitchFamily="34" charset="0"/>
                <a:cs typeface="Arial" pitchFamily="34" charset="0"/>
              </a:rPr>
              <a:t>France and Britain fought numerous wars in Europe that usually affected their colonies too.</a:t>
            </a:r>
          </a:p>
          <a:p>
            <a:pPr lvl="1"/>
            <a:r>
              <a:rPr lang="en-US" sz="3300" dirty="0" smtClean="0"/>
              <a:t>In 1754, a new conflict began over their competing claim of the Ohio River Valley.</a:t>
            </a:r>
          </a:p>
          <a:p>
            <a:pPr lvl="1"/>
            <a:r>
              <a:rPr lang="en-US" sz="3300" dirty="0" smtClean="0"/>
              <a:t>The French tended to have better relations with the </a:t>
            </a:r>
            <a:r>
              <a:rPr lang="en-US" sz="3300" dirty="0"/>
              <a:t>N</a:t>
            </a:r>
            <a:r>
              <a:rPr lang="en-US" sz="3300" dirty="0" smtClean="0"/>
              <a:t>ative Americans due to their commercial relationship.</a:t>
            </a:r>
          </a:p>
          <a:p>
            <a:pPr lvl="1"/>
            <a:r>
              <a:rPr lang="en-US" sz="3300" dirty="0" smtClean="0"/>
              <a:t>The British had some native allies, but not many as they were far more concerned with taking the land for settlement. </a:t>
            </a:r>
          </a:p>
          <a:p>
            <a:r>
              <a:rPr lang="en-US" sz="3600" dirty="0" smtClean="0">
                <a:latin typeface="Arial" pitchFamily="34" charset="0"/>
                <a:cs typeface="Arial" pitchFamily="34" charset="0"/>
              </a:rPr>
              <a:t>Britain outspends the French</a:t>
            </a:r>
          </a:p>
          <a:p>
            <a:pPr lvl="1"/>
            <a:r>
              <a:rPr lang="en-US" sz="3300" dirty="0" smtClean="0"/>
              <a:t>Despite early French victories in the 1750’s, the British Prime Minister William Pitt borrows more and more money to raise more and more soldiers. </a:t>
            </a:r>
          </a:p>
          <a:p>
            <a:pPr lvl="1"/>
            <a:r>
              <a:rPr lang="en-US" sz="3300" dirty="0" smtClean="0"/>
              <a:t>By 1759, the French colonial capital of Quebec was captured by the British.</a:t>
            </a:r>
          </a:p>
          <a:p>
            <a:pPr lvl="1"/>
            <a:r>
              <a:rPr lang="en-US" sz="3300" dirty="0" smtClean="0"/>
              <a:t>By 1763 The Treaty of Paris ended the war with Britain the clear winner.</a:t>
            </a:r>
          </a:p>
          <a:p>
            <a:r>
              <a:rPr lang="en-US" sz="3600" dirty="0" smtClean="0">
                <a:latin typeface="Arial" pitchFamily="34" charset="0"/>
                <a:cs typeface="Arial" pitchFamily="34" charset="0"/>
              </a:rPr>
              <a:t>The British soldiers fought alongside the colonial militias and Native allies</a:t>
            </a:r>
          </a:p>
          <a:p>
            <a:pPr lvl="1"/>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587" t="22715" r="53414" b="17038"/>
          <a:stretch/>
        </p:blipFill>
        <p:spPr bwMode="auto">
          <a:xfrm>
            <a:off x="5016498" y="1295400"/>
            <a:ext cx="3979701"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3968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Effects of the War</a:t>
            </a:r>
            <a:endParaRPr lang="en-US" dirty="0"/>
          </a:p>
        </p:txBody>
      </p:sp>
      <p:sp>
        <p:nvSpPr>
          <p:cNvPr id="3" name="Content Placeholder 2"/>
          <p:cNvSpPr>
            <a:spLocks noGrp="1"/>
          </p:cNvSpPr>
          <p:nvPr>
            <p:ph idx="1"/>
          </p:nvPr>
        </p:nvSpPr>
        <p:spPr>
          <a:xfrm>
            <a:off x="-12700" y="762000"/>
            <a:ext cx="4660900" cy="5867400"/>
          </a:xfrm>
        </p:spPr>
        <p:txBody>
          <a:bodyPr>
            <a:normAutofit fontScale="55000" lnSpcReduction="20000"/>
          </a:bodyPr>
          <a:lstStyle/>
          <a:p>
            <a:r>
              <a:rPr lang="en-US" sz="3600" dirty="0" smtClean="0">
                <a:latin typeface="Arial" pitchFamily="34" charset="0"/>
                <a:cs typeface="Arial" pitchFamily="34" charset="0"/>
              </a:rPr>
              <a:t>American Land Changes European Hands</a:t>
            </a:r>
          </a:p>
          <a:p>
            <a:pPr lvl="1"/>
            <a:r>
              <a:rPr lang="en-US" sz="3300" dirty="0" smtClean="0"/>
              <a:t>Britain took </a:t>
            </a:r>
            <a:r>
              <a:rPr lang="en-US" sz="3300" dirty="0"/>
              <a:t>Canada and </a:t>
            </a:r>
            <a:r>
              <a:rPr lang="en-US" sz="3300" dirty="0" smtClean="0"/>
              <a:t>most of </a:t>
            </a:r>
            <a:r>
              <a:rPr lang="en-US" sz="3300" dirty="0"/>
              <a:t>North America east of the </a:t>
            </a:r>
            <a:r>
              <a:rPr lang="en-US" sz="3300" dirty="0" smtClean="0"/>
              <a:t>Mississippi River</a:t>
            </a:r>
            <a:r>
              <a:rPr lang="en-US" sz="3300" dirty="0"/>
              <a:t>. </a:t>
            </a:r>
            <a:endParaRPr lang="en-US" sz="3300" dirty="0" smtClean="0"/>
          </a:p>
          <a:p>
            <a:pPr lvl="1"/>
            <a:r>
              <a:rPr lang="en-US" sz="3300" dirty="0" smtClean="0"/>
              <a:t>Britain </a:t>
            </a:r>
            <a:r>
              <a:rPr lang="en-US" sz="3300" dirty="0"/>
              <a:t>also took Florida from Spain, which had allied itself with France.</a:t>
            </a:r>
          </a:p>
          <a:p>
            <a:pPr lvl="1"/>
            <a:r>
              <a:rPr lang="en-US" sz="3300" dirty="0" smtClean="0"/>
              <a:t>Spain kept its </a:t>
            </a:r>
            <a:r>
              <a:rPr lang="en-US" sz="3300" dirty="0"/>
              <a:t>lands west of the </a:t>
            </a:r>
            <a:r>
              <a:rPr lang="en-US" sz="3300" dirty="0" smtClean="0"/>
              <a:t>Mississippi and </a:t>
            </a:r>
            <a:r>
              <a:rPr lang="en-US" sz="3300" dirty="0"/>
              <a:t>the city of New Orleans, which it had gained from France in 1762</a:t>
            </a:r>
            <a:r>
              <a:rPr lang="en-US" sz="3300" dirty="0" smtClean="0"/>
              <a:t>.</a:t>
            </a:r>
          </a:p>
          <a:p>
            <a:pPr lvl="1"/>
            <a:r>
              <a:rPr lang="en-US" sz="3300" dirty="0" smtClean="0"/>
              <a:t>France retained </a:t>
            </a:r>
            <a:r>
              <a:rPr lang="en-US" sz="3300" dirty="0"/>
              <a:t>control of only a few islands and small colonies near Newfoundland, </a:t>
            </a:r>
            <a:r>
              <a:rPr lang="en-US" sz="3300" dirty="0" smtClean="0"/>
              <a:t>in the </a:t>
            </a:r>
            <a:r>
              <a:rPr lang="en-US" sz="3300" dirty="0"/>
              <a:t>West Indies, and elsewhere</a:t>
            </a:r>
            <a:r>
              <a:rPr lang="en-US" sz="3300" dirty="0" smtClean="0"/>
              <a:t>.</a:t>
            </a:r>
          </a:p>
          <a:p>
            <a:r>
              <a:rPr lang="en-US" sz="3600" dirty="0" smtClean="0">
                <a:latin typeface="Arial" pitchFamily="34" charset="0"/>
                <a:cs typeface="Arial" pitchFamily="34" charset="0"/>
              </a:rPr>
              <a:t>The Ottawa, led by Pontiac kept fighting</a:t>
            </a:r>
          </a:p>
          <a:p>
            <a:pPr lvl="1"/>
            <a:r>
              <a:rPr lang="en-US" sz="3300" dirty="0" smtClean="0"/>
              <a:t>Captured eight 8 British forts around the Great Lakes.</a:t>
            </a:r>
          </a:p>
          <a:p>
            <a:pPr lvl="1"/>
            <a:r>
              <a:rPr lang="en-US" sz="3300" dirty="0" smtClean="0"/>
              <a:t>Most Native groups negotiated treaties by 1766</a:t>
            </a:r>
            <a:r>
              <a:rPr lang="en-US" dirty="0" smtClean="0"/>
              <a:t>.</a:t>
            </a:r>
          </a:p>
          <a:p>
            <a:r>
              <a:rPr lang="en-US" sz="3600" b="1" u="sng" dirty="0" smtClean="0">
                <a:latin typeface="Arial" pitchFamily="34" charset="0"/>
                <a:cs typeface="Arial" pitchFamily="34" charset="0"/>
              </a:rPr>
              <a:t>Proclamation of 1763 </a:t>
            </a:r>
            <a:r>
              <a:rPr lang="en-US" sz="3600" dirty="0" smtClean="0">
                <a:latin typeface="Arial" pitchFamily="34" charset="0"/>
                <a:cs typeface="Arial" pitchFamily="34" charset="0"/>
              </a:rPr>
              <a:t>is passed in Parliament to avoid further costly conflict with natives.</a:t>
            </a:r>
          </a:p>
          <a:p>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161" t="22715" r="19930" b="16667"/>
          <a:stretch/>
        </p:blipFill>
        <p:spPr bwMode="auto">
          <a:xfrm>
            <a:off x="4953000" y="762000"/>
            <a:ext cx="3733800" cy="4913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611" t="70247" r="69861" b="16667"/>
          <a:stretch/>
        </p:blipFill>
        <p:spPr bwMode="auto">
          <a:xfrm>
            <a:off x="4965700" y="5675686"/>
            <a:ext cx="1524000" cy="97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5818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423</TotalTime>
  <Words>2075</Words>
  <Application>Microsoft Office PowerPoint</Application>
  <PresentationFormat>On-screen Show (4:3)</PresentationFormat>
  <Paragraphs>124</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The 13 English Colonies Become more “American”</vt:lpstr>
      <vt:lpstr>Questions : </vt:lpstr>
      <vt:lpstr>A Taste of Self Government</vt:lpstr>
      <vt:lpstr>Character of an American Colonist</vt:lpstr>
      <vt:lpstr>The Enlightenment</vt:lpstr>
      <vt:lpstr>The Great Awakening</vt:lpstr>
      <vt:lpstr>Opposite Movements can have some similar effects</vt:lpstr>
      <vt:lpstr>The French and Indian War</vt:lpstr>
      <vt:lpstr>Effects of the War</vt:lpstr>
      <vt:lpstr>War Effects American Colonists</vt:lpstr>
      <vt:lpstr>Essential Question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13 English Colonies Become more “American”</dc:title>
  <dc:creator>00, 00</dc:creator>
  <cp:lastModifiedBy>00, 00</cp:lastModifiedBy>
  <cp:revision>30</cp:revision>
  <dcterms:created xsi:type="dcterms:W3CDTF">2017-06-15T15:53:54Z</dcterms:created>
  <dcterms:modified xsi:type="dcterms:W3CDTF">2017-08-23T14:15:23Z</dcterms:modified>
</cp:coreProperties>
</file>