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96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76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7" r:id="rId19"/>
    <p:sldId id="278" r:id="rId20"/>
    <p:sldId id="279" r:id="rId21"/>
    <p:sldId id="280" r:id="rId22"/>
    <p:sldId id="281" r:id="rId23"/>
    <p:sldId id="282" r:id="rId24"/>
    <p:sldId id="285" r:id="rId25"/>
    <p:sldId id="286" r:id="rId26"/>
    <p:sldId id="287" r:id="rId27"/>
    <p:sldId id="290" r:id="rId28"/>
    <p:sldId id="291" r:id="rId29"/>
    <p:sldId id="292" r:id="rId30"/>
    <p:sldId id="293" r:id="rId31"/>
    <p:sldId id="294" r:id="rId32"/>
    <p:sldId id="295" r:id="rId33"/>
    <p:sldId id="271" r:id="rId34"/>
    <p:sldId id="272" r:id="rId35"/>
    <p:sldId id="273" r:id="rId36"/>
    <p:sldId id="27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500B-2509-4344-9F27-E51D4C3C18D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95BA85-FB98-477D-91F7-698806AB18F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500B-2509-4344-9F27-E51D4C3C18D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BA85-FB98-477D-91F7-698806AB1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500B-2509-4344-9F27-E51D4C3C18D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5BA85-FB98-477D-91F7-698806AB18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E0A7-27EC-4F96-A93C-E96B43DD7747}" type="datetimeFigureOut">
              <a:rPr lang="en-US" smtClean="0">
                <a:solidFill>
                  <a:srgbClr val="FEFAC9"/>
                </a:solidFill>
              </a:rPr>
              <a:pPr/>
              <a:t>2/1/2016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78B5DB-FE0E-4D66-A0B9-21D4C97F06FA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74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11E0A7-27EC-4F96-A93C-E96B43DD7747}" type="datetimeFigureOut">
              <a:rPr lang="en-US" smtClean="0">
                <a:solidFill>
                  <a:srgbClr val="FEFAC9"/>
                </a:solidFill>
              </a:rPr>
              <a:pPr/>
              <a:t>2/1/2016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D78B5DB-FE0E-4D66-A0B9-21D4C97F06FA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2222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E0A7-27EC-4F96-A93C-E96B43DD7747}" type="datetimeFigureOut">
              <a:rPr lang="en-US" smtClean="0">
                <a:solidFill>
                  <a:srgbClr val="FEFAC9"/>
                </a:solidFill>
              </a:rPr>
              <a:pPr/>
              <a:t>2/1/2016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B5DB-FE0E-4D66-A0B9-21D4C97F06FA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242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E0A7-27EC-4F96-A93C-E96B43DD7747}" type="datetimeFigureOut">
              <a:rPr lang="en-US" smtClean="0">
                <a:solidFill>
                  <a:srgbClr val="FEFAC9"/>
                </a:solidFill>
              </a:rPr>
              <a:pPr/>
              <a:t>2/1/2016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B5DB-FE0E-4D66-A0B9-21D4C97F06FA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63905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B5DB-FE0E-4D66-A0B9-21D4C97F06FA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E0A7-27EC-4F96-A93C-E96B43DD7747}" type="datetimeFigureOut">
              <a:rPr lang="en-US" smtClean="0">
                <a:solidFill>
                  <a:srgbClr val="FEFAC9"/>
                </a:solidFill>
              </a:rPr>
              <a:pPr/>
              <a:t>2/1/2016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973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E0A7-27EC-4F96-A93C-E96B43DD7747}" type="datetimeFigureOut">
              <a:rPr lang="en-US" smtClean="0">
                <a:solidFill>
                  <a:srgbClr val="FEFAC9"/>
                </a:solidFill>
              </a:rPr>
              <a:pPr/>
              <a:t>2/1/2016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B5DB-FE0E-4D66-A0B9-21D4C97F06FA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89687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E0A7-27EC-4F96-A93C-E96B43DD7747}" type="datetimeFigureOut">
              <a:rPr lang="en-US" smtClean="0">
                <a:solidFill>
                  <a:srgbClr val="FEFAC9"/>
                </a:solidFill>
              </a:rPr>
              <a:pPr/>
              <a:t>2/1/2016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B5DB-FE0E-4D66-A0B9-21D4C97F06FA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02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11E0A7-27EC-4F96-A93C-E96B43DD7747}" type="datetimeFigureOut">
              <a:rPr lang="en-US" smtClean="0">
                <a:solidFill>
                  <a:srgbClr val="FEFAC9"/>
                </a:solidFill>
              </a:rPr>
              <a:pPr/>
              <a:t>2/1/2016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78B5DB-FE0E-4D66-A0B9-21D4C97F06FA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6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38500B-2509-4344-9F27-E51D4C3C18D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5BA85-FB98-477D-91F7-698806AB18F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E0A7-27EC-4F96-A93C-E96B43DD7747}" type="datetimeFigureOut">
              <a:rPr lang="en-US" smtClean="0">
                <a:solidFill>
                  <a:srgbClr val="FEFAC9"/>
                </a:solidFill>
              </a:rPr>
              <a:pPr/>
              <a:t>2/1/2016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78B5DB-FE0E-4D66-A0B9-21D4C97F06FA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87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E0A7-27EC-4F96-A93C-E96B43DD7747}" type="datetimeFigureOut">
              <a:rPr lang="en-US" smtClean="0">
                <a:solidFill>
                  <a:srgbClr val="FEFAC9"/>
                </a:solidFill>
              </a:rPr>
              <a:pPr/>
              <a:t>2/1/2016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B5DB-FE0E-4D66-A0B9-21D4C97F06FA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40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1E0A7-27EC-4F96-A93C-E96B43DD7747}" type="datetimeFigureOut">
              <a:rPr lang="en-US" smtClean="0">
                <a:solidFill>
                  <a:srgbClr val="FEFAC9"/>
                </a:solidFill>
              </a:rPr>
              <a:pPr/>
              <a:t>2/1/2016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B5DB-FE0E-4D66-A0B9-21D4C97F06FA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6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500B-2509-4344-9F27-E51D4C3C18D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95BA85-FB98-477D-91F7-698806AB18F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B38500B-2509-4344-9F27-E51D4C3C18D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5BA85-FB98-477D-91F7-698806AB18FB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B38500B-2509-4344-9F27-E51D4C3C18D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95BA85-FB98-477D-91F7-698806AB18FB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500B-2509-4344-9F27-E51D4C3C18D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95BA85-FB98-477D-91F7-698806AB18FB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500B-2509-4344-9F27-E51D4C3C18D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95BA85-FB98-477D-91F7-698806AB18F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B38500B-2509-4344-9F27-E51D4C3C18D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5BA85-FB98-477D-91F7-698806AB18F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38500B-2509-4344-9F27-E51D4C3C18D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5BA85-FB98-477D-91F7-698806AB18F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9B38500B-2509-4344-9F27-E51D4C3C18DD}" type="datetimeFigureOut">
              <a:rPr lang="en-US" smtClean="0"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995BA85-FB98-477D-91F7-698806AB18F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11E0A7-27EC-4F96-A93C-E96B43DD7747}" type="datetimeFigureOut">
              <a:rPr lang="en-US" smtClean="0">
                <a:solidFill>
                  <a:srgbClr val="FEFAC9"/>
                </a:solidFill>
              </a:rPr>
              <a:pPr/>
              <a:t>2/1/2016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D78B5DB-FE0E-4D66-A0B9-21D4C97F06FA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3668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m/url?sa=i&amp;rct=j&amp;q=&amp;esrc=s&amp;frm=1&amp;source=images&amp;cd=&amp;cad=rja&amp;docid=bGdcQmdmH1lJGM&amp;tbnid=sLTPix4P0qeylM:&amp;ved=0CAUQjRw&amp;url=http://www.people.com/people/article/0,,20729589,00.html&amp;ei=4xQ7Up6PBM7lygGE-IHYCg&amp;bvm=bv.52288139,d.aWc&amp;psig=AFQjCNGSKjbHBRNyTavMJLSPJ3xPuLN2_g&amp;ust=1379690057163144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youtube.com/watch?v=tlt6R1KD4E0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Objective:  SWBAT describe the various parts of the Constitution.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Agenda:</a:t>
            </a:r>
          </a:p>
          <a:p>
            <a:pPr marL="801688" lvl="2" indent="-457200"/>
            <a:r>
              <a:rPr lang="en-US" sz="2600" dirty="0" smtClean="0"/>
              <a:t>SAT Packet Qs</a:t>
            </a:r>
          </a:p>
          <a:p>
            <a:pPr marL="801688" lvl="2" indent="-457200"/>
            <a:r>
              <a:rPr lang="en-US" sz="2600" dirty="0" smtClean="0"/>
              <a:t>Review Constitutional Compromises</a:t>
            </a:r>
          </a:p>
          <a:p>
            <a:pPr marL="801688" lvl="2" indent="-457200"/>
            <a:r>
              <a:rPr lang="en-US" sz="2600" dirty="0" smtClean="0"/>
              <a:t>Start Constitution Notes</a:t>
            </a:r>
          </a:p>
          <a:p>
            <a:pPr marL="801688" lvl="2" indent="-457200"/>
            <a:r>
              <a:rPr lang="en-US" sz="2600" dirty="0" smtClean="0"/>
              <a:t>Class Constitution Outline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 to </a:t>
            </a:r>
            <a:r>
              <a:rPr lang="en-US" dirty="0" err="1" smtClean="0"/>
              <a:t>Poli</a:t>
            </a:r>
            <a:r>
              <a:rPr lang="en-US" dirty="0" smtClean="0"/>
              <a:t>. Sci. – 2/1/16</a:t>
            </a:r>
            <a:endParaRPr lang="en-US" dirty="0"/>
          </a:p>
        </p:txBody>
      </p:sp>
      <p:pic>
        <p:nvPicPr>
          <p:cNvPr id="4" name="Picture 2" descr="https://s-media-cache-ak0.pinimg.com/236x/f1/ac/72/f1ac722acdc0c5d5ec6b00fc5b87e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839" y="2819400"/>
            <a:ext cx="281538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endParaRPr lang="en-US" sz="2800" dirty="0" smtClean="0"/>
          </a:p>
          <a:p>
            <a:r>
              <a:rPr lang="en-US" sz="2800" u="sng" dirty="0" smtClean="0">
                <a:solidFill>
                  <a:srgbClr val="FF0000"/>
                </a:solidFill>
              </a:rPr>
              <a:t>Following the Preamble, the Constitution is divided into seven numbered sections called </a:t>
            </a:r>
            <a:r>
              <a:rPr lang="en-US" sz="2800" i="1" u="sng" dirty="0" smtClean="0">
                <a:solidFill>
                  <a:srgbClr val="FF0000"/>
                </a:solidFill>
              </a:rPr>
              <a:t>articles</a:t>
            </a:r>
            <a:r>
              <a:rPr lang="en-US" sz="2800" u="sng" dirty="0" smtClean="0">
                <a:solidFill>
                  <a:srgbClr val="FF0000"/>
                </a:solidFill>
              </a:rPr>
              <a:t>. </a:t>
            </a:r>
          </a:p>
          <a:p>
            <a:endParaRPr lang="en-US" sz="2800" u="sng" dirty="0">
              <a:solidFill>
                <a:srgbClr val="FF0000"/>
              </a:solidFill>
            </a:endParaRPr>
          </a:p>
          <a:p>
            <a:r>
              <a:rPr lang="en-US" sz="2800" u="sng" dirty="0" smtClean="0">
                <a:solidFill>
                  <a:srgbClr val="FF0000"/>
                </a:solidFill>
              </a:rPr>
              <a:t>These articles explain various components of the government. 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Articles</a:t>
            </a:r>
            <a:endParaRPr lang="en-US" dirty="0"/>
          </a:p>
        </p:txBody>
      </p:sp>
      <p:pic>
        <p:nvPicPr>
          <p:cNvPr id="5122" name="Picture 2" descr="http://www.irs.gov/app/understandingTaxes/whys/thm02/les01/media/ac1_thm02_le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34215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2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u="sng" dirty="0" smtClean="0">
              <a:solidFill>
                <a:srgbClr val="FF0000"/>
              </a:solidFill>
            </a:endParaRPr>
          </a:p>
          <a:p>
            <a:r>
              <a:rPr lang="en-US" sz="2400" u="sng" dirty="0" smtClean="0">
                <a:solidFill>
                  <a:srgbClr val="FF0000"/>
                </a:solidFill>
              </a:rPr>
              <a:t>Article I: Sets up Congress and explains its expressed powers (Legislative Branch). 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Articles</a:t>
            </a:r>
            <a:endParaRPr lang="en-US" dirty="0"/>
          </a:p>
        </p:txBody>
      </p:sp>
      <p:pic>
        <p:nvPicPr>
          <p:cNvPr id="6146" name="Picture 2" descr="United States Constit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84" y="152400"/>
            <a:ext cx="4429125" cy="344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damchicago.com/us-constitution-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85" y="3657600"/>
            <a:ext cx="4429125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8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400" u="sng" dirty="0" smtClean="0">
              <a:solidFill>
                <a:srgbClr val="FF0000"/>
              </a:solidFill>
            </a:endParaRPr>
          </a:p>
          <a:p>
            <a:endParaRPr lang="en-US" sz="2400" u="sng" dirty="0">
              <a:solidFill>
                <a:srgbClr val="FF0000"/>
              </a:solidFill>
            </a:endParaRPr>
          </a:p>
          <a:p>
            <a:endParaRPr lang="en-US" sz="2400" u="sng" dirty="0" smtClean="0">
              <a:solidFill>
                <a:srgbClr val="FF0000"/>
              </a:solidFill>
            </a:endParaRPr>
          </a:p>
          <a:p>
            <a:r>
              <a:rPr lang="en-US" sz="2400" u="sng" dirty="0" smtClean="0">
                <a:solidFill>
                  <a:srgbClr val="FF0000"/>
                </a:solidFill>
              </a:rPr>
              <a:t>Article II: Sets up the presidency and explains the President’s powers (Executive Branch). 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Articles</a:t>
            </a:r>
            <a:endParaRPr lang="en-US" dirty="0"/>
          </a:p>
        </p:txBody>
      </p:sp>
      <p:pic>
        <p:nvPicPr>
          <p:cNvPr id="7170" name="Picture 2" descr="http://www.damchicago.com/us-constitution-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88770"/>
            <a:ext cx="499759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9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Article III: Sets up the federal court system (Judicial Branch).</a:t>
            </a:r>
          </a:p>
          <a:p>
            <a:r>
              <a:rPr lang="en-US" sz="2400" dirty="0" smtClean="0"/>
              <a:t>Article IV: Explains the relationship between the States and the federal government. </a:t>
            </a:r>
          </a:p>
          <a:p>
            <a:r>
              <a:rPr lang="en-US" sz="2400" dirty="0" smtClean="0"/>
              <a:t>Article V: Explains how formal amendments can be added to the Constitution. 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Articles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045" y="1937429"/>
            <a:ext cx="4900613" cy="57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www.damchicago.com/us-constitution-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904" y="2514600"/>
            <a:ext cx="494975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0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Article VI: Declares that the Constitution is the supreme law of the land.</a:t>
            </a:r>
          </a:p>
          <a:p>
            <a:pPr marL="514350" lvl="1" indent="-342900"/>
            <a:r>
              <a:rPr lang="en-US" sz="2400" dirty="0" smtClean="0"/>
              <a:t>“Supremacy Clause”</a:t>
            </a:r>
          </a:p>
          <a:p>
            <a:endParaRPr lang="en-US" sz="2400" dirty="0"/>
          </a:p>
          <a:p>
            <a:r>
              <a:rPr lang="en-US" sz="2400" dirty="0" smtClean="0"/>
              <a:t>Article VII: Explains how the Constitution may be ratified. 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Articles</a:t>
            </a:r>
            <a:endParaRPr lang="en-US" dirty="0"/>
          </a:p>
        </p:txBody>
      </p:sp>
      <p:pic>
        <p:nvPicPr>
          <p:cNvPr id="9218" name="Picture 2" descr="http://www.damchicago.com/us-constitution-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38" y="1798320"/>
            <a:ext cx="485583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9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10536809" y="4587240"/>
            <a:ext cx="3886200" cy="42885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The articles of the Constitution are followed by the 27 formal amendments. </a:t>
            </a:r>
          </a:p>
          <a:p>
            <a:endParaRPr lang="en-US" sz="2400" u="sng" dirty="0">
              <a:solidFill>
                <a:srgbClr val="FF0000"/>
              </a:solidFill>
            </a:endParaRPr>
          </a:p>
          <a:p>
            <a:endParaRPr lang="en-US" sz="2400" u="sng" dirty="0" smtClean="0">
              <a:solidFill>
                <a:srgbClr val="FF0000"/>
              </a:solidFill>
            </a:endParaRPr>
          </a:p>
          <a:p>
            <a:endParaRPr lang="en-US" sz="2400" u="sng" dirty="0">
              <a:solidFill>
                <a:srgbClr val="FF0000"/>
              </a:solidFill>
            </a:endParaRPr>
          </a:p>
          <a:p>
            <a:r>
              <a:rPr lang="en-US" sz="2400" u="sng" dirty="0" smtClean="0">
                <a:solidFill>
                  <a:srgbClr val="FF0000"/>
                </a:solidFill>
              </a:rPr>
              <a:t>They are printed in the order that they were adopted. 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Amendments</a:t>
            </a:r>
            <a:endParaRPr lang="en-US" dirty="0"/>
          </a:p>
        </p:txBody>
      </p:sp>
      <p:pic>
        <p:nvPicPr>
          <p:cNvPr id="10242" name="Picture 2" descr="http://4.bp.blogspot.com/_EEr7HJsBacI/TJjRI3Rr4GI/AAAAAAAAFBc/ssYNnescItw/s1600/FirstAmend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90" y="13716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0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The first ten amendments are known as the </a:t>
            </a:r>
            <a:r>
              <a:rPr lang="en-US" sz="2400" i="1" u="sng" dirty="0" smtClean="0">
                <a:solidFill>
                  <a:srgbClr val="FF0000"/>
                </a:solidFill>
              </a:rPr>
              <a:t>Bill of Rights</a:t>
            </a:r>
            <a:r>
              <a:rPr lang="en-US" sz="2400" u="sng" dirty="0" smtClean="0">
                <a:solidFill>
                  <a:srgbClr val="FF0000"/>
                </a:solidFill>
              </a:rPr>
              <a:t>. </a:t>
            </a:r>
          </a:p>
          <a:p>
            <a:endParaRPr lang="en-US" sz="2400" u="sng" dirty="0">
              <a:solidFill>
                <a:srgbClr val="FF0000"/>
              </a:solidFill>
            </a:endParaRPr>
          </a:p>
          <a:p>
            <a:endParaRPr lang="en-US" sz="2400" u="sng" dirty="0" smtClean="0">
              <a:solidFill>
                <a:srgbClr val="FF0000"/>
              </a:solidFill>
            </a:endParaRPr>
          </a:p>
          <a:p>
            <a:endParaRPr lang="en-US" sz="2400" u="sng" dirty="0">
              <a:solidFill>
                <a:srgbClr val="FF0000"/>
              </a:solidFill>
            </a:endParaRPr>
          </a:p>
          <a:p>
            <a:r>
              <a:rPr lang="en-US" sz="2400" u="sng" dirty="0" smtClean="0">
                <a:solidFill>
                  <a:srgbClr val="FF0000"/>
                </a:solidFill>
              </a:rPr>
              <a:t>Adding a Bill of Rights to the Constitution was the only way to get Anti-Federalists to support the Constitution’s ratification.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Bill of Rights</a:t>
            </a:r>
            <a:endParaRPr lang="en-US" dirty="0"/>
          </a:p>
        </p:txBody>
      </p:sp>
      <p:pic>
        <p:nvPicPr>
          <p:cNvPr id="11266" name="Picture 2" descr="Bill Of R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28" y="685800"/>
            <a:ext cx="4238171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9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Times, They Are A </a:t>
            </a:r>
            <a:r>
              <a:rPr lang="en-US" dirty="0" err="1" smtClean="0"/>
              <a:t>Changin</a:t>
            </a:r>
            <a:r>
              <a:rPr lang="en-US" dirty="0" smtClean="0"/>
              <a:t>’: Amending the Constitution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57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u="sng" dirty="0" smtClean="0"/>
              <a:t>The United States</a:t>
            </a:r>
          </a:p>
          <a:p>
            <a:r>
              <a:rPr lang="en-US" u="sng" dirty="0" smtClean="0"/>
              <a:t>1789</a:t>
            </a:r>
            <a:r>
              <a:rPr lang="en-US" dirty="0" smtClean="0"/>
              <a:t>: small agricultural nation with less than 4 million people spread across the eastern seaboard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u="sng" dirty="0" smtClean="0"/>
              <a:t>Today</a:t>
            </a:r>
            <a:r>
              <a:rPr lang="en-US" dirty="0" smtClean="0"/>
              <a:t>: world leader </a:t>
            </a:r>
            <a:r>
              <a:rPr lang="en-US" smtClean="0"/>
              <a:t>with over 300 </a:t>
            </a:r>
            <a:r>
              <a:rPr lang="en-US" dirty="0" smtClean="0"/>
              <a:t>million people spread from coast to coast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Would the Constitution Need Amending?</a:t>
            </a:r>
            <a:endParaRPr lang="en-US" dirty="0"/>
          </a:p>
        </p:txBody>
      </p:sp>
      <p:pic>
        <p:nvPicPr>
          <p:cNvPr id="1026" name="Picture 2" descr="http://freepages.genealogy.rootsweb.ancestry.com/~walker/1789us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55" y="914400"/>
            <a:ext cx="290259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eology.com/world/the-united-states-of-america-ma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3619500" cy="23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934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The Constitution of today </a:t>
            </a:r>
            <a:r>
              <a:rPr lang="en-US" b="1" i="1" dirty="0" smtClean="0">
                <a:solidFill>
                  <a:srgbClr val="0070C0"/>
                </a:solidFill>
              </a:rPr>
              <a:t>is </a:t>
            </a:r>
            <a:r>
              <a:rPr lang="en-US" b="1" dirty="0" smtClean="0">
                <a:solidFill>
                  <a:srgbClr val="0070C0"/>
                </a:solidFill>
              </a:rPr>
              <a:t>and </a:t>
            </a:r>
            <a:r>
              <a:rPr lang="en-US" b="1" i="1" dirty="0" smtClean="0">
                <a:solidFill>
                  <a:srgbClr val="0070C0"/>
                </a:solidFill>
              </a:rPr>
              <a:t>is not </a:t>
            </a:r>
            <a:r>
              <a:rPr lang="en-US" b="1" dirty="0" smtClean="0">
                <a:solidFill>
                  <a:srgbClr val="0070C0"/>
                </a:solidFill>
              </a:rPr>
              <a:t>the document of 1787. </a:t>
            </a:r>
          </a:p>
          <a:p>
            <a:r>
              <a:rPr lang="en-US" dirty="0" smtClean="0"/>
              <a:t>Words have been changed, added, or eliminated. </a:t>
            </a:r>
          </a:p>
          <a:p>
            <a:r>
              <a:rPr lang="en-US" dirty="0" smtClean="0"/>
              <a:t>Meanings of words/phrases have changed as well. </a:t>
            </a:r>
          </a:p>
          <a:p>
            <a:pPr marL="1051560" lvl="3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Has the Constitution Kept Up?</a:t>
            </a:r>
            <a:endParaRPr lang="en-US" dirty="0"/>
          </a:p>
        </p:txBody>
      </p:sp>
      <p:pic>
        <p:nvPicPr>
          <p:cNvPr id="2050" name="Picture 2" descr="http://swordattheready.files.wordpress.com/2008/01/living-constit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498959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5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Mr. White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Constitution of the United </a:t>
            </a:r>
            <a:r>
              <a:rPr lang="en-US" dirty="0"/>
              <a:t>S</a:t>
            </a:r>
            <a:r>
              <a:rPr lang="en-US" dirty="0" smtClean="0"/>
              <a:t>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The Framers knew that the Constitution would need to be modified in the future.</a:t>
            </a:r>
          </a:p>
          <a:p>
            <a:pPr lvl="1"/>
            <a:r>
              <a:rPr lang="en-US" dirty="0" smtClean="0"/>
              <a:t>Formal Amendment</a:t>
            </a:r>
          </a:p>
          <a:p>
            <a:pPr lvl="1"/>
            <a:r>
              <a:rPr lang="en-US" dirty="0" smtClean="0"/>
              <a:t>Informal Means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b="1" i="1" dirty="0" smtClean="0">
                <a:solidFill>
                  <a:srgbClr val="0070C0"/>
                </a:solidFill>
              </a:rPr>
              <a:t>Amendment</a:t>
            </a:r>
            <a:r>
              <a:rPr lang="en-US" b="1" dirty="0" smtClean="0">
                <a:solidFill>
                  <a:srgbClr val="0070C0"/>
                </a:solidFill>
              </a:rPr>
              <a:t>: a change in, or addition to, a Constitution or law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Framer’s Foresight</a:t>
            </a:r>
            <a:endParaRPr lang="en-US" dirty="0"/>
          </a:p>
        </p:txBody>
      </p:sp>
      <p:pic>
        <p:nvPicPr>
          <p:cNvPr id="3074" name="Picture 2" descr="http://4.bp.blogspot.com/-7OPnC6iWLNo/TgiA9xV5jyI/AAAAAAAAALU/jgrHTLlPiM8/s1600/Constitution+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41" y="22860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/>
          <a:lstStyle/>
          <a:p>
            <a:r>
              <a:rPr lang="en-US" b="1" i="1" dirty="0" smtClean="0">
                <a:solidFill>
                  <a:srgbClr val="0070C0"/>
                </a:solidFill>
              </a:rPr>
              <a:t>Formal Amendment</a:t>
            </a:r>
            <a:r>
              <a:rPr lang="en-US" b="1" dirty="0" smtClean="0">
                <a:solidFill>
                  <a:srgbClr val="0070C0"/>
                </a:solidFill>
              </a:rPr>
              <a:t>: Changes or additions that become part of the written language of the Constitution itself.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There are four ways to formally amend the Constitution.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Amendment Process</a:t>
            </a:r>
            <a:endParaRPr lang="en-US" dirty="0"/>
          </a:p>
        </p:txBody>
      </p:sp>
      <p:pic>
        <p:nvPicPr>
          <p:cNvPr id="4098" name="Picture 2" descr="http://2.bp.blogspot.com/_82jYjcjk6wM/SlaOu_AujuI/AAAAAAAABLo/W5rZiXGiXq4/s400/fifth_amendment_report_cards_503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9" y="2286000"/>
            <a:ext cx="426293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5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Know the chart!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Amendment Chart (pg. 73)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9438"/>
            <a:ext cx="5182974" cy="466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8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Fun Facts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All 27 amendments have been proposed by 2/3 of Congress – never by a National Convention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26 Amendments were ratified by ¾ State Legislatures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Only </a:t>
            </a:r>
            <a:r>
              <a:rPr lang="en-US" sz="2800" dirty="0" smtClean="0"/>
              <a:t>the 21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</a:t>
            </a:r>
            <a:r>
              <a:rPr lang="en-US" sz="2800" dirty="0" smtClean="0"/>
              <a:t>Amendment was ratified by ¾ of  States conventions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 President has no formal role to play in the amendment process. </a:t>
            </a:r>
          </a:p>
        </p:txBody>
      </p:sp>
    </p:spTree>
    <p:extLst>
      <p:ext uri="{BB962C8B-B14F-4D97-AF65-F5344CB8AC3E}">
        <p14:creationId xmlns:p14="http://schemas.microsoft.com/office/powerpoint/2010/main" val="213099659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So, proposing an amendment takes place at a national level, but ratification takes place on a State-by-State basis….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…which TWO Basic Principles of the Constitution could this represent?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16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One restriction on Amendments: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Constitution cannot be amended to deprive a state of its territory or to deprive any state of its equal representation in the Senate. </a:t>
            </a:r>
          </a:p>
          <a:p>
            <a:r>
              <a:rPr lang="en-US" dirty="0" smtClean="0"/>
              <a:t>15,000 joint resolutions proposing an amendment have been proposed to Congress since 1789</a:t>
            </a:r>
          </a:p>
          <a:p>
            <a:pPr lvl="1"/>
            <a:r>
              <a:rPr lang="en-US" dirty="0" smtClean="0"/>
              <a:t>Only 33 have been sent to the States for ratification</a:t>
            </a:r>
          </a:p>
          <a:p>
            <a:pPr lvl="1"/>
            <a:r>
              <a:rPr lang="en-US" dirty="0" smtClean="0"/>
              <a:t>Only 27 have been approved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Proposing Amendments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There are five other ways to change the Constitution without changing its written words.</a:t>
            </a:r>
          </a:p>
          <a:p>
            <a:pPr lvl="1"/>
            <a:r>
              <a:rPr lang="en-US" dirty="0" smtClean="0"/>
              <a:t>Passage of basic legislation by Congress</a:t>
            </a:r>
          </a:p>
          <a:p>
            <a:pPr lvl="1"/>
            <a:r>
              <a:rPr lang="en-US" dirty="0" smtClean="0"/>
              <a:t>Actions taken by the President</a:t>
            </a:r>
          </a:p>
          <a:p>
            <a:pPr lvl="1"/>
            <a:r>
              <a:rPr lang="en-US" dirty="0" smtClean="0"/>
              <a:t>Key decisions of the Supreme Court</a:t>
            </a:r>
          </a:p>
          <a:p>
            <a:pPr lvl="1"/>
            <a:r>
              <a:rPr lang="en-US" dirty="0" smtClean="0"/>
              <a:t>Activities of political parties</a:t>
            </a:r>
          </a:p>
          <a:p>
            <a:pPr lvl="1"/>
            <a:r>
              <a:rPr lang="en-US" dirty="0" smtClean="0"/>
              <a:t>Reform/Custom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Constitutional Change By Other Means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Congress has changed the Constitution in two ways: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Passed laws to spell out Constitutional provisions </a:t>
            </a:r>
            <a:r>
              <a:rPr lang="en-US" dirty="0" smtClean="0"/>
              <a:t>(flesh to the bones of the Constitution)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way that Congress has used its power </a:t>
            </a:r>
            <a:r>
              <a:rPr lang="en-US" dirty="0" smtClean="0"/>
              <a:t>(added to it)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Basic Legislation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://t0.gstatic.com/images?q=tbn:ANd9GcRrUT9vHQ4VEap9HM5AZZq2lNjRRSwi_38WC8jazyRgFucg2kWntKNjZpq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0999"/>
            <a:ext cx="2993339" cy="313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senate.gov/artandhistory/history/resources/graphic/xlarge/08_30_05(15-29-12)_108th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92" y="3733800"/>
            <a:ext cx="3355034" cy="264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0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 ways Presidents have used their power has also contributed to the growth of the Constitution.</a:t>
            </a:r>
          </a:p>
          <a:p>
            <a:pPr lvl="1"/>
            <a:r>
              <a:rPr lang="en-US" dirty="0" smtClean="0"/>
              <a:t>War Making Powers</a:t>
            </a:r>
          </a:p>
          <a:p>
            <a:pPr lvl="1"/>
            <a:r>
              <a:rPr lang="en-US" dirty="0" smtClean="0"/>
              <a:t>Executive Agreements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Executive Action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170" name="Picture 2" descr="http://www.freesworld.com/wp-content/uploads/2011/05/obama-announc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"/>
            <a:ext cx="397764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trumanlibrary.org/whistlestop/study_collections/nuremberg/documents/nuremberg16-6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933" y="2846173"/>
            <a:ext cx="2534973" cy="363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2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 courts interpret the law. How they do so changes how we view the Constitution.</a:t>
            </a:r>
          </a:p>
          <a:p>
            <a:pPr lvl="1"/>
            <a:r>
              <a:rPr lang="en-US" dirty="0" smtClean="0"/>
              <a:t>Marbury  v. Madison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Court Decisions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194" name="Picture 2" descr="http://upload.wikimedia.org/wikipedia/commons/thumb/f/f7/Plaque_of_Marbury_v._Madison_at_SCOTUS_Building.JPG/350px-Plaque_of_Marbury_v._Madison_at_SCOTUS_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23514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9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Written in 1787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Signed on Sept. </a:t>
            </a:r>
            <a:r>
              <a:rPr lang="en-US" sz="2400" smtClean="0"/>
              <a:t>17, 1787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Ratification took place between 1787-1790</a:t>
            </a:r>
          </a:p>
          <a:p>
            <a:pPr marL="457200" lvl="1" indent="-285750"/>
            <a:r>
              <a:rPr lang="en-US" sz="2400" dirty="0" smtClean="0"/>
              <a:t>Delaware 1</a:t>
            </a:r>
            <a:r>
              <a:rPr lang="en-US" sz="2400" baseline="30000" dirty="0" smtClean="0"/>
              <a:t>st</a:t>
            </a:r>
            <a:endParaRPr lang="en-US" sz="2400" dirty="0" smtClean="0"/>
          </a:p>
          <a:p>
            <a:pPr marL="457200" lvl="1" indent="-285750"/>
            <a:r>
              <a:rPr lang="en-US" sz="2400" dirty="0" smtClean="0"/>
              <a:t>Rhode Island last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Took effect in 1789</a:t>
            </a:r>
          </a:p>
          <a:p>
            <a:pPr marL="457200" lvl="1" indent="-28575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The Constitution: Important Dates</a:t>
            </a:r>
            <a:endParaRPr lang="en-US" dirty="0"/>
          </a:p>
        </p:txBody>
      </p:sp>
      <p:pic>
        <p:nvPicPr>
          <p:cNvPr id="1026" name="Picture 2" descr="http://www.cqpress.com/incontext/constitution/images/Scene_at_the_Signing_of_the_Constitution_of_the_United_St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565" y="2362200"/>
            <a:ext cx="508758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5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4572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There is no mention of political parties in the Constitution.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Parties have grown immensely important over time.</a:t>
            </a:r>
          </a:p>
          <a:p>
            <a:pPr lvl="1"/>
            <a:r>
              <a:rPr lang="en-US" dirty="0" smtClean="0"/>
              <a:t>Conventions</a:t>
            </a:r>
          </a:p>
          <a:p>
            <a:pPr lvl="1"/>
            <a:r>
              <a:rPr lang="en-US" dirty="0" smtClean="0"/>
              <a:t>Nominations</a:t>
            </a:r>
          </a:p>
          <a:p>
            <a:pPr lvl="1"/>
            <a:r>
              <a:rPr lang="en-US" dirty="0" smtClean="0"/>
              <a:t>Appointments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Party Practices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218" name="Picture 2" descr="http://edailyupdate.com/wp-content/uploads/2010/10/donkphant_democrats_vs_republic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432954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4572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Certain unwritten rules have been followed over time. </a:t>
            </a:r>
          </a:p>
          <a:p>
            <a:pPr lvl="1"/>
            <a:r>
              <a:rPr lang="en-US" dirty="0" smtClean="0"/>
              <a:t>President’s Cabinet</a:t>
            </a:r>
          </a:p>
          <a:p>
            <a:pPr lvl="1"/>
            <a:r>
              <a:rPr lang="en-US" dirty="0" smtClean="0"/>
              <a:t>Succession to the Presidency</a:t>
            </a:r>
          </a:p>
          <a:p>
            <a:pPr lvl="1"/>
            <a:r>
              <a:rPr lang="en-US" dirty="0" smtClean="0"/>
              <a:t>“no third term tradition”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Reform/Custom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42" name="Picture 2" descr="http://www.whitehouse.gov/sites/default/files/administration-official/ao_image/cabinet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19" y="381000"/>
            <a:ext cx="3129105" cy="175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2.bp.blogspot.com/_29_shKT4Elw/TEP3xfsH9OI/AAAAAAAAKjM/uzRFtbCsqCo/s400/lbj+oa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286000"/>
            <a:ext cx="2748103" cy="211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thefreegeorge.com/thefreegeorge/wp-content/uploads/2010/09/FDR-fireside-chat-March-19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56" y="4495801"/>
            <a:ext cx="2696354" cy="206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6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938016" cy="227076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Ok, so maybe it’s not </a:t>
            </a:r>
            <a:r>
              <a:rPr lang="en-US" i="1" dirty="0" smtClean="0"/>
              <a:t>Magna </a:t>
            </a:r>
            <a:r>
              <a:rPr lang="en-US" i="1" dirty="0" err="1" smtClean="0"/>
              <a:t>Carta</a:t>
            </a:r>
            <a:r>
              <a:rPr lang="en-US" i="1" dirty="0" smtClean="0"/>
              <a:t> / Holy Grail</a:t>
            </a:r>
            <a:r>
              <a:rPr lang="en-US" dirty="0" smtClean="0"/>
              <a:t>, but it took some serious swag to do what the Founders did….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Yes, There Is a Bill of Rights rap.</a:t>
            </a:r>
            <a:endParaRPr lang="en-US" dirty="0"/>
          </a:p>
        </p:txBody>
      </p:sp>
      <p:pic>
        <p:nvPicPr>
          <p:cNvPr id="1026" name="Picture 2" descr="http://img2-1.timeinc.net/people/i/2013/news/130225/justin-timberlake-6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774" y="3733800"/>
            <a:ext cx="3934251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www.youtube.com/watch?v=tlt6R1KD4E0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/>
              <a:t>Freedom of speech, religion, </a:t>
            </a:r>
            <a:r>
              <a:rPr lang="en-US" dirty="0" smtClean="0"/>
              <a:t>press, petition </a:t>
            </a:r>
            <a:r>
              <a:rPr lang="en-US" dirty="0"/>
              <a:t>&amp; assembly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Right to </a:t>
            </a:r>
            <a:r>
              <a:rPr lang="en-US" dirty="0" smtClean="0"/>
              <a:t>bear arms</a:t>
            </a:r>
            <a:endParaRPr lang="en-US" dirty="0"/>
          </a:p>
          <a:p>
            <a:pPr marL="609600" indent="-609600">
              <a:buFontTx/>
              <a:buAutoNum type="arabicPeriod"/>
            </a:pPr>
            <a:r>
              <a:rPr lang="en-US" dirty="0"/>
              <a:t>No </a:t>
            </a:r>
            <a:r>
              <a:rPr lang="en-US" dirty="0" smtClean="0"/>
              <a:t>quartering </a:t>
            </a:r>
            <a:r>
              <a:rPr lang="en-US" dirty="0"/>
              <a:t>of </a:t>
            </a:r>
            <a:r>
              <a:rPr lang="en-US" dirty="0" smtClean="0"/>
              <a:t>troops</a:t>
            </a:r>
            <a:endParaRPr lang="en-US" dirty="0"/>
          </a:p>
          <a:p>
            <a:pPr marL="609600" indent="-609600">
              <a:buFontTx/>
              <a:buAutoNum type="arabicPeriod"/>
            </a:pPr>
            <a:r>
              <a:rPr lang="en-US" dirty="0"/>
              <a:t>S</a:t>
            </a:r>
            <a:r>
              <a:rPr lang="en-US" dirty="0" smtClean="0"/>
              <a:t>earches &amp; seizures</a:t>
            </a:r>
            <a:endParaRPr lang="en-US" dirty="0"/>
          </a:p>
          <a:p>
            <a:pPr marL="609600" indent="-609600">
              <a:buFontTx/>
              <a:buAutoNum type="arabicPeriod"/>
            </a:pPr>
            <a:r>
              <a:rPr lang="en-US" dirty="0"/>
              <a:t>Due process, double jeopardy, eminent domain</a:t>
            </a:r>
          </a:p>
          <a:p>
            <a:pPr marL="609600" indent="-609600">
              <a:buFontTx/>
              <a:buAutoNum type="arabicPeriod" startAt="6"/>
            </a:pPr>
            <a:r>
              <a:rPr lang="en-US" dirty="0" smtClean="0"/>
              <a:t>Speedy, public trial by jury and right to attorney</a:t>
            </a:r>
          </a:p>
          <a:p>
            <a:pPr marL="609600" indent="-609600">
              <a:buFontTx/>
              <a:buAutoNum type="arabicPeriod" startAt="6"/>
            </a:pPr>
            <a:r>
              <a:rPr lang="en-US" dirty="0" smtClean="0"/>
              <a:t>Trial by jury in cases over $20</a:t>
            </a:r>
            <a:endParaRPr lang="en-US" dirty="0"/>
          </a:p>
          <a:p>
            <a:pPr marL="609600" indent="-609600">
              <a:buFontTx/>
              <a:buAutoNum type="arabicPeriod" startAt="6"/>
            </a:pPr>
            <a:r>
              <a:rPr lang="en-US" dirty="0"/>
              <a:t>No cruel or unusual punishment or excessive </a:t>
            </a:r>
            <a:r>
              <a:rPr lang="en-US" dirty="0" smtClean="0"/>
              <a:t>bail and fines</a:t>
            </a:r>
            <a:endParaRPr lang="en-US" dirty="0"/>
          </a:p>
          <a:p>
            <a:pPr marL="609600" indent="-609600">
              <a:buFontTx/>
              <a:buAutoNum type="arabicPeriod" startAt="6"/>
            </a:pPr>
            <a:r>
              <a:rPr lang="en-US" dirty="0" smtClean="0"/>
              <a:t>Un-enumerated rights reserved for the people</a:t>
            </a:r>
            <a:endParaRPr lang="en-US" dirty="0"/>
          </a:p>
          <a:p>
            <a:pPr marL="609600" indent="-609600">
              <a:buFontTx/>
              <a:buAutoNum type="arabicPeriod" startAt="6"/>
            </a:pPr>
            <a:r>
              <a:rPr lang="en-US" dirty="0" smtClean="0"/>
              <a:t>Powers not listed reserved for the states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Amendments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09600" indent="-609600">
              <a:buFontTx/>
              <a:buAutoNum type="arabicPeriod" startAt="11"/>
            </a:pPr>
            <a:r>
              <a:rPr lang="en-US" dirty="0"/>
              <a:t>State cannot be sued by a citizen of another state, its own state or a foreign country</a:t>
            </a:r>
          </a:p>
          <a:p>
            <a:pPr marL="609600" indent="-609600">
              <a:buFontTx/>
              <a:buAutoNum type="arabicPeriod" startAt="11"/>
            </a:pPr>
            <a:r>
              <a:rPr lang="en-US" dirty="0"/>
              <a:t>Electoral </a:t>
            </a:r>
            <a:r>
              <a:rPr lang="en-US" dirty="0" smtClean="0"/>
              <a:t>College fixes (VP and Pres. Voting)</a:t>
            </a:r>
            <a:endParaRPr lang="en-US" dirty="0"/>
          </a:p>
          <a:p>
            <a:pPr marL="609600" indent="-609600">
              <a:buFontTx/>
              <a:buAutoNum type="arabicPeriod" startAt="11"/>
            </a:pPr>
            <a:r>
              <a:rPr lang="en-US" dirty="0"/>
              <a:t>Abolishes </a:t>
            </a:r>
            <a:r>
              <a:rPr lang="en-US" dirty="0" smtClean="0"/>
              <a:t>slavery</a:t>
            </a:r>
            <a:endParaRPr lang="en-US" dirty="0"/>
          </a:p>
          <a:p>
            <a:pPr marL="609600" indent="-609600">
              <a:buFontTx/>
              <a:buAutoNum type="arabicPeriod" startAt="11"/>
            </a:pPr>
            <a:r>
              <a:rPr lang="en-US" dirty="0"/>
              <a:t>Rights </a:t>
            </a:r>
            <a:r>
              <a:rPr lang="en-US" dirty="0" smtClean="0"/>
              <a:t>and equal protection of all citizens </a:t>
            </a:r>
            <a:endParaRPr lang="en-US" dirty="0"/>
          </a:p>
          <a:p>
            <a:pPr marL="609600" indent="-609600">
              <a:buFontTx/>
              <a:buAutoNum type="arabicPeriod" startAt="11"/>
            </a:pPr>
            <a:r>
              <a:rPr lang="en-US" dirty="0"/>
              <a:t>Right to vote cannot be denied based on race, color, or previous servitude</a:t>
            </a:r>
          </a:p>
          <a:p>
            <a:pPr marL="609600" indent="-609600">
              <a:buFontTx/>
              <a:buAutoNum type="arabicPeriod" startAt="16"/>
            </a:pPr>
            <a:r>
              <a:rPr lang="en-US" dirty="0"/>
              <a:t>Income </a:t>
            </a:r>
            <a:r>
              <a:rPr lang="en-US" dirty="0" smtClean="0"/>
              <a:t>tax</a:t>
            </a:r>
            <a:endParaRPr lang="en-US" dirty="0"/>
          </a:p>
          <a:p>
            <a:pPr marL="609600" indent="-609600">
              <a:buFontTx/>
              <a:buAutoNum type="arabicPeriod" startAt="16"/>
            </a:pPr>
            <a:r>
              <a:rPr lang="en-US" dirty="0"/>
              <a:t>Popular </a:t>
            </a:r>
            <a:r>
              <a:rPr lang="en-US" dirty="0" smtClean="0"/>
              <a:t>election </a:t>
            </a:r>
            <a:r>
              <a:rPr lang="en-US" dirty="0"/>
              <a:t>of Senators</a:t>
            </a:r>
          </a:p>
          <a:p>
            <a:pPr marL="609600" indent="-609600">
              <a:buFontTx/>
              <a:buAutoNum type="arabicPeriod" startAt="16"/>
            </a:pPr>
            <a:r>
              <a:rPr lang="en-US" dirty="0"/>
              <a:t>Prohibition of </a:t>
            </a:r>
            <a:r>
              <a:rPr lang="en-US" dirty="0" smtClean="0"/>
              <a:t>liquor </a:t>
            </a:r>
            <a:endParaRPr lang="en-US" dirty="0"/>
          </a:p>
          <a:p>
            <a:pPr marL="609600" indent="-609600">
              <a:buFontTx/>
              <a:buAutoNum type="arabicPeriod" startAt="16"/>
            </a:pPr>
            <a:r>
              <a:rPr lang="en-US" dirty="0"/>
              <a:t>Women’s </a:t>
            </a:r>
            <a:r>
              <a:rPr lang="en-US" dirty="0" smtClean="0"/>
              <a:t>Suffrage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Amendments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609600" indent="-609600">
              <a:buFont typeface="+mj-lt"/>
              <a:buAutoNum type="arabicPeriod" startAt="20"/>
            </a:pPr>
            <a:r>
              <a:rPr lang="en-US" dirty="0"/>
              <a:t>Terms of President (</a:t>
            </a:r>
            <a:r>
              <a:rPr lang="en-US" dirty="0" smtClean="0"/>
              <a:t>inauguration date)</a:t>
            </a:r>
            <a:endParaRPr lang="en-US" dirty="0"/>
          </a:p>
          <a:p>
            <a:pPr marL="609600" indent="-609600">
              <a:buFontTx/>
              <a:buAutoNum type="arabicPeriod" startAt="20"/>
            </a:pPr>
            <a:r>
              <a:rPr lang="en-US" dirty="0"/>
              <a:t>Repeals 18</a:t>
            </a:r>
            <a:r>
              <a:rPr lang="en-US" baseline="30000" dirty="0"/>
              <a:t>th</a:t>
            </a:r>
            <a:r>
              <a:rPr lang="en-US" dirty="0"/>
              <a:t> Amendment</a:t>
            </a:r>
          </a:p>
          <a:p>
            <a:pPr marL="609600" indent="-609600">
              <a:buFontTx/>
              <a:buAutoNum type="arabicPeriod" startAt="20"/>
            </a:pPr>
            <a:r>
              <a:rPr lang="en-US" dirty="0"/>
              <a:t>Two term limit of President (up to 10 years)</a:t>
            </a:r>
          </a:p>
          <a:p>
            <a:pPr marL="609600" indent="-609600">
              <a:buFontTx/>
              <a:buAutoNum type="arabicPeriod" startAt="20"/>
            </a:pPr>
            <a:r>
              <a:rPr lang="en-US" dirty="0"/>
              <a:t>Presidential Electors for District of Columbia</a:t>
            </a:r>
          </a:p>
          <a:p>
            <a:pPr marL="609600" indent="-609600">
              <a:buFontTx/>
              <a:buAutoNum type="arabicPeriod" startAt="24"/>
            </a:pPr>
            <a:r>
              <a:rPr lang="en-US" dirty="0" smtClean="0"/>
              <a:t>Right </a:t>
            </a:r>
            <a:r>
              <a:rPr lang="en-US" dirty="0"/>
              <a:t>to vote in federal elections without a tax </a:t>
            </a:r>
            <a:r>
              <a:rPr lang="en-US" dirty="0" smtClean="0"/>
              <a:t>payment (no poll tax)</a:t>
            </a:r>
            <a:endParaRPr lang="en-US" dirty="0"/>
          </a:p>
          <a:p>
            <a:pPr marL="609600" indent="-609600">
              <a:buFontTx/>
              <a:buAutoNum type="arabicPeriod" startAt="24"/>
            </a:pPr>
            <a:r>
              <a:rPr lang="en-US" dirty="0"/>
              <a:t>Presidential </a:t>
            </a:r>
            <a:r>
              <a:rPr lang="en-US" dirty="0" smtClean="0"/>
              <a:t>line of succession</a:t>
            </a:r>
            <a:endParaRPr lang="en-US" dirty="0"/>
          </a:p>
          <a:p>
            <a:pPr marL="609600" indent="-609600">
              <a:buFontTx/>
              <a:buAutoNum type="arabicPeriod" startAt="24"/>
            </a:pPr>
            <a:r>
              <a:rPr lang="en-US" dirty="0" smtClean="0"/>
              <a:t>Voting age dropped to 18</a:t>
            </a:r>
          </a:p>
          <a:p>
            <a:pPr marL="609600" indent="-609600">
              <a:buFontTx/>
              <a:buAutoNum type="arabicPeriod" startAt="24"/>
            </a:pPr>
            <a:r>
              <a:rPr lang="en-US" dirty="0" smtClean="0"/>
              <a:t>Congressional pay increases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Amendments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1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The Constitution is the United States’ fundamental law. </a:t>
            </a:r>
          </a:p>
          <a:p>
            <a:endParaRPr lang="en-US" sz="2800" u="sng" dirty="0"/>
          </a:p>
          <a:p>
            <a:endParaRPr lang="en-US" sz="2800" u="sng" dirty="0" smtClean="0">
              <a:solidFill>
                <a:srgbClr val="FF0000"/>
              </a:solidFill>
            </a:endParaRPr>
          </a:p>
          <a:p>
            <a:r>
              <a:rPr lang="en-US" sz="2800" u="sng" dirty="0" smtClean="0">
                <a:solidFill>
                  <a:srgbClr val="FF0000"/>
                </a:solidFill>
              </a:rPr>
              <a:t>It is “the supreme law of the land.”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Supreme Law of the Land</a:t>
            </a:r>
            <a:endParaRPr lang="en-US" dirty="0"/>
          </a:p>
        </p:txBody>
      </p:sp>
      <p:pic>
        <p:nvPicPr>
          <p:cNvPr id="2050" name="Picture 2" descr="http://4.bp.blogspot.com/-_Fsb2lTNwYA/TeQnJReTBJI/AAAAAAAAAK4/oDpgC_DXdZY/s1600/james-madison_jpg-57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331885" cy="51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686174" cy="4288536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u="sng" dirty="0" smtClean="0">
                <a:solidFill>
                  <a:srgbClr val="FF0000"/>
                </a:solidFill>
              </a:rPr>
              <a:t>Purposes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</a:p>
          <a:p>
            <a:pPr marL="457200" lvl="1" indent="-285750"/>
            <a:r>
              <a:rPr lang="en-US" sz="1800" u="sng" dirty="0" smtClean="0">
                <a:solidFill>
                  <a:srgbClr val="FF0000"/>
                </a:solidFill>
              </a:rPr>
              <a:t>Lays out basic framework and procedures of our government</a:t>
            </a:r>
          </a:p>
          <a:p>
            <a:pPr marL="457200" lvl="1" indent="-285750"/>
            <a:r>
              <a:rPr lang="en-US" sz="1800" u="sng" dirty="0" smtClean="0">
                <a:solidFill>
                  <a:srgbClr val="FF0000"/>
                </a:solidFill>
              </a:rPr>
              <a:t>Sets the limits within which government must conduct itself</a:t>
            </a:r>
          </a:p>
          <a:p>
            <a:pPr marL="457200" lvl="1" indent="-285750"/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Length: 7,000 words (can be read in 30 minutes)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Strengths:</a:t>
            </a:r>
          </a:p>
          <a:p>
            <a:pPr marL="457200" lvl="1" indent="-285750"/>
            <a:r>
              <a:rPr lang="en-US" sz="1800" dirty="0" smtClean="0"/>
              <a:t>Deals with matter of principle</a:t>
            </a:r>
          </a:p>
          <a:p>
            <a:pPr marL="457200" lvl="1" indent="-285750"/>
            <a:r>
              <a:rPr lang="en-US" sz="1800" dirty="0" smtClean="0"/>
              <a:t>Is not weighed down with detailed provisions</a:t>
            </a:r>
          </a:p>
          <a:p>
            <a:pPr marL="457200" lvl="1" indent="-285750"/>
            <a:r>
              <a:rPr lang="en-US" sz="1800" dirty="0" smtClean="0"/>
              <a:t>Is organized in a simple, straightforward way</a:t>
            </a:r>
          </a:p>
          <a:p>
            <a:pPr marL="457200" lvl="1" indent="-285750"/>
            <a:endParaRPr lang="en-US" sz="1400" dirty="0" smtClean="0"/>
          </a:p>
          <a:p>
            <a:r>
              <a:rPr lang="en-US" sz="1400" dirty="0"/>
              <a:t>	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Facts About the Constitution</a:t>
            </a:r>
            <a:endParaRPr lang="en-US" dirty="0"/>
          </a:p>
        </p:txBody>
      </p:sp>
      <p:pic>
        <p:nvPicPr>
          <p:cNvPr id="3074" name="Picture 2" descr="http://www.missiontolearn.com/wp-content/uploads/2010/09/US-Constit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90" y="1905000"/>
            <a:ext cx="482329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52426" y="381000"/>
            <a:ext cx="7680960" cy="580644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Think about any paper that you have written for an English class. What was contained in your first paragraph? 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What was the purpose of having your paper begin with an introduction?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95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The Constitution has an introduction. It is known as the Preamble. </a:t>
            </a:r>
          </a:p>
          <a:p>
            <a:endParaRPr lang="en-US" sz="2400" u="sng" dirty="0"/>
          </a:p>
          <a:p>
            <a:endParaRPr lang="en-US" sz="2400" u="sng" dirty="0" smtClean="0"/>
          </a:p>
          <a:p>
            <a:endParaRPr lang="en-US" sz="2400" u="sng" dirty="0"/>
          </a:p>
          <a:p>
            <a:endParaRPr lang="en-US" sz="2400" u="sng" dirty="0" smtClean="0">
              <a:solidFill>
                <a:srgbClr val="FF0000"/>
              </a:solidFill>
            </a:endParaRPr>
          </a:p>
          <a:p>
            <a:r>
              <a:rPr lang="en-US" sz="2400" u="sng" dirty="0" smtClean="0">
                <a:solidFill>
                  <a:srgbClr val="FF0000"/>
                </a:solidFill>
              </a:rPr>
              <a:t>The Preamble serves as an introduction and also sets out the purposes and goals of the government. 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Introduction of the Constitution</a:t>
            </a:r>
            <a:endParaRPr lang="en-US" dirty="0"/>
          </a:p>
        </p:txBody>
      </p:sp>
      <p:pic>
        <p:nvPicPr>
          <p:cNvPr id="4098" name="Picture 2" descr="http://msl-methods-11-12.wikispaces.com/file/view/Preamble_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69030"/>
            <a:ext cx="4948324" cy="503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i="1" dirty="0" smtClean="0">
                <a:latin typeface="Edwardian Script ITC" pitchFamily="66" charset="0"/>
              </a:rPr>
              <a:t>“We </a:t>
            </a:r>
            <a:r>
              <a:rPr lang="en-US" sz="4400" b="1" i="1" dirty="0">
                <a:latin typeface="Edwardian Script ITC" pitchFamily="66" charset="0"/>
              </a:rPr>
              <a:t>the People </a:t>
            </a:r>
            <a:r>
              <a:rPr lang="en-US" sz="4400" i="1" dirty="0">
                <a:latin typeface="Edwardian Script ITC" pitchFamily="66" charset="0"/>
              </a:rPr>
              <a:t>of the United States, in Order to form a more perfect Union, establish Justice, insure domestic Tranquility, provide for the common </a:t>
            </a:r>
            <a:r>
              <a:rPr lang="en-US" sz="4400" i="1" dirty="0" err="1">
                <a:latin typeface="Edwardian Script ITC" pitchFamily="66" charset="0"/>
              </a:rPr>
              <a:t>defence</a:t>
            </a:r>
            <a:r>
              <a:rPr lang="en-US" sz="4400" i="1" dirty="0">
                <a:latin typeface="Edwardian Script ITC" pitchFamily="66" charset="0"/>
              </a:rPr>
              <a:t>, promote the general Welfare, and secure the Blessings of Liberty to ourselves and our Posterity, do ordain and establish this Constitution for the United States of America</a:t>
            </a:r>
            <a:r>
              <a:rPr lang="en-US" sz="4400" i="1" dirty="0" smtClean="0">
                <a:latin typeface="Edwardian Script ITC" pitchFamily="66" charset="0"/>
              </a:rPr>
              <a:t>.”</a:t>
            </a:r>
            <a:endParaRPr lang="en-US" sz="4400" i="1" dirty="0">
              <a:latin typeface="Edwardian Script ITC" pitchFamily="66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Preamble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9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i="1" dirty="0" smtClean="0">
                <a:latin typeface="Arial Black" pitchFamily="34" charset="0"/>
              </a:rPr>
              <a:t>Form </a:t>
            </a:r>
            <a:r>
              <a:rPr lang="en-US" sz="2800" i="1" dirty="0">
                <a:latin typeface="Arial Black" pitchFamily="34" charset="0"/>
              </a:rPr>
              <a:t>a more perfect Union, </a:t>
            </a:r>
            <a:endParaRPr lang="en-US" sz="2800" i="1" dirty="0" smtClean="0"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i="1" dirty="0">
                <a:latin typeface="Arial Black" pitchFamily="34" charset="0"/>
              </a:rPr>
              <a:t>E</a:t>
            </a:r>
            <a:r>
              <a:rPr lang="en-US" sz="2800" i="1" dirty="0" smtClean="0">
                <a:latin typeface="Arial Black" pitchFamily="34" charset="0"/>
              </a:rPr>
              <a:t>stablish </a:t>
            </a:r>
            <a:r>
              <a:rPr lang="en-US" sz="2800" i="1" dirty="0">
                <a:latin typeface="Arial Black" pitchFamily="34" charset="0"/>
              </a:rPr>
              <a:t>Justice, </a:t>
            </a:r>
            <a:endParaRPr lang="en-US" sz="2800" i="1" dirty="0" smtClean="0"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i="1" dirty="0">
                <a:latin typeface="Arial Black" pitchFamily="34" charset="0"/>
              </a:rPr>
              <a:t>I</a:t>
            </a:r>
            <a:r>
              <a:rPr lang="en-US" sz="2800" i="1" dirty="0" smtClean="0">
                <a:latin typeface="Arial Black" pitchFamily="34" charset="0"/>
              </a:rPr>
              <a:t>nsure </a:t>
            </a:r>
            <a:r>
              <a:rPr lang="en-US" sz="2800" i="1" dirty="0">
                <a:latin typeface="Arial Black" pitchFamily="34" charset="0"/>
              </a:rPr>
              <a:t>domestic Tranquility, </a:t>
            </a:r>
            <a:endParaRPr lang="en-US" sz="2800" i="1" dirty="0" smtClean="0"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i="1" dirty="0">
                <a:latin typeface="Arial Black" pitchFamily="34" charset="0"/>
              </a:rPr>
              <a:t>P</a:t>
            </a:r>
            <a:r>
              <a:rPr lang="en-US" sz="2800" i="1" dirty="0" smtClean="0">
                <a:latin typeface="Arial Black" pitchFamily="34" charset="0"/>
              </a:rPr>
              <a:t>rovide </a:t>
            </a:r>
            <a:r>
              <a:rPr lang="en-US" sz="2800" i="1" dirty="0">
                <a:latin typeface="Arial Black" pitchFamily="34" charset="0"/>
              </a:rPr>
              <a:t>for the common </a:t>
            </a:r>
            <a:r>
              <a:rPr lang="en-US" sz="2800" i="1" dirty="0" smtClean="0">
                <a:latin typeface="Arial Black" pitchFamily="34" charset="0"/>
              </a:rPr>
              <a:t>defense,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i="1" dirty="0">
                <a:latin typeface="Arial Black" pitchFamily="34" charset="0"/>
              </a:rPr>
              <a:t>P</a:t>
            </a:r>
            <a:r>
              <a:rPr lang="en-US" sz="2800" i="1" dirty="0" smtClean="0">
                <a:latin typeface="Arial Black" pitchFamily="34" charset="0"/>
              </a:rPr>
              <a:t>romote </a:t>
            </a:r>
            <a:r>
              <a:rPr lang="en-US" sz="2800" i="1" dirty="0">
                <a:latin typeface="Arial Black" pitchFamily="34" charset="0"/>
              </a:rPr>
              <a:t>the general Welfare, </a:t>
            </a:r>
            <a:endParaRPr lang="en-US" sz="2800" i="1" dirty="0" smtClean="0"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i="1" dirty="0">
                <a:latin typeface="Arial Black" pitchFamily="34" charset="0"/>
              </a:rPr>
              <a:t>S</a:t>
            </a:r>
            <a:r>
              <a:rPr lang="en-US" sz="2800" i="1" dirty="0" smtClean="0">
                <a:latin typeface="Arial Black" pitchFamily="34" charset="0"/>
              </a:rPr>
              <a:t>ecure </a:t>
            </a:r>
            <a:r>
              <a:rPr lang="en-US" sz="2800" i="1" dirty="0">
                <a:latin typeface="Arial Black" pitchFamily="34" charset="0"/>
              </a:rPr>
              <a:t>the Blessings of Liberty to ourselves and our </a:t>
            </a:r>
            <a:r>
              <a:rPr lang="en-US" sz="2800" i="1" dirty="0" smtClean="0">
                <a:latin typeface="Arial Black" pitchFamily="34" charset="0"/>
              </a:rPr>
              <a:t>Posterity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Purposes of Govt. According to Preamble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761</TotalTime>
  <Words>1189</Words>
  <Application>Microsoft Office PowerPoint</Application>
  <PresentationFormat>On-screen Show (4:3)</PresentationFormat>
  <Paragraphs>200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Mylar</vt:lpstr>
      <vt:lpstr>Paper</vt:lpstr>
      <vt:lpstr>Intro to Poli. Sci. – 2/1/16</vt:lpstr>
      <vt:lpstr>The Constitution of the United States</vt:lpstr>
      <vt:lpstr> The Constitution: Important Dates</vt:lpstr>
      <vt:lpstr>Supreme Law of the Land</vt:lpstr>
      <vt:lpstr>Key Facts About the Constitution</vt:lpstr>
      <vt:lpstr>PowerPoint Presentation</vt:lpstr>
      <vt:lpstr>The Introduction of the Constitution</vt:lpstr>
      <vt:lpstr>The Preamble</vt:lpstr>
      <vt:lpstr>Purposes of Govt. According to Preamble</vt:lpstr>
      <vt:lpstr>The Articles</vt:lpstr>
      <vt:lpstr>The Articles</vt:lpstr>
      <vt:lpstr>The Articles</vt:lpstr>
      <vt:lpstr>The Articles </vt:lpstr>
      <vt:lpstr>The Articles</vt:lpstr>
      <vt:lpstr>The Amendments</vt:lpstr>
      <vt:lpstr>The Bill of Rights</vt:lpstr>
      <vt:lpstr>The Times, They Are A Changin’: Amending the Constitution</vt:lpstr>
      <vt:lpstr>Why Would the Constitution Need Amending?</vt:lpstr>
      <vt:lpstr>How Has the Constitution Kept Up?</vt:lpstr>
      <vt:lpstr>Framer’s Foresight</vt:lpstr>
      <vt:lpstr>Formal Amendment Process</vt:lpstr>
      <vt:lpstr>Formal Amendment Chart (pg. 73)</vt:lpstr>
      <vt:lpstr>Fun Facts </vt:lpstr>
      <vt:lpstr>PowerPoint Presentation</vt:lpstr>
      <vt:lpstr>Proposing Amendments</vt:lpstr>
      <vt:lpstr>Constitutional Change By Other Means</vt:lpstr>
      <vt:lpstr>Basic Legislation</vt:lpstr>
      <vt:lpstr>Executive Action</vt:lpstr>
      <vt:lpstr>Court Decisions</vt:lpstr>
      <vt:lpstr>Party Practices</vt:lpstr>
      <vt:lpstr>Reform/Custom</vt:lpstr>
      <vt:lpstr>Yes, There Is a Bill of Rights rap.</vt:lpstr>
      <vt:lpstr>The Amendments</vt:lpstr>
      <vt:lpstr>The Amendments</vt:lpstr>
      <vt:lpstr>The Amendments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Constitution of the United States</dc:title>
  <dc:creator>Aaron</dc:creator>
  <cp:lastModifiedBy>00, 00</cp:lastModifiedBy>
  <cp:revision>41</cp:revision>
  <dcterms:created xsi:type="dcterms:W3CDTF">2011-11-16T00:31:16Z</dcterms:created>
  <dcterms:modified xsi:type="dcterms:W3CDTF">2016-02-01T19:29:08Z</dcterms:modified>
</cp:coreProperties>
</file>