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2" d="100"/>
          <a:sy n="72" d="100"/>
        </p:scale>
        <p:origin x="-88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1264AA6-E276-4651-83D5-55A199D641DF}" type="datetimeFigureOut">
              <a:rPr lang="en-US" smtClean="0"/>
              <a:t>11/27/2017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1D8A893-C49B-4190-A574-D447D8EC0052}"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64AA6-E276-4651-83D5-55A199D641DF}"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A893-C49B-4190-A574-D447D8EC0052}"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64AA6-E276-4651-83D5-55A199D641DF}"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A893-C49B-4190-A574-D447D8EC0052}"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64AA6-E276-4651-83D5-55A199D641DF}"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A893-C49B-4190-A574-D447D8EC0052}"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64AA6-E276-4651-83D5-55A199D641DF}"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A893-C49B-4190-A574-D447D8EC00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1264AA6-E276-4651-83D5-55A199D641DF}"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A893-C49B-4190-A574-D447D8EC0052}"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264AA6-E276-4651-83D5-55A199D641DF}"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8A893-C49B-4190-A574-D447D8EC0052}"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264AA6-E276-4651-83D5-55A199D641DF}"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8A893-C49B-4190-A574-D447D8EC0052}"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64AA6-E276-4651-83D5-55A199D641DF}"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8A893-C49B-4190-A574-D447D8EC00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64AA6-E276-4651-83D5-55A199D641DF}"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A893-C49B-4190-A574-D447D8EC00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64AA6-E276-4651-83D5-55A199D641DF}"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A893-C49B-4190-A574-D447D8EC00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1264AA6-E276-4651-83D5-55A199D641DF}" type="datetimeFigureOut">
              <a:rPr lang="en-US" smtClean="0"/>
              <a:t>11/27/2017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1D8A893-C49B-4190-A574-D447D8EC00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Stock Market Activity</a:t>
            </a:r>
            <a:endParaRPr lang="en-US" dirty="0"/>
          </a:p>
        </p:txBody>
      </p:sp>
      <p:sp>
        <p:nvSpPr>
          <p:cNvPr id="3" name="Subtitle 2"/>
          <p:cNvSpPr>
            <a:spLocks noGrp="1"/>
          </p:cNvSpPr>
          <p:nvPr>
            <p:ph type="subTitle" idx="1"/>
          </p:nvPr>
        </p:nvSpPr>
        <p:spPr/>
        <p:txBody>
          <a:bodyPr/>
          <a:lstStyle/>
          <a:p>
            <a:r>
              <a:rPr lang="en-US" dirty="0" smtClean="0"/>
              <a:t>A simulation of American economics from 1920-1929</a:t>
            </a:r>
            <a:endParaRPr lang="en-US" dirty="0"/>
          </a:p>
        </p:txBody>
      </p:sp>
    </p:spTree>
    <p:extLst>
      <p:ext uri="{BB962C8B-B14F-4D97-AF65-F5344CB8AC3E}">
        <p14:creationId xmlns:p14="http://schemas.microsoft.com/office/powerpoint/2010/main" val="1610873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KANSAS PACIFIC RAILROAD: </a:t>
            </a:r>
            <a:r>
              <a:rPr lang="en-US" dirty="0"/>
              <a:t>The K&amp;P has been in existence for over 60 years. </a:t>
            </a:r>
            <a:r>
              <a:rPr lang="en-US" dirty="0" smtClean="0"/>
              <a:t>Their assets </a:t>
            </a:r>
            <a:r>
              <a:rPr lang="en-US" dirty="0"/>
              <a:t>are many and diversified. In the past they have shown to be a stable company with </a:t>
            </a:r>
            <a:r>
              <a:rPr lang="en-US" dirty="0" smtClean="0"/>
              <a:t>small but </a:t>
            </a:r>
            <a:r>
              <a:rPr lang="en-US" dirty="0"/>
              <a:t>regular dividends. While many railroads are faced with declining profits, the K&amp;P shows </a:t>
            </a:r>
            <a:r>
              <a:rPr lang="en-US" dirty="0" smtClean="0"/>
              <a:t>a steady </a:t>
            </a:r>
            <a:r>
              <a:rPr lang="en-US" dirty="0"/>
              <a:t>increase. They are presently expanding into the Southwest and plan to extend </a:t>
            </a:r>
            <a:r>
              <a:rPr lang="en-US" dirty="0" smtClean="0"/>
              <a:t>their holdings </a:t>
            </a:r>
            <a:r>
              <a:rPr lang="en-US" dirty="0"/>
              <a:t>into Mexico.</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3356276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TEL-TONE: This telephone company is just being capitalized. This is their first public </a:t>
            </a:r>
            <a:r>
              <a:rPr lang="en-US" dirty="0" smtClean="0"/>
              <a:t>offering of </a:t>
            </a:r>
            <a:r>
              <a:rPr lang="en-US" dirty="0"/>
              <a:t>stock. They presently plan to raise 12 million dollars and manufacture a dial-telephone. </a:t>
            </a:r>
            <a:r>
              <a:rPr lang="en-US" dirty="0" smtClean="0"/>
              <a:t>This process </a:t>
            </a:r>
            <a:r>
              <a:rPr lang="en-US" dirty="0"/>
              <a:t>reportedly will revolutionize the use of the telephone. Their management is young </a:t>
            </a:r>
            <a:r>
              <a:rPr lang="en-US" dirty="0" smtClean="0"/>
              <a:t>and inexperienced</a:t>
            </a:r>
            <a:r>
              <a:rPr lang="en-US" dirty="0"/>
              <a:t>. Any capital invested should be considered high risk. But currently, their stock </a:t>
            </a:r>
            <a:r>
              <a:rPr lang="en-US" dirty="0" smtClean="0"/>
              <a:t>is one </a:t>
            </a:r>
            <a:r>
              <a:rPr lang="en-US" dirty="0"/>
              <a:t>of the hottest on the exchange. It has tripled in value since it was placed on the market </a:t>
            </a:r>
            <a:r>
              <a:rPr lang="en-US" dirty="0" smtClean="0"/>
              <a:t>less than </a:t>
            </a:r>
            <a:r>
              <a:rPr lang="en-US" dirty="0"/>
              <a:t>two months ago.</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427171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Make your way to the front of the classroom at this point to purchase the stocks you want to buy! You do not have to by any number of stocks and can buy as many as you wish as long as you have the funds to do so. Remember, stocks are sold in bundles of 10. So if stocks cost $10 a stock, you have to buy 10 for $100!</a:t>
            </a:r>
            <a:endParaRPr lang="en-US" dirty="0"/>
          </a:p>
        </p:txBody>
      </p:sp>
      <p:sp>
        <p:nvSpPr>
          <p:cNvPr id="3" name="Title 2"/>
          <p:cNvSpPr>
            <a:spLocks noGrp="1"/>
          </p:cNvSpPr>
          <p:nvPr>
            <p:ph type="title"/>
          </p:nvPr>
        </p:nvSpPr>
        <p:spPr/>
        <p:txBody>
          <a:bodyPr/>
          <a:lstStyle/>
          <a:p>
            <a:r>
              <a:rPr lang="en-US" dirty="0" smtClean="0"/>
              <a:t>Time to buy!</a:t>
            </a:r>
            <a:endParaRPr lang="en-US" dirty="0"/>
          </a:p>
        </p:txBody>
      </p:sp>
    </p:spTree>
    <p:extLst>
      <p:ext uri="{BB962C8B-B14F-4D97-AF65-F5344CB8AC3E}">
        <p14:creationId xmlns:p14="http://schemas.microsoft.com/office/powerpoint/2010/main" val="1132712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9425287"/>
              </p:ext>
            </p:extLst>
          </p:nvPr>
        </p:nvGraphicFramePr>
        <p:xfrm>
          <a:off x="0" y="838197"/>
          <a:ext cx="9144000" cy="5617260"/>
        </p:xfrm>
        <a:graphic>
          <a:graphicData uri="http://schemas.openxmlformats.org/drawingml/2006/table">
            <a:tbl>
              <a:tblPr firstRow="1" bandRow="1">
                <a:tableStyleId>{5C22544A-7EE6-4342-B048-85BDC9FD1C3A}</a:tableStyleId>
              </a:tblPr>
              <a:tblGrid>
                <a:gridCol w="3048000"/>
                <a:gridCol w="762000"/>
                <a:gridCol w="5334000"/>
              </a:tblGrid>
              <a:tr h="505110">
                <a:tc>
                  <a:txBody>
                    <a:bodyPr/>
                    <a:lstStyle/>
                    <a:p>
                      <a:r>
                        <a:rPr lang="en-US" dirty="0" smtClean="0"/>
                        <a:t>Company</a:t>
                      </a:r>
                      <a:endParaRPr lang="en-US" dirty="0"/>
                    </a:p>
                  </a:txBody>
                  <a:tcPr/>
                </a:tc>
                <a:tc>
                  <a:txBody>
                    <a:bodyPr/>
                    <a:lstStyle/>
                    <a:p>
                      <a:r>
                        <a:rPr lang="en-US" dirty="0" smtClean="0"/>
                        <a:t>Price</a:t>
                      </a:r>
                      <a:endParaRPr lang="en-US" dirty="0"/>
                    </a:p>
                  </a:txBody>
                  <a:tcPr/>
                </a:tc>
                <a:tc>
                  <a:txBody>
                    <a:bodyPr/>
                    <a:lstStyle/>
                    <a:p>
                      <a:r>
                        <a:rPr lang="en-US" dirty="0" smtClean="0"/>
                        <a:t>Reason</a:t>
                      </a:r>
                      <a:endParaRPr lang="en-US" dirty="0"/>
                    </a:p>
                  </a:txBody>
                  <a:tcPr/>
                </a:tc>
              </a:tr>
              <a:tr h="871833">
                <a:tc>
                  <a:txBody>
                    <a:bodyPr/>
                    <a:lstStyle/>
                    <a:p>
                      <a:r>
                        <a:rPr lang="en-US" dirty="0" smtClean="0"/>
                        <a:t>Kroger</a:t>
                      </a:r>
                      <a:endParaRPr lang="en-US" dirty="0"/>
                    </a:p>
                  </a:txBody>
                  <a:tcPr/>
                </a:tc>
                <a:tc>
                  <a:txBody>
                    <a:bodyPr/>
                    <a:lstStyle/>
                    <a:p>
                      <a:r>
                        <a:rPr lang="en-US" dirty="0" smtClean="0"/>
                        <a:t>$12</a:t>
                      </a:r>
                      <a:endParaRPr lang="en-US" dirty="0"/>
                    </a:p>
                  </a:txBody>
                  <a:tcPr/>
                </a:tc>
                <a:tc>
                  <a:txBody>
                    <a:bodyPr/>
                    <a:lstStyle/>
                    <a:p>
                      <a:r>
                        <a:rPr lang="en-US" dirty="0" smtClean="0"/>
                        <a:t>Purchases a West Coast food chain</a:t>
                      </a:r>
                      <a:endParaRPr lang="en-US" dirty="0"/>
                    </a:p>
                  </a:txBody>
                  <a:tcPr/>
                </a:tc>
              </a:tr>
              <a:tr h="604260">
                <a:tc>
                  <a:txBody>
                    <a:bodyPr/>
                    <a:lstStyle/>
                    <a:p>
                      <a:r>
                        <a:rPr lang="en-US" dirty="0" smtClean="0"/>
                        <a:t>Radio Corporation</a:t>
                      </a:r>
                      <a:endParaRPr lang="en-US" dirty="0"/>
                    </a:p>
                  </a:txBody>
                  <a:tcPr/>
                </a:tc>
                <a:tc>
                  <a:txBody>
                    <a:bodyPr/>
                    <a:lstStyle/>
                    <a:p>
                      <a:r>
                        <a:rPr lang="en-US" dirty="0" smtClean="0"/>
                        <a:t>$13</a:t>
                      </a:r>
                      <a:endParaRPr lang="en-US" dirty="0"/>
                    </a:p>
                  </a:txBody>
                  <a:tcPr/>
                </a:tc>
                <a:tc>
                  <a:txBody>
                    <a:bodyPr/>
                    <a:lstStyle/>
                    <a:p>
                      <a:r>
                        <a:rPr lang="en-US" dirty="0" smtClean="0"/>
                        <a:t>New model</a:t>
                      </a:r>
                      <a:r>
                        <a:rPr lang="en-US" baseline="0" dirty="0" smtClean="0"/>
                        <a:t> released with built-in antenna</a:t>
                      </a:r>
                      <a:endParaRPr lang="en-US" dirty="0"/>
                    </a:p>
                  </a:txBody>
                  <a:tcPr/>
                </a:tc>
              </a:tr>
              <a:tr h="570627">
                <a:tc>
                  <a:txBody>
                    <a:bodyPr/>
                    <a:lstStyle/>
                    <a:p>
                      <a:r>
                        <a:rPr lang="en-US" dirty="0" smtClean="0"/>
                        <a:t>Mammoth Oil</a:t>
                      </a:r>
                      <a:endParaRPr lang="en-US" dirty="0"/>
                    </a:p>
                  </a:txBody>
                  <a:tcPr/>
                </a:tc>
                <a:tc>
                  <a:txBody>
                    <a:bodyPr/>
                    <a:lstStyle/>
                    <a:p>
                      <a:r>
                        <a:rPr lang="en-US" dirty="0" smtClean="0"/>
                        <a:t>$14</a:t>
                      </a:r>
                      <a:endParaRPr lang="en-US" dirty="0"/>
                    </a:p>
                  </a:txBody>
                  <a:tcPr/>
                </a:tc>
                <a:tc>
                  <a:txBody>
                    <a:bodyPr/>
                    <a:lstStyle/>
                    <a:p>
                      <a:r>
                        <a:rPr lang="en-US" dirty="0" smtClean="0"/>
                        <a:t>9 wells begin producing in a Wyoming </a:t>
                      </a:r>
                      <a:endParaRPr lang="en-US" dirty="0"/>
                    </a:p>
                  </a:txBody>
                  <a:tcPr/>
                </a:tc>
              </a:tr>
              <a:tr h="505110">
                <a:tc>
                  <a:txBody>
                    <a:bodyPr/>
                    <a:lstStyle/>
                    <a:p>
                      <a:r>
                        <a:rPr lang="en-US" dirty="0" smtClean="0"/>
                        <a:t>Gotham</a:t>
                      </a:r>
                      <a:r>
                        <a:rPr lang="en-US" baseline="0" dirty="0" smtClean="0"/>
                        <a:t> Bank</a:t>
                      </a:r>
                      <a:endParaRPr lang="en-US" dirty="0"/>
                    </a:p>
                  </a:txBody>
                  <a:tcPr/>
                </a:tc>
                <a:tc>
                  <a:txBody>
                    <a:bodyPr/>
                    <a:lstStyle/>
                    <a:p>
                      <a:r>
                        <a:rPr lang="en-US" dirty="0" smtClean="0"/>
                        <a:t>$11</a:t>
                      </a:r>
                      <a:endParaRPr lang="en-US" dirty="0"/>
                    </a:p>
                  </a:txBody>
                  <a:tcPr/>
                </a:tc>
                <a:tc>
                  <a:txBody>
                    <a:bodyPr/>
                    <a:lstStyle/>
                    <a:p>
                      <a:r>
                        <a:rPr lang="en-US" dirty="0" smtClean="0"/>
                        <a:t>Bank declares</a:t>
                      </a:r>
                      <a:r>
                        <a:rPr lang="en-US" baseline="0" dirty="0" smtClean="0"/>
                        <a:t> a 6% dividend</a:t>
                      </a:r>
                      <a:endParaRPr lang="en-US" dirty="0"/>
                    </a:p>
                  </a:txBody>
                  <a:tcPr/>
                </a:tc>
              </a:tr>
              <a:tr h="505110">
                <a:tc>
                  <a:txBody>
                    <a:bodyPr/>
                    <a:lstStyle/>
                    <a:p>
                      <a:r>
                        <a:rPr lang="en-US" dirty="0" smtClean="0"/>
                        <a:t>Durant Motors</a:t>
                      </a:r>
                      <a:endParaRPr lang="en-US" dirty="0"/>
                    </a:p>
                  </a:txBody>
                  <a:tcPr/>
                </a:tc>
                <a:tc>
                  <a:txBody>
                    <a:bodyPr/>
                    <a:lstStyle/>
                    <a:p>
                      <a:r>
                        <a:rPr lang="en-US" dirty="0" smtClean="0"/>
                        <a:t>$7</a:t>
                      </a:r>
                      <a:endParaRPr lang="en-US" dirty="0"/>
                    </a:p>
                  </a:txBody>
                  <a:tcPr/>
                </a:tc>
                <a:tc>
                  <a:txBody>
                    <a:bodyPr/>
                    <a:lstStyle/>
                    <a:p>
                      <a:r>
                        <a:rPr lang="en-US" dirty="0" smtClean="0"/>
                        <a:t>Fails</a:t>
                      </a:r>
                      <a:r>
                        <a:rPr lang="en-US" baseline="0" dirty="0" smtClean="0"/>
                        <a:t> to make payment on notes to the Gotham Bank</a:t>
                      </a:r>
                      <a:endParaRPr lang="en-US" dirty="0"/>
                    </a:p>
                  </a:txBody>
                  <a:tcPr/>
                </a:tc>
              </a:tr>
              <a:tr h="505110">
                <a:tc>
                  <a:txBody>
                    <a:bodyPr/>
                    <a:lstStyle/>
                    <a:p>
                      <a:r>
                        <a:rPr lang="en-US" dirty="0" smtClean="0"/>
                        <a:t>Midland Utilities</a:t>
                      </a:r>
                      <a:endParaRPr lang="en-US" dirty="0"/>
                    </a:p>
                  </a:txBody>
                  <a:tcPr/>
                </a:tc>
                <a:tc>
                  <a:txBody>
                    <a:bodyPr/>
                    <a:lstStyle/>
                    <a:p>
                      <a:r>
                        <a:rPr lang="en-US" dirty="0" smtClean="0"/>
                        <a:t>$13</a:t>
                      </a:r>
                      <a:endParaRPr lang="en-US" dirty="0"/>
                    </a:p>
                  </a:txBody>
                  <a:tcPr/>
                </a:tc>
                <a:tc>
                  <a:txBody>
                    <a:bodyPr/>
                    <a:lstStyle/>
                    <a:p>
                      <a:r>
                        <a:rPr lang="en-US" dirty="0" smtClean="0"/>
                        <a:t>Midland extends services into Michigan and Wisconsin</a:t>
                      </a:r>
                      <a:endParaRPr lang="en-US" dirty="0"/>
                    </a:p>
                  </a:txBody>
                  <a:tcPr/>
                </a:tc>
              </a:tr>
              <a:tr h="505110">
                <a:tc>
                  <a:txBody>
                    <a:bodyPr/>
                    <a:lstStyle/>
                    <a:p>
                      <a:r>
                        <a:rPr lang="en-US" dirty="0" smtClean="0"/>
                        <a:t>Kansas Pacific</a:t>
                      </a:r>
                      <a:endParaRPr lang="en-US" dirty="0"/>
                    </a:p>
                  </a:txBody>
                  <a:tcPr/>
                </a:tc>
                <a:tc>
                  <a:txBody>
                    <a:bodyPr/>
                    <a:lstStyle/>
                    <a:p>
                      <a:r>
                        <a:rPr lang="en-US" dirty="0" smtClean="0"/>
                        <a:t>$9</a:t>
                      </a:r>
                      <a:endParaRPr lang="en-US" dirty="0"/>
                    </a:p>
                  </a:txBody>
                  <a:tcPr/>
                </a:tc>
                <a:tc>
                  <a:txBody>
                    <a:bodyPr/>
                    <a:lstStyle/>
                    <a:p>
                      <a:r>
                        <a:rPr lang="en-US" dirty="0" smtClean="0"/>
                        <a:t>K&amp;P will pay no dividends this year because of expansion into the Southwest</a:t>
                      </a:r>
                      <a:endParaRPr lang="en-US" dirty="0"/>
                    </a:p>
                  </a:txBody>
                  <a:tcPr/>
                </a:tc>
              </a:tr>
              <a:tr h="505110">
                <a:tc>
                  <a:txBody>
                    <a:bodyPr/>
                    <a:lstStyle/>
                    <a:p>
                      <a:r>
                        <a:rPr lang="en-US" dirty="0" smtClean="0"/>
                        <a:t>Tel-Tone</a:t>
                      </a:r>
                      <a:endParaRPr lang="en-US" dirty="0"/>
                    </a:p>
                  </a:txBody>
                  <a:tcPr/>
                </a:tc>
                <a:tc>
                  <a:txBody>
                    <a:bodyPr/>
                    <a:lstStyle/>
                    <a:p>
                      <a:r>
                        <a:rPr lang="en-US" dirty="0" smtClean="0"/>
                        <a:t>$15</a:t>
                      </a:r>
                      <a:endParaRPr lang="en-US" dirty="0"/>
                    </a:p>
                  </a:txBody>
                  <a:tcPr/>
                </a:tc>
                <a:tc>
                  <a:txBody>
                    <a:bodyPr/>
                    <a:lstStyle/>
                    <a:p>
                      <a:r>
                        <a:rPr lang="en-US" dirty="0" smtClean="0"/>
                        <a:t>Dial telephones will be installed in parts of New York City</a:t>
                      </a:r>
                      <a:endParaRPr lang="en-US" dirty="0"/>
                    </a:p>
                  </a:txBody>
                  <a:tcPr/>
                </a:tc>
              </a:tr>
            </a:tbl>
          </a:graphicData>
        </a:graphic>
      </p:graphicFrame>
      <p:sp>
        <p:nvSpPr>
          <p:cNvPr id="3" name="Title 2"/>
          <p:cNvSpPr>
            <a:spLocks noGrp="1"/>
          </p:cNvSpPr>
          <p:nvPr>
            <p:ph type="title"/>
          </p:nvPr>
        </p:nvSpPr>
        <p:spPr>
          <a:xfrm>
            <a:off x="688490" y="0"/>
            <a:ext cx="7756263" cy="609600"/>
          </a:xfrm>
        </p:spPr>
        <p:txBody>
          <a:bodyPr/>
          <a:lstStyle/>
          <a:p>
            <a:r>
              <a:rPr lang="en-US" dirty="0" smtClean="0"/>
              <a:t>1920</a:t>
            </a:r>
            <a:endParaRPr lang="en-US" dirty="0"/>
          </a:p>
        </p:txBody>
      </p:sp>
    </p:spTree>
    <p:extLst>
      <p:ext uri="{BB962C8B-B14F-4D97-AF65-F5344CB8AC3E}">
        <p14:creationId xmlns:p14="http://schemas.microsoft.com/office/powerpoint/2010/main" val="243844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6639911"/>
              </p:ext>
            </p:extLst>
          </p:nvPr>
        </p:nvGraphicFramePr>
        <p:xfrm>
          <a:off x="-1" y="914397"/>
          <a:ext cx="9144000" cy="6183182"/>
        </p:xfrm>
        <a:graphic>
          <a:graphicData uri="http://schemas.openxmlformats.org/drawingml/2006/table">
            <a:tbl>
              <a:tblPr firstRow="1" bandRow="1">
                <a:tableStyleId>{5C22544A-7EE6-4342-B048-85BDC9FD1C3A}</a:tableStyleId>
              </a:tblPr>
              <a:tblGrid>
                <a:gridCol w="2438401"/>
                <a:gridCol w="1066800"/>
                <a:gridCol w="5638799"/>
              </a:tblGrid>
              <a:tr h="545049">
                <a:tc>
                  <a:txBody>
                    <a:bodyPr/>
                    <a:lstStyle/>
                    <a:p>
                      <a:r>
                        <a:rPr lang="en-US" dirty="0" smtClean="0"/>
                        <a:t>Company</a:t>
                      </a:r>
                      <a:endParaRPr lang="en-US" dirty="0"/>
                    </a:p>
                  </a:txBody>
                  <a:tcPr/>
                </a:tc>
                <a:tc>
                  <a:txBody>
                    <a:bodyPr/>
                    <a:lstStyle/>
                    <a:p>
                      <a:r>
                        <a:rPr lang="en-US" dirty="0" smtClean="0"/>
                        <a:t>Cost</a:t>
                      </a:r>
                      <a:endParaRPr lang="en-US" dirty="0"/>
                    </a:p>
                  </a:txBody>
                  <a:tcPr/>
                </a:tc>
                <a:tc>
                  <a:txBody>
                    <a:bodyPr/>
                    <a:lstStyle/>
                    <a:p>
                      <a:r>
                        <a:rPr lang="en-US" dirty="0" smtClean="0"/>
                        <a:t>Reason</a:t>
                      </a:r>
                      <a:endParaRPr lang="en-US" dirty="0"/>
                    </a:p>
                  </a:txBody>
                  <a:tcPr/>
                </a:tc>
              </a:tr>
              <a:tr h="674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Kroger</a:t>
                      </a:r>
                    </a:p>
                  </a:txBody>
                  <a:tcPr/>
                </a:tc>
                <a:tc>
                  <a:txBody>
                    <a:bodyPr/>
                    <a:lstStyle/>
                    <a:p>
                      <a:r>
                        <a:rPr lang="en-US" dirty="0" smtClean="0"/>
                        <a:t>$15</a:t>
                      </a:r>
                      <a:endParaRPr lang="en-US" dirty="0"/>
                    </a:p>
                  </a:txBody>
                  <a:tcPr/>
                </a:tc>
                <a:tc>
                  <a:txBody>
                    <a:bodyPr/>
                    <a:lstStyle/>
                    <a:p>
                      <a:r>
                        <a:rPr lang="en-US" dirty="0" smtClean="0"/>
                        <a:t>Merger with large Eastern</a:t>
                      </a:r>
                      <a:r>
                        <a:rPr lang="en-US" baseline="0" dirty="0" smtClean="0"/>
                        <a:t> chain of stores</a:t>
                      </a:r>
                      <a:endParaRPr lang="en-US" dirty="0"/>
                    </a:p>
                  </a:txBody>
                  <a:tcPr/>
                </a:tc>
              </a:tr>
              <a:tr h="674819">
                <a:tc>
                  <a:txBody>
                    <a:bodyPr/>
                    <a:lstStyle/>
                    <a:p>
                      <a:r>
                        <a:rPr lang="en-US" dirty="0" smtClean="0"/>
                        <a:t>Radio Corporation</a:t>
                      </a:r>
                      <a:endParaRPr lang="en-US" dirty="0"/>
                    </a:p>
                  </a:txBody>
                  <a:tcPr/>
                </a:tc>
                <a:tc>
                  <a:txBody>
                    <a:bodyPr/>
                    <a:lstStyle/>
                    <a:p>
                      <a:r>
                        <a:rPr lang="en-US" dirty="0" smtClean="0"/>
                        <a:t>$14</a:t>
                      </a:r>
                      <a:endParaRPr lang="en-US" dirty="0"/>
                    </a:p>
                  </a:txBody>
                  <a:tcPr/>
                </a:tc>
                <a:tc>
                  <a:txBody>
                    <a:bodyPr/>
                    <a:lstStyle/>
                    <a:p>
                      <a:r>
                        <a:rPr lang="en-US" dirty="0" smtClean="0"/>
                        <a:t>15 patents</a:t>
                      </a:r>
                      <a:r>
                        <a:rPr lang="en-US" baseline="0" dirty="0" smtClean="0"/>
                        <a:t> are purchased from the Edison’s company</a:t>
                      </a:r>
                      <a:endParaRPr lang="en-US" dirty="0"/>
                    </a:p>
                  </a:txBody>
                  <a:tcPr/>
                </a:tc>
              </a:tr>
              <a:tr h="674819">
                <a:tc>
                  <a:txBody>
                    <a:bodyPr/>
                    <a:lstStyle/>
                    <a:p>
                      <a:r>
                        <a:rPr lang="en-US" dirty="0" smtClean="0"/>
                        <a:t>Mammoth</a:t>
                      </a:r>
                      <a:endParaRPr lang="en-US" dirty="0"/>
                    </a:p>
                  </a:txBody>
                  <a:tcPr/>
                </a:tc>
                <a:tc>
                  <a:txBody>
                    <a:bodyPr/>
                    <a:lstStyle/>
                    <a:p>
                      <a:r>
                        <a:rPr lang="en-US" dirty="0" smtClean="0"/>
                        <a:t>$19</a:t>
                      </a:r>
                      <a:endParaRPr lang="en-US" dirty="0"/>
                    </a:p>
                  </a:txBody>
                  <a:tcPr/>
                </a:tc>
                <a:tc>
                  <a:txBody>
                    <a:bodyPr/>
                    <a:lstStyle/>
                    <a:p>
                      <a:r>
                        <a:rPr lang="en-US" dirty="0" smtClean="0"/>
                        <a:t>Largest oil field in America may be located under Mammoth Oil Lease in Tea</a:t>
                      </a:r>
                      <a:r>
                        <a:rPr lang="en-US" baseline="0" dirty="0" smtClean="0"/>
                        <a:t> Pot Dome, Wyoming</a:t>
                      </a:r>
                      <a:endParaRPr lang="en-US" dirty="0"/>
                    </a:p>
                  </a:txBody>
                  <a:tcPr/>
                </a:tc>
              </a:tr>
              <a:tr h="674819">
                <a:tc>
                  <a:txBody>
                    <a:bodyPr/>
                    <a:lstStyle/>
                    <a:p>
                      <a:r>
                        <a:rPr lang="en-US" dirty="0" smtClean="0"/>
                        <a:t>Gotham Bank</a:t>
                      </a:r>
                      <a:endParaRPr lang="en-US" dirty="0"/>
                    </a:p>
                  </a:txBody>
                  <a:tcPr/>
                </a:tc>
                <a:tc>
                  <a:txBody>
                    <a:bodyPr/>
                    <a:lstStyle/>
                    <a:p>
                      <a:r>
                        <a:rPr lang="en-US" dirty="0" smtClean="0"/>
                        <a:t>$11</a:t>
                      </a:r>
                      <a:endParaRPr lang="en-US" dirty="0"/>
                    </a:p>
                  </a:txBody>
                  <a:tcPr/>
                </a:tc>
                <a:tc>
                  <a:txBody>
                    <a:bodyPr/>
                    <a:lstStyle/>
                    <a:p>
                      <a:r>
                        <a:rPr lang="en-US" dirty="0" smtClean="0"/>
                        <a:t>Stock price remains the same</a:t>
                      </a:r>
                      <a:endParaRPr lang="en-US" dirty="0"/>
                    </a:p>
                  </a:txBody>
                  <a:tcPr/>
                </a:tc>
              </a:tr>
              <a:tr h="674819">
                <a:tc>
                  <a:txBody>
                    <a:bodyPr/>
                    <a:lstStyle/>
                    <a:p>
                      <a:r>
                        <a:rPr lang="en-US" dirty="0" smtClean="0"/>
                        <a:t>Durant Motors</a:t>
                      </a:r>
                      <a:endParaRPr lang="en-US" dirty="0"/>
                    </a:p>
                  </a:txBody>
                  <a:tcPr/>
                </a:tc>
                <a:tc>
                  <a:txBody>
                    <a:bodyPr/>
                    <a:lstStyle/>
                    <a:p>
                      <a:r>
                        <a:rPr lang="en-US" dirty="0" smtClean="0"/>
                        <a:t>$5</a:t>
                      </a:r>
                      <a:endParaRPr lang="en-US" dirty="0"/>
                    </a:p>
                  </a:txBody>
                  <a:tcPr/>
                </a:tc>
                <a:tc>
                  <a:txBody>
                    <a:bodyPr/>
                    <a:lstStyle/>
                    <a:p>
                      <a:r>
                        <a:rPr lang="en-US" dirty="0" err="1" smtClean="0"/>
                        <a:t>Locomobile</a:t>
                      </a:r>
                      <a:r>
                        <a:rPr lang="en-US" dirty="0" smtClean="0"/>
                        <a:t> sales are depressed because of competition from Ford Motor</a:t>
                      </a:r>
                      <a:r>
                        <a:rPr lang="en-US" baseline="0" dirty="0" smtClean="0"/>
                        <a:t> Company</a:t>
                      </a:r>
                      <a:endParaRPr lang="en-US" dirty="0"/>
                    </a:p>
                  </a:txBody>
                  <a:tcPr/>
                </a:tc>
              </a:tr>
              <a:tr h="674819">
                <a:tc>
                  <a:txBody>
                    <a:bodyPr/>
                    <a:lstStyle/>
                    <a:p>
                      <a:r>
                        <a:rPr lang="en-US" dirty="0" smtClean="0"/>
                        <a:t>Midland Power</a:t>
                      </a:r>
                      <a:endParaRPr lang="en-US" dirty="0"/>
                    </a:p>
                  </a:txBody>
                  <a:tcPr/>
                </a:tc>
                <a:tc>
                  <a:txBody>
                    <a:bodyPr/>
                    <a:lstStyle/>
                    <a:p>
                      <a:r>
                        <a:rPr lang="en-US" dirty="0" smtClean="0"/>
                        <a:t>$19</a:t>
                      </a:r>
                      <a:endParaRPr lang="en-US" dirty="0"/>
                    </a:p>
                  </a:txBody>
                  <a:tcPr/>
                </a:tc>
                <a:tc>
                  <a:txBody>
                    <a:bodyPr/>
                    <a:lstStyle/>
                    <a:p>
                      <a:r>
                        <a:rPr lang="en-US" dirty="0" err="1" smtClean="0"/>
                        <a:t>Insull’s</a:t>
                      </a:r>
                      <a:r>
                        <a:rPr lang="en-US" baseline="0" dirty="0" smtClean="0"/>
                        <a:t> financial manipulation allows Midland to take control of Commonwealth Edison</a:t>
                      </a:r>
                      <a:endParaRPr lang="en-US" dirty="0"/>
                    </a:p>
                  </a:txBody>
                  <a:tcPr/>
                </a:tc>
              </a:tr>
              <a:tr h="674819">
                <a:tc>
                  <a:txBody>
                    <a:bodyPr/>
                    <a:lstStyle/>
                    <a:p>
                      <a:r>
                        <a:rPr lang="en-US" dirty="0" smtClean="0"/>
                        <a:t>Kansas Pacific</a:t>
                      </a:r>
                      <a:endParaRPr lang="en-US" dirty="0"/>
                    </a:p>
                  </a:txBody>
                  <a:tcPr/>
                </a:tc>
                <a:tc>
                  <a:txBody>
                    <a:bodyPr/>
                    <a:lstStyle/>
                    <a:p>
                      <a:r>
                        <a:rPr lang="en-US" dirty="0" smtClean="0"/>
                        <a:t>$10</a:t>
                      </a:r>
                      <a:endParaRPr lang="en-US" dirty="0"/>
                    </a:p>
                  </a:txBody>
                  <a:tcPr/>
                </a:tc>
                <a:tc>
                  <a:txBody>
                    <a:bodyPr/>
                    <a:lstStyle/>
                    <a:p>
                      <a:r>
                        <a:rPr lang="en-US" dirty="0" smtClean="0"/>
                        <a:t>Profits</a:t>
                      </a:r>
                      <a:r>
                        <a:rPr lang="en-US" baseline="0" dirty="0" smtClean="0"/>
                        <a:t> rise as agricultural shipments from the Southwest begin</a:t>
                      </a:r>
                      <a:endParaRPr lang="en-US" dirty="0"/>
                    </a:p>
                  </a:txBody>
                  <a:tcPr/>
                </a:tc>
              </a:tr>
              <a:tr h="674819">
                <a:tc>
                  <a:txBody>
                    <a:bodyPr/>
                    <a:lstStyle/>
                    <a:p>
                      <a:r>
                        <a:rPr lang="en-US" dirty="0" smtClean="0"/>
                        <a:t>Tel-Tone</a:t>
                      </a:r>
                      <a:endParaRPr lang="en-US" dirty="0"/>
                    </a:p>
                  </a:txBody>
                  <a:tcPr/>
                </a:tc>
                <a:tc>
                  <a:txBody>
                    <a:bodyPr/>
                    <a:lstStyle/>
                    <a:p>
                      <a:r>
                        <a:rPr lang="en-US" dirty="0" smtClean="0"/>
                        <a:t>$22</a:t>
                      </a:r>
                      <a:endParaRPr lang="en-US" dirty="0"/>
                    </a:p>
                  </a:txBody>
                  <a:tcPr/>
                </a:tc>
                <a:tc>
                  <a:txBody>
                    <a:bodyPr/>
                    <a:lstStyle/>
                    <a:p>
                      <a:r>
                        <a:rPr lang="en-US" dirty="0" smtClean="0"/>
                        <a:t>New York Stock Exchange announces that Tel-Tone has shown the greatest increase of any stock listed on the exchange</a:t>
                      </a:r>
                      <a:endParaRPr lang="en-US" dirty="0"/>
                    </a:p>
                  </a:txBody>
                  <a:tcPr/>
                </a:tc>
              </a:tr>
            </a:tbl>
          </a:graphicData>
        </a:graphic>
      </p:graphicFrame>
      <p:sp>
        <p:nvSpPr>
          <p:cNvPr id="3" name="Title 2"/>
          <p:cNvSpPr>
            <a:spLocks noGrp="1"/>
          </p:cNvSpPr>
          <p:nvPr>
            <p:ph type="title"/>
          </p:nvPr>
        </p:nvSpPr>
        <p:spPr>
          <a:xfrm>
            <a:off x="688490" y="228600"/>
            <a:ext cx="7756263" cy="609600"/>
          </a:xfrm>
        </p:spPr>
        <p:txBody>
          <a:bodyPr/>
          <a:lstStyle/>
          <a:p>
            <a:r>
              <a:rPr lang="en-US" dirty="0" smtClean="0"/>
              <a:t>1922</a:t>
            </a:r>
            <a:endParaRPr lang="en-US" dirty="0"/>
          </a:p>
        </p:txBody>
      </p:sp>
    </p:spTree>
    <p:extLst>
      <p:ext uri="{BB962C8B-B14F-4D97-AF65-F5344CB8AC3E}">
        <p14:creationId xmlns:p14="http://schemas.microsoft.com/office/powerpoint/2010/main" val="3326924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688490" y="152400"/>
            <a:ext cx="7756263" cy="1066800"/>
          </a:xfrm>
        </p:spPr>
        <p:txBody>
          <a:bodyPr/>
          <a:lstStyle/>
          <a:p>
            <a:r>
              <a:rPr lang="en-US" dirty="0" smtClean="0"/>
              <a:t>Harding’s Death</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667887101"/>
              </p:ext>
            </p:extLst>
          </p:nvPr>
        </p:nvGraphicFramePr>
        <p:xfrm>
          <a:off x="-2" y="1447800"/>
          <a:ext cx="9144001" cy="5564887"/>
        </p:xfrm>
        <a:graphic>
          <a:graphicData uri="http://schemas.openxmlformats.org/drawingml/2006/table">
            <a:tbl>
              <a:tblPr firstRow="1" bandRow="1">
                <a:tableStyleId>{5C22544A-7EE6-4342-B048-85BDC9FD1C3A}</a:tableStyleId>
              </a:tblPr>
              <a:tblGrid>
                <a:gridCol w="2438401"/>
                <a:gridCol w="1066800"/>
                <a:gridCol w="5638800"/>
              </a:tblGrid>
              <a:tr h="484488">
                <a:tc>
                  <a:txBody>
                    <a:bodyPr/>
                    <a:lstStyle/>
                    <a:p>
                      <a:r>
                        <a:rPr lang="en-US" dirty="0" smtClean="0"/>
                        <a:t>Company</a:t>
                      </a:r>
                      <a:endParaRPr lang="en-US" dirty="0"/>
                    </a:p>
                  </a:txBody>
                  <a:tcPr/>
                </a:tc>
                <a:tc>
                  <a:txBody>
                    <a:bodyPr/>
                    <a:lstStyle/>
                    <a:p>
                      <a:r>
                        <a:rPr lang="en-US" dirty="0" smtClean="0"/>
                        <a:t>Price</a:t>
                      </a:r>
                      <a:endParaRPr lang="en-US" dirty="0"/>
                    </a:p>
                  </a:txBody>
                  <a:tcPr/>
                </a:tc>
                <a:tc>
                  <a:txBody>
                    <a:bodyPr/>
                    <a:lstStyle/>
                    <a:p>
                      <a:r>
                        <a:rPr lang="en-US" dirty="0" smtClean="0"/>
                        <a:t>Reason</a:t>
                      </a:r>
                      <a:endParaRPr lang="en-US" dirty="0"/>
                    </a:p>
                  </a:txBody>
                  <a:tcPr/>
                </a:tc>
              </a:tr>
              <a:tr h="599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Kroger</a:t>
                      </a:r>
                    </a:p>
                  </a:txBody>
                  <a:tcPr/>
                </a:tc>
                <a:tc>
                  <a:txBody>
                    <a:bodyPr/>
                    <a:lstStyle/>
                    <a:p>
                      <a:r>
                        <a:rPr lang="en-US" dirty="0" smtClean="0"/>
                        <a:t>$13</a:t>
                      </a:r>
                      <a:endParaRPr lang="en-US" dirty="0"/>
                    </a:p>
                  </a:txBody>
                  <a:tcPr/>
                </a:tc>
                <a:tc>
                  <a:txBody>
                    <a:bodyPr/>
                    <a:lstStyle/>
                    <a:p>
                      <a:r>
                        <a:rPr lang="en-US" dirty="0" smtClean="0"/>
                        <a:t>Harding</a:t>
                      </a:r>
                      <a:r>
                        <a:rPr lang="en-US" baseline="0" dirty="0" smtClean="0"/>
                        <a:t> Dies</a:t>
                      </a:r>
                      <a:endParaRPr lang="en-US" dirty="0"/>
                    </a:p>
                  </a:txBody>
                  <a:tcPr/>
                </a:tc>
              </a:tr>
              <a:tr h="599839">
                <a:tc>
                  <a:txBody>
                    <a:bodyPr/>
                    <a:lstStyle/>
                    <a:p>
                      <a:r>
                        <a:rPr lang="en-US" dirty="0" smtClean="0"/>
                        <a:t>Radio Corporation</a:t>
                      </a:r>
                      <a:endParaRPr lang="en-US" dirty="0"/>
                    </a:p>
                  </a:txBody>
                  <a:tcPr/>
                </a:tc>
                <a:tc>
                  <a:txBody>
                    <a:bodyPr/>
                    <a:lstStyle/>
                    <a:p>
                      <a:r>
                        <a:rPr lang="en-US" dirty="0" smtClean="0"/>
                        <a:t>$13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Harding</a:t>
                      </a:r>
                      <a:r>
                        <a:rPr lang="en-US" baseline="0" dirty="0" smtClean="0"/>
                        <a:t> Dies</a:t>
                      </a:r>
                      <a:endParaRPr lang="en-US" dirty="0" smtClean="0"/>
                    </a:p>
                    <a:p>
                      <a:endParaRPr lang="en-US" dirty="0"/>
                    </a:p>
                  </a:txBody>
                  <a:tcPr/>
                </a:tc>
              </a:tr>
              <a:tr h="599839">
                <a:tc>
                  <a:txBody>
                    <a:bodyPr/>
                    <a:lstStyle/>
                    <a:p>
                      <a:r>
                        <a:rPr lang="en-US" dirty="0" smtClean="0"/>
                        <a:t>Mammoth</a:t>
                      </a:r>
                      <a:endParaRPr lang="en-US" dirty="0"/>
                    </a:p>
                  </a:txBody>
                  <a:tcPr/>
                </a:tc>
                <a:tc>
                  <a:txBody>
                    <a:bodyPr/>
                    <a:lstStyle/>
                    <a:p>
                      <a:r>
                        <a:rPr lang="en-US" dirty="0" smtClean="0"/>
                        <a:t>$16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Harding</a:t>
                      </a:r>
                      <a:r>
                        <a:rPr lang="en-US" baseline="0" dirty="0" smtClean="0"/>
                        <a:t> Dies</a:t>
                      </a:r>
                      <a:endParaRPr lang="en-US" dirty="0" smtClean="0"/>
                    </a:p>
                    <a:p>
                      <a:endParaRPr lang="en-US" dirty="0"/>
                    </a:p>
                  </a:txBody>
                  <a:tcPr/>
                </a:tc>
              </a:tr>
              <a:tr h="599839">
                <a:tc>
                  <a:txBody>
                    <a:bodyPr/>
                    <a:lstStyle/>
                    <a:p>
                      <a:r>
                        <a:rPr lang="en-US" dirty="0" smtClean="0"/>
                        <a:t>Gotham Bank</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Harding</a:t>
                      </a:r>
                      <a:r>
                        <a:rPr lang="en-US" baseline="0" dirty="0" smtClean="0"/>
                        <a:t> Dies</a:t>
                      </a:r>
                      <a:endParaRPr lang="en-US" dirty="0" smtClean="0"/>
                    </a:p>
                    <a:p>
                      <a:endParaRPr lang="en-US" dirty="0"/>
                    </a:p>
                  </a:txBody>
                  <a:tcPr/>
                </a:tc>
              </a:tr>
              <a:tr h="599839">
                <a:tc>
                  <a:txBody>
                    <a:bodyPr/>
                    <a:lstStyle/>
                    <a:p>
                      <a:r>
                        <a:rPr lang="en-US" dirty="0" smtClean="0"/>
                        <a:t>Durant Motors</a:t>
                      </a:r>
                      <a:endParaRPr lang="en-US" dirty="0"/>
                    </a:p>
                  </a:txBody>
                  <a:tcPr/>
                </a:tc>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Harding</a:t>
                      </a:r>
                      <a:r>
                        <a:rPr lang="en-US" baseline="0" dirty="0" smtClean="0"/>
                        <a:t> Dies</a:t>
                      </a:r>
                      <a:endParaRPr lang="en-US" dirty="0" smtClean="0"/>
                    </a:p>
                    <a:p>
                      <a:endParaRPr lang="en-US" dirty="0"/>
                    </a:p>
                  </a:txBody>
                  <a:tcPr/>
                </a:tc>
              </a:tr>
              <a:tr h="599839">
                <a:tc>
                  <a:txBody>
                    <a:bodyPr/>
                    <a:lstStyle/>
                    <a:p>
                      <a:r>
                        <a:rPr lang="en-US" dirty="0" smtClean="0"/>
                        <a:t>Midland Power</a:t>
                      </a:r>
                      <a:endParaRPr lang="en-US" dirty="0"/>
                    </a:p>
                  </a:txBody>
                  <a:tcPr/>
                </a:tc>
                <a:tc>
                  <a:txBody>
                    <a:bodyPr/>
                    <a:lstStyle/>
                    <a:p>
                      <a:r>
                        <a:rPr lang="en-US" dirty="0" smtClean="0"/>
                        <a:t>$19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Harding</a:t>
                      </a:r>
                      <a:r>
                        <a:rPr lang="en-US" baseline="0" dirty="0" smtClean="0"/>
                        <a:t> Dies</a:t>
                      </a:r>
                      <a:endParaRPr lang="en-US" dirty="0" smtClean="0"/>
                    </a:p>
                    <a:p>
                      <a:endParaRPr lang="en-US" dirty="0"/>
                    </a:p>
                  </a:txBody>
                  <a:tcPr/>
                </a:tc>
              </a:tr>
              <a:tr h="599839">
                <a:tc>
                  <a:txBody>
                    <a:bodyPr/>
                    <a:lstStyle/>
                    <a:p>
                      <a:r>
                        <a:rPr lang="en-US" dirty="0" smtClean="0"/>
                        <a:t>Kansas Pacific</a:t>
                      </a:r>
                      <a:endParaRPr lang="en-US" dirty="0"/>
                    </a:p>
                  </a:txBody>
                  <a:tcPr/>
                </a:tc>
                <a:tc>
                  <a:txBody>
                    <a:bodyPr/>
                    <a:lstStyle/>
                    <a:p>
                      <a:r>
                        <a:rPr lang="en-US" dirty="0" smtClean="0"/>
                        <a:t>$9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Harding</a:t>
                      </a:r>
                      <a:r>
                        <a:rPr lang="en-US" baseline="0" dirty="0" smtClean="0"/>
                        <a:t> Dies</a:t>
                      </a:r>
                      <a:endParaRPr lang="en-US" dirty="0" smtClean="0"/>
                    </a:p>
                    <a:p>
                      <a:endParaRPr lang="en-US" dirty="0"/>
                    </a:p>
                  </a:txBody>
                  <a:tcPr/>
                </a:tc>
              </a:tr>
              <a:tr h="599839">
                <a:tc>
                  <a:txBody>
                    <a:bodyPr/>
                    <a:lstStyle/>
                    <a:p>
                      <a:r>
                        <a:rPr lang="en-US" dirty="0" smtClean="0"/>
                        <a:t>Tel-Tone</a:t>
                      </a:r>
                      <a:endParaRPr lang="en-US" dirty="0"/>
                    </a:p>
                  </a:txBody>
                  <a:tcPr/>
                </a:tc>
                <a:tc>
                  <a:txBody>
                    <a:bodyPr/>
                    <a:lstStyle/>
                    <a:p>
                      <a:r>
                        <a:rPr lang="en-US" dirty="0" smtClean="0"/>
                        <a:t>$19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Harding</a:t>
                      </a:r>
                      <a:r>
                        <a:rPr lang="en-US" baseline="0" dirty="0" smtClean="0"/>
                        <a:t> Dies</a:t>
                      </a:r>
                      <a:endParaRPr lang="en-US" dirty="0" smtClean="0"/>
                    </a:p>
                    <a:p>
                      <a:endParaRPr lang="en-US" dirty="0"/>
                    </a:p>
                  </a:txBody>
                  <a:tcPr/>
                </a:tc>
              </a:tr>
            </a:tbl>
          </a:graphicData>
        </a:graphic>
      </p:graphicFrame>
    </p:spTree>
    <p:extLst>
      <p:ext uri="{BB962C8B-B14F-4D97-AF65-F5344CB8AC3E}">
        <p14:creationId xmlns:p14="http://schemas.microsoft.com/office/powerpoint/2010/main" val="1714268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688490" y="228600"/>
            <a:ext cx="7756263" cy="609600"/>
          </a:xfrm>
        </p:spPr>
        <p:txBody>
          <a:bodyPr/>
          <a:lstStyle/>
          <a:p>
            <a:r>
              <a:rPr lang="en-US" dirty="0" smtClean="0"/>
              <a:t>1925</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224225103"/>
              </p:ext>
            </p:extLst>
          </p:nvPr>
        </p:nvGraphicFramePr>
        <p:xfrm>
          <a:off x="-1" y="1066797"/>
          <a:ext cx="9144000" cy="5935506"/>
        </p:xfrm>
        <a:graphic>
          <a:graphicData uri="http://schemas.openxmlformats.org/drawingml/2006/table">
            <a:tbl>
              <a:tblPr firstRow="1" bandRow="1">
                <a:tableStyleId>{5C22544A-7EE6-4342-B048-85BDC9FD1C3A}</a:tableStyleId>
              </a:tblPr>
              <a:tblGrid>
                <a:gridCol w="2438401"/>
                <a:gridCol w="1066800"/>
                <a:gridCol w="5638799"/>
              </a:tblGrid>
              <a:tr h="519427">
                <a:tc>
                  <a:txBody>
                    <a:bodyPr/>
                    <a:lstStyle/>
                    <a:p>
                      <a:r>
                        <a:rPr lang="en-US" dirty="0" smtClean="0"/>
                        <a:t>Company</a:t>
                      </a:r>
                      <a:endParaRPr lang="en-US" dirty="0"/>
                    </a:p>
                  </a:txBody>
                  <a:tcPr/>
                </a:tc>
                <a:tc>
                  <a:txBody>
                    <a:bodyPr/>
                    <a:lstStyle/>
                    <a:p>
                      <a:r>
                        <a:rPr lang="en-US" dirty="0" smtClean="0"/>
                        <a:t>Price</a:t>
                      </a:r>
                      <a:endParaRPr lang="en-US" dirty="0"/>
                    </a:p>
                  </a:txBody>
                  <a:tcPr/>
                </a:tc>
                <a:tc>
                  <a:txBody>
                    <a:bodyPr/>
                    <a:lstStyle/>
                    <a:p>
                      <a:r>
                        <a:rPr lang="en-US" dirty="0" smtClean="0"/>
                        <a:t>Reason</a:t>
                      </a:r>
                      <a:endParaRPr lang="en-US" dirty="0"/>
                    </a:p>
                  </a:txBody>
                  <a:tcPr/>
                </a:tc>
              </a:tr>
              <a:tr h="6430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Kroger</a:t>
                      </a:r>
                    </a:p>
                  </a:txBody>
                  <a:tcPr/>
                </a:tc>
                <a:tc>
                  <a:txBody>
                    <a:bodyPr/>
                    <a:lstStyle/>
                    <a:p>
                      <a:r>
                        <a:rPr lang="en-US" dirty="0" smtClean="0"/>
                        <a:t>$12</a:t>
                      </a:r>
                      <a:endParaRPr lang="en-US" dirty="0"/>
                    </a:p>
                  </a:txBody>
                  <a:tcPr/>
                </a:tc>
                <a:tc>
                  <a:txBody>
                    <a:bodyPr/>
                    <a:lstStyle/>
                    <a:p>
                      <a:r>
                        <a:rPr lang="en-US" dirty="0" smtClean="0"/>
                        <a:t>Corn blight on Kroger farms causes 90% loss of crop</a:t>
                      </a:r>
                      <a:endParaRPr lang="en-US" dirty="0"/>
                    </a:p>
                  </a:txBody>
                  <a:tcPr/>
                </a:tc>
              </a:tr>
              <a:tr h="643097">
                <a:tc>
                  <a:txBody>
                    <a:bodyPr/>
                    <a:lstStyle/>
                    <a:p>
                      <a:r>
                        <a:rPr lang="en-US" dirty="0" smtClean="0"/>
                        <a:t>Radio Corporation</a:t>
                      </a:r>
                      <a:endParaRPr lang="en-US" dirty="0"/>
                    </a:p>
                  </a:txBody>
                  <a:tcPr/>
                </a:tc>
                <a:tc>
                  <a:txBody>
                    <a:bodyPr/>
                    <a:lstStyle/>
                    <a:p>
                      <a:r>
                        <a:rPr lang="en-US" dirty="0" smtClean="0"/>
                        <a:t>$15</a:t>
                      </a:r>
                      <a:endParaRPr lang="en-US" dirty="0"/>
                    </a:p>
                  </a:txBody>
                  <a:tcPr/>
                </a:tc>
                <a:tc>
                  <a:txBody>
                    <a:bodyPr/>
                    <a:lstStyle/>
                    <a:p>
                      <a:r>
                        <a:rPr lang="en-US" dirty="0" smtClean="0"/>
                        <a:t>Speculation on new patent causes rise in stock prices</a:t>
                      </a:r>
                      <a:endParaRPr lang="en-US" dirty="0"/>
                    </a:p>
                  </a:txBody>
                  <a:tcPr/>
                </a:tc>
              </a:tr>
              <a:tr h="643097">
                <a:tc>
                  <a:txBody>
                    <a:bodyPr/>
                    <a:lstStyle/>
                    <a:p>
                      <a:r>
                        <a:rPr lang="en-US" dirty="0" smtClean="0"/>
                        <a:t>Mammoth</a:t>
                      </a:r>
                      <a:endParaRPr lang="en-US" dirty="0"/>
                    </a:p>
                  </a:txBody>
                  <a:tcPr/>
                </a:tc>
                <a:tc>
                  <a:txBody>
                    <a:bodyPr/>
                    <a:lstStyle/>
                    <a:p>
                      <a:r>
                        <a:rPr lang="en-US" dirty="0" smtClean="0"/>
                        <a:t>$21</a:t>
                      </a:r>
                      <a:endParaRPr lang="en-US" dirty="0"/>
                    </a:p>
                  </a:txBody>
                  <a:tcPr/>
                </a:tc>
                <a:tc>
                  <a:txBody>
                    <a:bodyPr/>
                    <a:lstStyle/>
                    <a:p>
                      <a:r>
                        <a:rPr lang="en-US" dirty="0" smtClean="0"/>
                        <a:t>Japanese offer to buy the total production of Elk Hills</a:t>
                      </a:r>
                      <a:endParaRPr lang="en-US" dirty="0"/>
                    </a:p>
                  </a:txBody>
                  <a:tcPr/>
                </a:tc>
              </a:tr>
              <a:tr h="643097">
                <a:tc>
                  <a:txBody>
                    <a:bodyPr/>
                    <a:lstStyle/>
                    <a:p>
                      <a:r>
                        <a:rPr lang="en-US" dirty="0" smtClean="0"/>
                        <a:t>Gotham Bank</a:t>
                      </a:r>
                      <a:endParaRPr lang="en-US" dirty="0"/>
                    </a:p>
                  </a:txBody>
                  <a:tcPr/>
                </a:tc>
                <a:tc>
                  <a:txBody>
                    <a:bodyPr/>
                    <a:lstStyle/>
                    <a:p>
                      <a:r>
                        <a:rPr lang="en-US" dirty="0" smtClean="0"/>
                        <a:t>$12</a:t>
                      </a:r>
                      <a:endParaRPr lang="en-US" dirty="0"/>
                    </a:p>
                  </a:txBody>
                  <a:tcPr/>
                </a:tc>
                <a:tc>
                  <a:txBody>
                    <a:bodyPr/>
                    <a:lstStyle/>
                    <a:p>
                      <a:r>
                        <a:rPr lang="en-US" dirty="0" smtClean="0"/>
                        <a:t>French government announces that they will begin to pay their World War I war debts to U.S. Banks</a:t>
                      </a:r>
                      <a:endParaRPr lang="en-US" dirty="0"/>
                    </a:p>
                  </a:txBody>
                  <a:tcPr/>
                </a:tc>
              </a:tr>
              <a:tr h="643097">
                <a:tc>
                  <a:txBody>
                    <a:bodyPr/>
                    <a:lstStyle/>
                    <a:p>
                      <a:r>
                        <a:rPr lang="en-US" dirty="0" smtClean="0"/>
                        <a:t>Durant Motors</a:t>
                      </a:r>
                      <a:endParaRPr lang="en-US" dirty="0"/>
                    </a:p>
                  </a:txBody>
                  <a:tcPr/>
                </a:tc>
                <a:tc>
                  <a:txBody>
                    <a:bodyPr/>
                    <a:lstStyle/>
                    <a:p>
                      <a:r>
                        <a:rPr lang="en-US" dirty="0" smtClean="0"/>
                        <a:t>$7</a:t>
                      </a:r>
                      <a:endParaRPr lang="en-US" dirty="0"/>
                    </a:p>
                  </a:txBody>
                  <a:tcPr/>
                </a:tc>
                <a:tc>
                  <a:txBody>
                    <a:bodyPr/>
                    <a:lstStyle/>
                    <a:p>
                      <a:r>
                        <a:rPr lang="en-US" dirty="0" smtClean="0"/>
                        <a:t>The Du Pont family begins to buy large blocks of Durant Motors stock</a:t>
                      </a:r>
                      <a:endParaRPr lang="en-US" dirty="0"/>
                    </a:p>
                  </a:txBody>
                  <a:tcPr/>
                </a:tc>
              </a:tr>
              <a:tr h="643097">
                <a:tc>
                  <a:txBody>
                    <a:bodyPr/>
                    <a:lstStyle/>
                    <a:p>
                      <a:r>
                        <a:rPr lang="en-US" dirty="0" smtClean="0"/>
                        <a:t>Midland Power</a:t>
                      </a:r>
                      <a:endParaRPr lang="en-US" dirty="0"/>
                    </a:p>
                  </a:txBody>
                  <a:tcPr/>
                </a:tc>
                <a:tc>
                  <a:txBody>
                    <a:bodyPr/>
                    <a:lstStyle/>
                    <a:p>
                      <a:r>
                        <a:rPr lang="en-US" dirty="0" smtClean="0"/>
                        <a:t>$22</a:t>
                      </a:r>
                      <a:endParaRPr lang="en-US" dirty="0"/>
                    </a:p>
                  </a:txBody>
                  <a:tcPr/>
                </a:tc>
                <a:tc>
                  <a:txBody>
                    <a:bodyPr/>
                    <a:lstStyle/>
                    <a:p>
                      <a:r>
                        <a:rPr lang="en-US" dirty="0" err="1" smtClean="0"/>
                        <a:t>Insull</a:t>
                      </a:r>
                      <a:r>
                        <a:rPr lang="en-US" dirty="0" smtClean="0"/>
                        <a:t> fears Cyrus Eaton of Cleveland may be trying to take over Midland by purchasing large quantities of stock.</a:t>
                      </a:r>
                      <a:endParaRPr lang="en-US" dirty="0"/>
                    </a:p>
                  </a:txBody>
                  <a:tcPr/>
                </a:tc>
              </a:tr>
              <a:tr h="643097">
                <a:tc>
                  <a:txBody>
                    <a:bodyPr/>
                    <a:lstStyle/>
                    <a:p>
                      <a:r>
                        <a:rPr lang="en-US" dirty="0" smtClean="0"/>
                        <a:t>Kansas Pacific</a:t>
                      </a:r>
                      <a:endParaRPr lang="en-US" dirty="0"/>
                    </a:p>
                  </a:txBody>
                  <a:tcPr/>
                </a:tc>
                <a:tc>
                  <a:txBody>
                    <a:bodyPr/>
                    <a:lstStyle/>
                    <a:p>
                      <a:r>
                        <a:rPr lang="en-US" dirty="0" smtClean="0"/>
                        <a:t>$11</a:t>
                      </a:r>
                      <a:endParaRPr lang="en-US" dirty="0"/>
                    </a:p>
                  </a:txBody>
                  <a:tcPr/>
                </a:tc>
                <a:tc>
                  <a:txBody>
                    <a:bodyPr/>
                    <a:lstStyle/>
                    <a:p>
                      <a:r>
                        <a:rPr lang="en-US" dirty="0" smtClean="0"/>
                        <a:t>Speculation on increased profits from holdings in Mexico cause stock price to rise.</a:t>
                      </a:r>
                      <a:endParaRPr lang="en-US" dirty="0"/>
                    </a:p>
                  </a:txBody>
                  <a:tcPr/>
                </a:tc>
              </a:tr>
              <a:tr h="643097">
                <a:tc>
                  <a:txBody>
                    <a:bodyPr/>
                    <a:lstStyle/>
                    <a:p>
                      <a:r>
                        <a:rPr lang="en-US" dirty="0" smtClean="0"/>
                        <a:t>Tel-Tone</a:t>
                      </a:r>
                      <a:endParaRPr lang="en-US" dirty="0"/>
                    </a:p>
                  </a:txBody>
                  <a:tcPr/>
                </a:tc>
                <a:tc>
                  <a:txBody>
                    <a:bodyPr/>
                    <a:lstStyle/>
                    <a:p>
                      <a:r>
                        <a:rPr lang="en-US" dirty="0" smtClean="0"/>
                        <a:t>$24</a:t>
                      </a:r>
                      <a:endParaRPr lang="en-US" dirty="0"/>
                    </a:p>
                  </a:txBody>
                  <a:tcPr/>
                </a:tc>
                <a:tc>
                  <a:txBody>
                    <a:bodyPr/>
                    <a:lstStyle/>
                    <a:p>
                      <a:r>
                        <a:rPr lang="en-US" dirty="0" smtClean="0"/>
                        <a:t>Announces completion of successful merger. Speculation on the Market continues.</a:t>
                      </a:r>
                      <a:endParaRPr lang="en-US" dirty="0"/>
                    </a:p>
                  </a:txBody>
                  <a:tcPr/>
                </a:tc>
              </a:tr>
            </a:tbl>
          </a:graphicData>
        </a:graphic>
      </p:graphicFrame>
    </p:spTree>
    <p:extLst>
      <p:ext uri="{BB962C8B-B14F-4D97-AF65-F5344CB8AC3E}">
        <p14:creationId xmlns:p14="http://schemas.microsoft.com/office/powerpoint/2010/main" val="1629881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688490" y="152400"/>
            <a:ext cx="7756263" cy="685800"/>
          </a:xfrm>
        </p:spPr>
        <p:txBody>
          <a:bodyPr/>
          <a:lstStyle/>
          <a:p>
            <a:r>
              <a:rPr lang="en-US" dirty="0" smtClean="0"/>
              <a:t>1927</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629395310"/>
              </p:ext>
            </p:extLst>
          </p:nvPr>
        </p:nvGraphicFramePr>
        <p:xfrm>
          <a:off x="-1" y="990601"/>
          <a:ext cx="9144000" cy="5867397"/>
        </p:xfrm>
        <a:graphic>
          <a:graphicData uri="http://schemas.openxmlformats.org/drawingml/2006/table">
            <a:tbl>
              <a:tblPr firstRow="1" bandRow="1">
                <a:tableStyleId>{5C22544A-7EE6-4342-B048-85BDC9FD1C3A}</a:tableStyleId>
              </a:tblPr>
              <a:tblGrid>
                <a:gridCol w="2438401"/>
                <a:gridCol w="1066800"/>
                <a:gridCol w="5638799"/>
              </a:tblGrid>
              <a:tr h="538061">
                <a:tc>
                  <a:txBody>
                    <a:bodyPr/>
                    <a:lstStyle/>
                    <a:p>
                      <a:r>
                        <a:rPr lang="en-US" dirty="0" smtClean="0"/>
                        <a:t>Company</a:t>
                      </a:r>
                      <a:endParaRPr lang="en-US" dirty="0"/>
                    </a:p>
                  </a:txBody>
                  <a:tcPr/>
                </a:tc>
                <a:tc>
                  <a:txBody>
                    <a:bodyPr/>
                    <a:lstStyle/>
                    <a:p>
                      <a:r>
                        <a:rPr lang="en-US" dirty="0" smtClean="0"/>
                        <a:t>Price</a:t>
                      </a:r>
                      <a:endParaRPr lang="en-US" dirty="0"/>
                    </a:p>
                  </a:txBody>
                  <a:tcPr/>
                </a:tc>
                <a:tc>
                  <a:txBody>
                    <a:bodyPr/>
                    <a:lstStyle/>
                    <a:p>
                      <a:r>
                        <a:rPr lang="en-US" dirty="0" smtClean="0"/>
                        <a:t>Reason</a:t>
                      </a:r>
                      <a:endParaRPr lang="en-US" dirty="0"/>
                    </a:p>
                  </a:txBody>
                  <a:tcPr/>
                </a:tc>
              </a:tr>
              <a:tr h="6661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Kroger</a:t>
                      </a:r>
                    </a:p>
                  </a:txBody>
                  <a:tcPr/>
                </a:tc>
                <a:tc>
                  <a:txBody>
                    <a:bodyPr/>
                    <a:lstStyle/>
                    <a:p>
                      <a:r>
                        <a:rPr lang="en-US" dirty="0" smtClean="0"/>
                        <a:t>$14</a:t>
                      </a:r>
                      <a:endParaRPr lang="en-US" dirty="0"/>
                    </a:p>
                  </a:txBody>
                  <a:tcPr/>
                </a:tc>
                <a:tc>
                  <a:txBody>
                    <a:bodyPr/>
                    <a:lstStyle/>
                    <a:p>
                      <a:r>
                        <a:rPr lang="en-US" dirty="0" smtClean="0"/>
                        <a:t>Speculation that Purity Markets are buying Kroger for an attempted take over.</a:t>
                      </a:r>
                      <a:endParaRPr lang="en-US" dirty="0"/>
                    </a:p>
                  </a:txBody>
                  <a:tcPr/>
                </a:tc>
              </a:tr>
              <a:tr h="666167">
                <a:tc>
                  <a:txBody>
                    <a:bodyPr/>
                    <a:lstStyle/>
                    <a:p>
                      <a:r>
                        <a:rPr lang="en-US" dirty="0" smtClean="0"/>
                        <a:t>Radio Corporation</a:t>
                      </a:r>
                      <a:endParaRPr lang="en-US" dirty="0"/>
                    </a:p>
                  </a:txBody>
                  <a:tcPr/>
                </a:tc>
                <a:tc>
                  <a:txBody>
                    <a:bodyPr/>
                    <a:lstStyle/>
                    <a:p>
                      <a:r>
                        <a:rPr lang="en-US" dirty="0" smtClean="0"/>
                        <a:t>$17</a:t>
                      </a:r>
                      <a:endParaRPr lang="en-US" dirty="0"/>
                    </a:p>
                  </a:txBody>
                  <a:tcPr/>
                </a:tc>
                <a:tc>
                  <a:txBody>
                    <a:bodyPr/>
                    <a:lstStyle/>
                    <a:p>
                      <a:r>
                        <a:rPr lang="en-US" dirty="0" smtClean="0"/>
                        <a:t>Rumored merger with the Edison Company causes stock to rise.</a:t>
                      </a:r>
                      <a:endParaRPr lang="en-US" dirty="0"/>
                    </a:p>
                  </a:txBody>
                  <a:tcPr/>
                </a:tc>
              </a:tr>
              <a:tr h="666167">
                <a:tc>
                  <a:txBody>
                    <a:bodyPr/>
                    <a:lstStyle/>
                    <a:p>
                      <a:r>
                        <a:rPr lang="en-US" dirty="0" smtClean="0"/>
                        <a:t>Mammoth</a:t>
                      </a:r>
                      <a:endParaRPr lang="en-US" dirty="0"/>
                    </a:p>
                  </a:txBody>
                  <a:tcPr/>
                </a:tc>
                <a:tc>
                  <a:txBody>
                    <a:bodyPr/>
                    <a:lstStyle/>
                    <a:p>
                      <a:r>
                        <a:rPr lang="en-US" dirty="0" smtClean="0"/>
                        <a:t>$13</a:t>
                      </a:r>
                      <a:endParaRPr lang="en-US" dirty="0"/>
                    </a:p>
                  </a:txBody>
                  <a:tcPr/>
                </a:tc>
                <a:tc>
                  <a:txBody>
                    <a:bodyPr/>
                    <a:lstStyle/>
                    <a:p>
                      <a:r>
                        <a:rPr lang="en-US" dirty="0" smtClean="0"/>
                        <a:t>Congressional committee begins an investigation of the Mammoth Oil leases. Possible fraud.</a:t>
                      </a:r>
                      <a:endParaRPr lang="en-US" dirty="0"/>
                    </a:p>
                  </a:txBody>
                  <a:tcPr/>
                </a:tc>
              </a:tr>
              <a:tr h="666167">
                <a:tc>
                  <a:txBody>
                    <a:bodyPr/>
                    <a:lstStyle/>
                    <a:p>
                      <a:r>
                        <a:rPr lang="en-US" dirty="0" smtClean="0"/>
                        <a:t>Gotham Bank</a:t>
                      </a:r>
                      <a:endParaRPr lang="en-US" dirty="0"/>
                    </a:p>
                  </a:txBody>
                  <a:tcPr/>
                </a:tc>
                <a:tc>
                  <a:txBody>
                    <a:bodyPr/>
                    <a:lstStyle/>
                    <a:p>
                      <a:r>
                        <a:rPr lang="en-US" dirty="0" smtClean="0"/>
                        <a:t>$12</a:t>
                      </a:r>
                      <a:endParaRPr lang="en-US" dirty="0"/>
                    </a:p>
                  </a:txBody>
                  <a:tcPr/>
                </a:tc>
                <a:tc>
                  <a:txBody>
                    <a:bodyPr/>
                    <a:lstStyle/>
                    <a:p>
                      <a:r>
                        <a:rPr lang="en-US" dirty="0" smtClean="0"/>
                        <a:t>Bank stock remains unchanged.</a:t>
                      </a:r>
                      <a:endParaRPr lang="en-US" dirty="0"/>
                    </a:p>
                  </a:txBody>
                  <a:tcPr/>
                </a:tc>
              </a:tr>
              <a:tr h="666167">
                <a:tc>
                  <a:txBody>
                    <a:bodyPr/>
                    <a:lstStyle/>
                    <a:p>
                      <a:r>
                        <a:rPr lang="en-US" dirty="0" smtClean="0"/>
                        <a:t>Durant Motors</a:t>
                      </a:r>
                      <a:endParaRPr lang="en-US" dirty="0"/>
                    </a:p>
                  </a:txBody>
                  <a:tcPr/>
                </a:tc>
                <a:tc>
                  <a:txBody>
                    <a:bodyPr/>
                    <a:lstStyle/>
                    <a:p>
                      <a:r>
                        <a:rPr lang="en-US" dirty="0" smtClean="0"/>
                        <a:t>$10</a:t>
                      </a:r>
                      <a:endParaRPr lang="en-US" dirty="0"/>
                    </a:p>
                  </a:txBody>
                  <a:tcPr/>
                </a:tc>
                <a:tc>
                  <a:txBody>
                    <a:bodyPr/>
                    <a:lstStyle/>
                    <a:p>
                      <a:r>
                        <a:rPr lang="en-US" dirty="0" smtClean="0"/>
                        <a:t>Louis Chevrolet is hired to design an inexpensive automobile.</a:t>
                      </a:r>
                      <a:endParaRPr lang="en-US" dirty="0"/>
                    </a:p>
                  </a:txBody>
                  <a:tcPr/>
                </a:tc>
              </a:tr>
              <a:tr h="666167">
                <a:tc>
                  <a:txBody>
                    <a:bodyPr/>
                    <a:lstStyle/>
                    <a:p>
                      <a:r>
                        <a:rPr lang="en-US" dirty="0" smtClean="0"/>
                        <a:t>Midland Power</a:t>
                      </a:r>
                      <a:endParaRPr lang="en-US" dirty="0"/>
                    </a:p>
                  </a:txBody>
                  <a:tcPr/>
                </a:tc>
                <a:tc>
                  <a:txBody>
                    <a:bodyPr/>
                    <a:lstStyle/>
                    <a:p>
                      <a:r>
                        <a:rPr lang="en-US" dirty="0" smtClean="0"/>
                        <a:t>$18</a:t>
                      </a:r>
                      <a:endParaRPr lang="en-US" dirty="0"/>
                    </a:p>
                  </a:txBody>
                  <a:tcPr/>
                </a:tc>
                <a:tc>
                  <a:txBody>
                    <a:bodyPr/>
                    <a:lstStyle/>
                    <a:p>
                      <a:r>
                        <a:rPr lang="en-US" dirty="0" smtClean="0"/>
                        <a:t>Cyrus Eaton begins dumping large blocks of Midland stock on a depressed market.</a:t>
                      </a:r>
                      <a:endParaRPr lang="en-US" dirty="0"/>
                    </a:p>
                  </a:txBody>
                  <a:tcPr/>
                </a:tc>
              </a:tr>
              <a:tr h="666167">
                <a:tc>
                  <a:txBody>
                    <a:bodyPr/>
                    <a:lstStyle/>
                    <a:p>
                      <a:r>
                        <a:rPr lang="en-US" dirty="0" smtClean="0"/>
                        <a:t>Kansas Pacific</a:t>
                      </a:r>
                      <a:endParaRPr lang="en-US" dirty="0"/>
                    </a:p>
                  </a:txBody>
                  <a:tcPr/>
                </a:tc>
                <a:tc>
                  <a:txBody>
                    <a:bodyPr/>
                    <a:lstStyle/>
                    <a:p>
                      <a:r>
                        <a:rPr lang="en-US" dirty="0" smtClean="0"/>
                        <a:t>$10</a:t>
                      </a:r>
                      <a:endParaRPr lang="en-US" dirty="0"/>
                    </a:p>
                  </a:txBody>
                  <a:tcPr/>
                </a:tc>
                <a:tc>
                  <a:txBody>
                    <a:bodyPr/>
                    <a:lstStyle/>
                    <a:p>
                      <a:r>
                        <a:rPr lang="en-US" dirty="0" smtClean="0"/>
                        <a:t>Drought in the Southwest and depressed farm prices cause profits of K&amp;P to fall.</a:t>
                      </a:r>
                      <a:endParaRPr lang="en-US" dirty="0"/>
                    </a:p>
                  </a:txBody>
                  <a:tcPr/>
                </a:tc>
              </a:tr>
              <a:tr h="666167">
                <a:tc>
                  <a:txBody>
                    <a:bodyPr/>
                    <a:lstStyle/>
                    <a:p>
                      <a:r>
                        <a:rPr lang="en-US" dirty="0" smtClean="0"/>
                        <a:t>Tel-Tone</a:t>
                      </a:r>
                      <a:endParaRPr lang="en-US" dirty="0"/>
                    </a:p>
                  </a:txBody>
                  <a:tcPr/>
                </a:tc>
                <a:tc>
                  <a:txBody>
                    <a:bodyPr/>
                    <a:lstStyle/>
                    <a:p>
                      <a:r>
                        <a:rPr lang="en-US" dirty="0" smtClean="0"/>
                        <a:t>$22</a:t>
                      </a:r>
                      <a:endParaRPr lang="en-US" dirty="0"/>
                    </a:p>
                  </a:txBody>
                  <a:tcPr/>
                </a:tc>
                <a:tc>
                  <a:txBody>
                    <a:bodyPr/>
                    <a:lstStyle/>
                    <a:p>
                      <a:r>
                        <a:rPr lang="en-US" dirty="0" smtClean="0"/>
                        <a:t>Drop of two points caused by J.P. Morgan selling 200,000 shares. Brokers see only temporary setback</a:t>
                      </a:r>
                      <a:endParaRPr lang="en-US" dirty="0"/>
                    </a:p>
                  </a:txBody>
                  <a:tcPr/>
                </a:tc>
              </a:tr>
            </a:tbl>
          </a:graphicData>
        </a:graphic>
      </p:graphicFrame>
    </p:spTree>
    <p:extLst>
      <p:ext uri="{BB962C8B-B14F-4D97-AF65-F5344CB8AC3E}">
        <p14:creationId xmlns:p14="http://schemas.microsoft.com/office/powerpoint/2010/main" val="337351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688490" y="228600"/>
            <a:ext cx="7756263" cy="685800"/>
          </a:xfrm>
        </p:spPr>
        <p:txBody>
          <a:bodyPr/>
          <a:lstStyle/>
          <a:p>
            <a:r>
              <a:rPr lang="en-US" dirty="0" smtClean="0"/>
              <a:t>1928</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547956727"/>
              </p:ext>
            </p:extLst>
          </p:nvPr>
        </p:nvGraphicFramePr>
        <p:xfrm>
          <a:off x="-1" y="1066797"/>
          <a:ext cx="9144000" cy="6304969"/>
        </p:xfrm>
        <a:graphic>
          <a:graphicData uri="http://schemas.openxmlformats.org/drawingml/2006/table">
            <a:tbl>
              <a:tblPr firstRow="1" bandRow="1">
                <a:tableStyleId>{5C22544A-7EE6-4342-B048-85BDC9FD1C3A}</a:tableStyleId>
              </a:tblPr>
              <a:tblGrid>
                <a:gridCol w="2438401"/>
                <a:gridCol w="1066800"/>
                <a:gridCol w="5638799"/>
              </a:tblGrid>
              <a:tr h="531073">
                <a:tc>
                  <a:txBody>
                    <a:bodyPr/>
                    <a:lstStyle/>
                    <a:p>
                      <a:r>
                        <a:rPr lang="en-US" dirty="0" smtClean="0"/>
                        <a:t>Company</a:t>
                      </a:r>
                      <a:endParaRPr lang="en-US" dirty="0"/>
                    </a:p>
                  </a:txBody>
                  <a:tcPr/>
                </a:tc>
                <a:tc>
                  <a:txBody>
                    <a:bodyPr/>
                    <a:lstStyle/>
                    <a:p>
                      <a:r>
                        <a:rPr lang="en-US" dirty="0" smtClean="0"/>
                        <a:t>Price</a:t>
                      </a:r>
                      <a:endParaRPr lang="en-US" dirty="0"/>
                    </a:p>
                  </a:txBody>
                  <a:tcPr/>
                </a:tc>
                <a:tc>
                  <a:txBody>
                    <a:bodyPr/>
                    <a:lstStyle/>
                    <a:p>
                      <a:r>
                        <a:rPr lang="en-US" dirty="0" smtClean="0"/>
                        <a:t>Reason</a:t>
                      </a:r>
                      <a:endParaRPr lang="en-US" dirty="0"/>
                    </a:p>
                  </a:txBody>
                  <a:tcPr/>
                </a:tc>
              </a:tr>
              <a:tr h="6575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Kroger</a:t>
                      </a:r>
                    </a:p>
                  </a:txBody>
                  <a:tcPr/>
                </a:tc>
                <a:tc>
                  <a:txBody>
                    <a:bodyPr/>
                    <a:lstStyle/>
                    <a:p>
                      <a:r>
                        <a:rPr lang="en-US" dirty="0" smtClean="0"/>
                        <a:t>$13</a:t>
                      </a:r>
                      <a:endParaRPr lang="en-US" dirty="0"/>
                    </a:p>
                  </a:txBody>
                  <a:tcPr/>
                </a:tc>
                <a:tc>
                  <a:txBody>
                    <a:bodyPr/>
                    <a:lstStyle/>
                    <a:p>
                      <a:r>
                        <a:rPr lang="en-US" dirty="0" smtClean="0"/>
                        <a:t>Food prices are depressed because of agricultural surpluses.</a:t>
                      </a:r>
                      <a:endParaRPr lang="en-US" dirty="0"/>
                    </a:p>
                  </a:txBody>
                  <a:tcPr/>
                </a:tc>
              </a:tr>
              <a:tr h="657516">
                <a:tc>
                  <a:txBody>
                    <a:bodyPr/>
                    <a:lstStyle/>
                    <a:p>
                      <a:r>
                        <a:rPr lang="en-US" dirty="0" smtClean="0"/>
                        <a:t>Radio Corporation</a:t>
                      </a:r>
                      <a:endParaRPr lang="en-US" dirty="0"/>
                    </a:p>
                  </a:txBody>
                  <a:tcPr/>
                </a:tc>
                <a:tc>
                  <a:txBody>
                    <a:bodyPr/>
                    <a:lstStyle/>
                    <a:p>
                      <a:r>
                        <a:rPr lang="en-US" dirty="0" smtClean="0"/>
                        <a:t>$14</a:t>
                      </a:r>
                      <a:endParaRPr lang="en-US" dirty="0"/>
                    </a:p>
                  </a:txBody>
                  <a:tcPr/>
                </a:tc>
                <a:tc>
                  <a:txBody>
                    <a:bodyPr/>
                    <a:lstStyle/>
                    <a:p>
                      <a:r>
                        <a:rPr lang="en-US" dirty="0" smtClean="0"/>
                        <a:t>Merger with the Edison Company falls through when Radio Corporation pays no dividends.</a:t>
                      </a:r>
                      <a:endParaRPr lang="en-US" dirty="0"/>
                    </a:p>
                  </a:txBody>
                  <a:tcPr/>
                </a:tc>
              </a:tr>
              <a:tr h="657516">
                <a:tc>
                  <a:txBody>
                    <a:bodyPr/>
                    <a:lstStyle/>
                    <a:p>
                      <a:r>
                        <a:rPr lang="en-US" dirty="0" smtClean="0"/>
                        <a:t>Mammoth</a:t>
                      </a:r>
                      <a:endParaRPr lang="en-US" dirty="0"/>
                    </a:p>
                  </a:txBody>
                  <a:tcPr/>
                </a:tc>
                <a:tc>
                  <a:txBody>
                    <a:bodyPr/>
                    <a:lstStyle/>
                    <a:p>
                      <a:r>
                        <a:rPr lang="en-US" dirty="0" smtClean="0"/>
                        <a:t>$7</a:t>
                      </a:r>
                      <a:endParaRPr lang="en-US" dirty="0"/>
                    </a:p>
                  </a:txBody>
                  <a:tcPr/>
                </a:tc>
                <a:tc>
                  <a:txBody>
                    <a:bodyPr/>
                    <a:lstStyle/>
                    <a:p>
                      <a:r>
                        <a:rPr lang="en-US" dirty="0" smtClean="0"/>
                        <a:t>Harry Sinclair is called before Congressional committee. Secretary of the Interior Fall is indicted for fraudulent oil leases.</a:t>
                      </a:r>
                      <a:endParaRPr lang="en-US" dirty="0"/>
                    </a:p>
                  </a:txBody>
                  <a:tcPr/>
                </a:tc>
              </a:tr>
              <a:tr h="657516">
                <a:tc>
                  <a:txBody>
                    <a:bodyPr/>
                    <a:lstStyle/>
                    <a:p>
                      <a:r>
                        <a:rPr lang="en-US" dirty="0" smtClean="0"/>
                        <a:t>Gotham Bank</a:t>
                      </a:r>
                      <a:endParaRPr lang="en-US" dirty="0"/>
                    </a:p>
                  </a:txBody>
                  <a:tcPr/>
                </a:tc>
                <a:tc>
                  <a:txBody>
                    <a:bodyPr/>
                    <a:lstStyle/>
                    <a:p>
                      <a:r>
                        <a:rPr lang="en-US" dirty="0" smtClean="0"/>
                        <a:t>$13</a:t>
                      </a:r>
                      <a:endParaRPr lang="en-US" dirty="0"/>
                    </a:p>
                  </a:txBody>
                  <a:tcPr/>
                </a:tc>
                <a:tc>
                  <a:txBody>
                    <a:bodyPr/>
                    <a:lstStyle/>
                    <a:p>
                      <a:r>
                        <a:rPr lang="en-US" dirty="0" smtClean="0"/>
                        <a:t>Announces profits have increased 5% over the last quarter.</a:t>
                      </a:r>
                      <a:endParaRPr lang="en-US" dirty="0"/>
                    </a:p>
                  </a:txBody>
                  <a:tcPr/>
                </a:tc>
              </a:tr>
              <a:tr h="657516">
                <a:tc>
                  <a:txBody>
                    <a:bodyPr/>
                    <a:lstStyle/>
                    <a:p>
                      <a:r>
                        <a:rPr lang="en-US" dirty="0" smtClean="0"/>
                        <a:t>Durant Motors</a:t>
                      </a:r>
                      <a:endParaRPr lang="en-US" dirty="0"/>
                    </a:p>
                  </a:txBody>
                  <a:tcPr/>
                </a:tc>
                <a:tc>
                  <a:txBody>
                    <a:bodyPr/>
                    <a:lstStyle/>
                    <a:p>
                      <a:r>
                        <a:rPr lang="en-US" dirty="0" smtClean="0"/>
                        <a:t>$13</a:t>
                      </a:r>
                      <a:endParaRPr lang="en-US" dirty="0"/>
                    </a:p>
                  </a:txBody>
                  <a:tcPr/>
                </a:tc>
                <a:tc>
                  <a:txBody>
                    <a:bodyPr/>
                    <a:lstStyle/>
                    <a:p>
                      <a:r>
                        <a:rPr lang="en-US" dirty="0" smtClean="0"/>
                        <a:t>Durant Motors and Fisher Body have announced a merger. New corporation will be called General Motors.</a:t>
                      </a:r>
                      <a:endParaRPr lang="en-US" dirty="0"/>
                    </a:p>
                  </a:txBody>
                  <a:tcPr/>
                </a:tc>
              </a:tr>
              <a:tr h="657516">
                <a:tc>
                  <a:txBody>
                    <a:bodyPr/>
                    <a:lstStyle/>
                    <a:p>
                      <a:r>
                        <a:rPr lang="en-US" dirty="0" smtClean="0"/>
                        <a:t>Midland Power</a:t>
                      </a:r>
                      <a:endParaRPr lang="en-US" dirty="0"/>
                    </a:p>
                  </a:txBody>
                  <a:tcPr/>
                </a:tc>
                <a:tc>
                  <a:txBody>
                    <a:bodyPr/>
                    <a:lstStyle/>
                    <a:p>
                      <a:r>
                        <a:rPr lang="en-US" dirty="0" smtClean="0"/>
                        <a:t>$14</a:t>
                      </a:r>
                      <a:endParaRPr lang="en-US" dirty="0"/>
                    </a:p>
                  </a:txBody>
                  <a:tcPr/>
                </a:tc>
                <a:tc>
                  <a:txBody>
                    <a:bodyPr/>
                    <a:lstStyle/>
                    <a:p>
                      <a:r>
                        <a:rPr lang="en-US" dirty="0" smtClean="0"/>
                        <a:t>Reports in the Chicago Tribune disclose </a:t>
                      </a:r>
                      <a:r>
                        <a:rPr lang="en-US" dirty="0" err="1" smtClean="0"/>
                        <a:t>Insull’s</a:t>
                      </a:r>
                      <a:r>
                        <a:rPr lang="en-US" dirty="0" smtClean="0"/>
                        <a:t> Company is a “House of Cards” ready to crumble.</a:t>
                      </a:r>
                      <a:endParaRPr lang="en-US" dirty="0"/>
                    </a:p>
                  </a:txBody>
                  <a:tcPr/>
                </a:tc>
              </a:tr>
              <a:tr h="657516">
                <a:tc>
                  <a:txBody>
                    <a:bodyPr/>
                    <a:lstStyle/>
                    <a:p>
                      <a:r>
                        <a:rPr lang="en-US" dirty="0" smtClean="0"/>
                        <a:t>Kansas Pacific</a:t>
                      </a:r>
                      <a:endParaRPr lang="en-US" dirty="0"/>
                    </a:p>
                  </a:txBody>
                  <a:tcPr/>
                </a:tc>
                <a:tc>
                  <a:txBody>
                    <a:bodyPr/>
                    <a:lstStyle/>
                    <a:p>
                      <a:r>
                        <a:rPr lang="en-US" dirty="0" smtClean="0"/>
                        <a:t>$12</a:t>
                      </a:r>
                      <a:endParaRPr lang="en-US" dirty="0"/>
                    </a:p>
                  </a:txBody>
                  <a:tcPr/>
                </a:tc>
                <a:tc>
                  <a:txBody>
                    <a:bodyPr/>
                    <a:lstStyle/>
                    <a:p>
                      <a:r>
                        <a:rPr lang="en-US" dirty="0" smtClean="0"/>
                        <a:t>New oil fields in Oklahoma cause a new boom along Kansas Pacific track.</a:t>
                      </a:r>
                      <a:endParaRPr lang="en-US" dirty="0"/>
                    </a:p>
                  </a:txBody>
                  <a:tcPr/>
                </a:tc>
              </a:tr>
              <a:tr h="657516">
                <a:tc>
                  <a:txBody>
                    <a:bodyPr/>
                    <a:lstStyle/>
                    <a:p>
                      <a:r>
                        <a:rPr lang="en-US" dirty="0" smtClean="0"/>
                        <a:t>Tel-Tone</a:t>
                      </a:r>
                      <a:endParaRPr lang="en-US" dirty="0"/>
                    </a:p>
                  </a:txBody>
                  <a:tcPr/>
                </a:tc>
                <a:tc>
                  <a:txBody>
                    <a:bodyPr/>
                    <a:lstStyle/>
                    <a:p>
                      <a:r>
                        <a:rPr lang="en-US" dirty="0" smtClean="0"/>
                        <a:t>$17</a:t>
                      </a:r>
                      <a:endParaRPr lang="en-US" dirty="0"/>
                    </a:p>
                  </a:txBody>
                  <a:tcPr/>
                </a:tc>
                <a:tc>
                  <a:txBody>
                    <a:bodyPr/>
                    <a:lstStyle/>
                    <a:p>
                      <a:r>
                        <a:rPr lang="en-US" dirty="0" smtClean="0"/>
                        <a:t>Fails to rise as predicted. Brokers are unable to explain the downward trend.</a:t>
                      </a:r>
                      <a:endParaRPr lang="en-US" dirty="0"/>
                    </a:p>
                  </a:txBody>
                  <a:tcPr/>
                </a:tc>
              </a:tr>
            </a:tbl>
          </a:graphicData>
        </a:graphic>
      </p:graphicFrame>
    </p:spTree>
    <p:extLst>
      <p:ext uri="{BB962C8B-B14F-4D97-AF65-F5344CB8AC3E}">
        <p14:creationId xmlns:p14="http://schemas.microsoft.com/office/powerpoint/2010/main" val="3942295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market slipped today as the government announced that home construction, an indicator </a:t>
            </a:r>
            <a:r>
              <a:rPr lang="en-US" dirty="0" smtClean="0"/>
              <a:t>of prosperity</a:t>
            </a:r>
            <a:r>
              <a:rPr lang="en-US" dirty="0"/>
              <a:t>, was at an all time low. The Federal Reserve Board also announced that a change </a:t>
            </a:r>
            <a:r>
              <a:rPr lang="en-US" dirty="0" smtClean="0"/>
              <a:t>in the </a:t>
            </a:r>
            <a:r>
              <a:rPr lang="en-US" dirty="0"/>
              <a:t>prime interest rate would take place in the near future; speculation on the stock market </a:t>
            </a:r>
            <a:r>
              <a:rPr lang="en-US" dirty="0" smtClean="0"/>
              <a:t>is getting </a:t>
            </a:r>
            <a:r>
              <a:rPr lang="en-US" dirty="0"/>
              <a:t>out of hand. It is rumored that the House of Morgan intends to sell 12 million shares </a:t>
            </a:r>
            <a:r>
              <a:rPr lang="en-US" dirty="0" smtClean="0"/>
              <a:t>of common </a:t>
            </a:r>
            <a:r>
              <a:rPr lang="en-US" dirty="0"/>
              <a:t>stock at a loss, before interest rates change. The Gotham Bank announced that </a:t>
            </a:r>
            <a:r>
              <a:rPr lang="en-US" dirty="0" smtClean="0"/>
              <a:t>margin buyers </a:t>
            </a:r>
            <a:r>
              <a:rPr lang="en-US" dirty="0"/>
              <a:t>of stock are being notified that they must put up more money to cover today’s losses.</a:t>
            </a:r>
          </a:p>
        </p:txBody>
      </p:sp>
      <p:sp>
        <p:nvSpPr>
          <p:cNvPr id="3" name="Title 2"/>
          <p:cNvSpPr>
            <a:spLocks noGrp="1"/>
          </p:cNvSpPr>
          <p:nvPr>
            <p:ph type="title"/>
          </p:nvPr>
        </p:nvSpPr>
        <p:spPr/>
        <p:txBody>
          <a:bodyPr/>
          <a:lstStyle/>
          <a:p>
            <a:r>
              <a:rPr lang="en-US" dirty="0" smtClean="0"/>
              <a:t>Wednesday, October 23, 1929</a:t>
            </a:r>
            <a:endParaRPr lang="en-US" dirty="0"/>
          </a:p>
        </p:txBody>
      </p:sp>
    </p:spTree>
    <p:extLst>
      <p:ext uri="{BB962C8B-B14F-4D97-AF65-F5344CB8AC3E}">
        <p14:creationId xmlns:p14="http://schemas.microsoft.com/office/powerpoint/2010/main" val="164273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In the next two days we will be going through a simulation to help you understand the financial states of America in the 1920’s as well as bring in interdisciplinary skills from economics and mathematics as you navigate the “American Stock Exchange”. It is essential for you to fill out this expense log while you buy and sell stocks. Be sure to not only keep track of the stocks you buy and sell; but to fill out your expense graph along with your reflections.</a:t>
            </a:r>
          </a:p>
          <a:p>
            <a:endParaRPr lang="en-US" dirty="0"/>
          </a:p>
        </p:txBody>
      </p:sp>
      <p:sp>
        <p:nvSpPr>
          <p:cNvPr id="3" name="Title 2"/>
          <p:cNvSpPr>
            <a:spLocks noGrp="1"/>
          </p:cNvSpPr>
          <p:nvPr>
            <p:ph type="title"/>
          </p:nvPr>
        </p:nvSpPr>
        <p:spPr/>
        <p:txBody>
          <a:bodyPr/>
          <a:lstStyle/>
          <a:p>
            <a:r>
              <a:rPr lang="en-US" dirty="0" smtClean="0"/>
              <a:t>Directions</a:t>
            </a:r>
            <a:endParaRPr lang="en-US" dirty="0"/>
          </a:p>
        </p:txBody>
      </p:sp>
    </p:spTree>
    <p:extLst>
      <p:ext uri="{BB962C8B-B14F-4D97-AF65-F5344CB8AC3E}">
        <p14:creationId xmlns:p14="http://schemas.microsoft.com/office/powerpoint/2010/main" val="1389923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53895601"/>
              </p:ext>
            </p:extLst>
          </p:nvPr>
        </p:nvGraphicFramePr>
        <p:xfrm>
          <a:off x="914400" y="2514600"/>
          <a:ext cx="7315200" cy="4038597"/>
        </p:xfrm>
        <a:graphic>
          <a:graphicData uri="http://schemas.openxmlformats.org/drawingml/2006/table">
            <a:tbl>
              <a:tblPr firstRow="1" bandRow="1">
                <a:tableStyleId>{5C22544A-7EE6-4342-B048-85BDC9FD1C3A}</a:tableStyleId>
              </a:tblPr>
              <a:tblGrid>
                <a:gridCol w="3657600"/>
                <a:gridCol w="3657600"/>
              </a:tblGrid>
              <a:tr h="448733">
                <a:tc>
                  <a:txBody>
                    <a:bodyPr/>
                    <a:lstStyle/>
                    <a:p>
                      <a:pPr algn="ctr"/>
                      <a:r>
                        <a:rPr lang="en-US" dirty="0" smtClean="0"/>
                        <a:t>Company</a:t>
                      </a:r>
                      <a:endParaRPr lang="en-US" dirty="0"/>
                    </a:p>
                  </a:txBody>
                  <a:tcPr/>
                </a:tc>
                <a:tc>
                  <a:txBody>
                    <a:bodyPr/>
                    <a:lstStyle/>
                    <a:p>
                      <a:pPr algn="ctr"/>
                      <a:r>
                        <a:rPr lang="en-US" dirty="0" smtClean="0"/>
                        <a:t>Cost</a:t>
                      </a:r>
                      <a:endParaRPr lang="en-US" dirty="0"/>
                    </a:p>
                  </a:txBody>
                  <a:tcPr/>
                </a:tc>
              </a:tr>
              <a:tr h="448733">
                <a:tc>
                  <a:txBody>
                    <a:bodyPr/>
                    <a:lstStyle/>
                    <a:p>
                      <a:pPr algn="ctr"/>
                      <a:r>
                        <a:rPr lang="en-US" dirty="0" smtClean="0"/>
                        <a:t>Kroger</a:t>
                      </a:r>
                      <a:endParaRPr lang="en-US" dirty="0"/>
                    </a:p>
                  </a:txBody>
                  <a:tcPr/>
                </a:tc>
                <a:tc>
                  <a:txBody>
                    <a:bodyPr/>
                    <a:lstStyle/>
                    <a:p>
                      <a:pPr algn="l"/>
                      <a:r>
                        <a:rPr lang="en-US" dirty="0" smtClean="0"/>
                        <a:t>$8</a:t>
                      </a:r>
                      <a:endParaRPr lang="en-US" dirty="0"/>
                    </a:p>
                  </a:txBody>
                  <a:tcPr/>
                </a:tc>
              </a:tr>
              <a:tr h="448733">
                <a:tc>
                  <a:txBody>
                    <a:bodyPr/>
                    <a:lstStyle/>
                    <a:p>
                      <a:pPr algn="ctr"/>
                      <a:r>
                        <a:rPr lang="en-US" dirty="0" smtClean="0"/>
                        <a:t>Radio</a:t>
                      </a:r>
                      <a:r>
                        <a:rPr lang="en-US" baseline="0" dirty="0" smtClean="0"/>
                        <a:t> Corporation</a:t>
                      </a:r>
                      <a:endParaRPr lang="en-US" dirty="0"/>
                    </a:p>
                  </a:txBody>
                  <a:tcPr/>
                </a:tc>
                <a:tc>
                  <a:txBody>
                    <a:bodyPr/>
                    <a:lstStyle/>
                    <a:p>
                      <a:pPr algn="l"/>
                      <a:r>
                        <a:rPr lang="en-US" dirty="0" smtClean="0"/>
                        <a:t>$4</a:t>
                      </a:r>
                      <a:endParaRPr lang="en-US" dirty="0"/>
                    </a:p>
                  </a:txBody>
                  <a:tcPr/>
                </a:tc>
              </a:tr>
              <a:tr h="448733">
                <a:tc>
                  <a:txBody>
                    <a:bodyPr/>
                    <a:lstStyle/>
                    <a:p>
                      <a:pPr algn="ctr"/>
                      <a:r>
                        <a:rPr lang="en-US" dirty="0" smtClean="0"/>
                        <a:t>Mammoth Oil</a:t>
                      </a:r>
                      <a:endParaRPr lang="en-US" dirty="0"/>
                    </a:p>
                  </a:txBody>
                  <a:tcPr/>
                </a:tc>
                <a:tc>
                  <a:txBody>
                    <a:bodyPr/>
                    <a:lstStyle/>
                    <a:p>
                      <a:pPr algn="l"/>
                      <a:r>
                        <a:rPr lang="en-US" dirty="0" smtClean="0"/>
                        <a:t>$2</a:t>
                      </a:r>
                      <a:endParaRPr lang="en-US" dirty="0"/>
                    </a:p>
                  </a:txBody>
                  <a:tcPr/>
                </a:tc>
              </a:tr>
              <a:tr h="448733">
                <a:tc>
                  <a:txBody>
                    <a:bodyPr/>
                    <a:lstStyle/>
                    <a:p>
                      <a:pPr algn="ctr"/>
                      <a:r>
                        <a:rPr lang="en-US" dirty="0" smtClean="0"/>
                        <a:t>Gotham Bank</a:t>
                      </a:r>
                      <a:endParaRPr lang="en-US" dirty="0"/>
                    </a:p>
                  </a:txBody>
                  <a:tcPr/>
                </a:tc>
                <a:tc>
                  <a:txBody>
                    <a:bodyPr/>
                    <a:lstStyle/>
                    <a:p>
                      <a:pPr algn="l"/>
                      <a:r>
                        <a:rPr lang="en-US" dirty="0" smtClean="0"/>
                        <a:t>$12</a:t>
                      </a:r>
                      <a:endParaRPr lang="en-US" dirty="0"/>
                    </a:p>
                  </a:txBody>
                  <a:tcPr/>
                </a:tc>
              </a:tr>
              <a:tr h="448733">
                <a:tc>
                  <a:txBody>
                    <a:bodyPr/>
                    <a:lstStyle/>
                    <a:p>
                      <a:pPr algn="ctr"/>
                      <a:r>
                        <a:rPr lang="en-US" dirty="0" smtClean="0"/>
                        <a:t>Durant Motors</a:t>
                      </a:r>
                      <a:endParaRPr lang="en-US" dirty="0"/>
                    </a:p>
                  </a:txBody>
                  <a:tcPr/>
                </a:tc>
                <a:tc>
                  <a:txBody>
                    <a:bodyPr/>
                    <a:lstStyle/>
                    <a:p>
                      <a:pPr algn="l"/>
                      <a:r>
                        <a:rPr lang="en-US" dirty="0" smtClean="0"/>
                        <a:t>$12</a:t>
                      </a:r>
                      <a:endParaRPr lang="en-US" dirty="0"/>
                    </a:p>
                  </a:txBody>
                  <a:tcPr/>
                </a:tc>
              </a:tr>
              <a:tr h="448733">
                <a:tc>
                  <a:txBody>
                    <a:bodyPr/>
                    <a:lstStyle/>
                    <a:p>
                      <a:pPr algn="ctr"/>
                      <a:r>
                        <a:rPr lang="en-US" dirty="0" smtClean="0"/>
                        <a:t>Midland Utilities</a:t>
                      </a:r>
                      <a:endParaRPr lang="en-US" dirty="0"/>
                    </a:p>
                  </a:txBody>
                  <a:tcPr/>
                </a:tc>
                <a:tc>
                  <a:txBody>
                    <a:bodyPr/>
                    <a:lstStyle/>
                    <a:p>
                      <a:pPr algn="l"/>
                      <a:r>
                        <a:rPr lang="en-US" dirty="0" smtClean="0"/>
                        <a:t>$3</a:t>
                      </a:r>
                      <a:endParaRPr lang="en-US" dirty="0"/>
                    </a:p>
                  </a:txBody>
                  <a:tcPr/>
                </a:tc>
              </a:tr>
              <a:tr h="448733">
                <a:tc>
                  <a:txBody>
                    <a:bodyPr/>
                    <a:lstStyle/>
                    <a:p>
                      <a:pPr algn="ctr"/>
                      <a:r>
                        <a:rPr lang="en-US" dirty="0" smtClean="0"/>
                        <a:t>Kansas &amp; Pacific</a:t>
                      </a:r>
                      <a:endParaRPr lang="en-US" dirty="0"/>
                    </a:p>
                  </a:txBody>
                  <a:tcPr/>
                </a:tc>
                <a:tc>
                  <a:txBody>
                    <a:bodyPr/>
                    <a:lstStyle/>
                    <a:p>
                      <a:pPr algn="l"/>
                      <a:r>
                        <a:rPr lang="en-US" dirty="0" smtClean="0"/>
                        <a:t>$8</a:t>
                      </a:r>
                      <a:endParaRPr lang="en-US" dirty="0"/>
                    </a:p>
                  </a:txBody>
                  <a:tcPr/>
                </a:tc>
              </a:tr>
              <a:tr h="448733">
                <a:tc>
                  <a:txBody>
                    <a:bodyPr/>
                    <a:lstStyle/>
                    <a:p>
                      <a:pPr algn="ctr"/>
                      <a:r>
                        <a:rPr lang="en-US" dirty="0" smtClean="0"/>
                        <a:t>Tel-Tone</a:t>
                      </a:r>
                      <a:endParaRPr lang="en-US" dirty="0"/>
                    </a:p>
                  </a:txBody>
                  <a:tcPr/>
                </a:tc>
                <a:tc>
                  <a:txBody>
                    <a:bodyPr/>
                    <a:lstStyle/>
                    <a:p>
                      <a:pPr algn="l"/>
                      <a:r>
                        <a:rPr lang="en-US" dirty="0" smtClean="0"/>
                        <a:t>$6</a:t>
                      </a:r>
                      <a:endParaRPr lang="en-US" dirty="0"/>
                    </a:p>
                  </a:txBody>
                  <a:tcPr/>
                </a:tc>
              </a:tr>
            </a:tbl>
          </a:graphicData>
        </a:graphic>
      </p:graphicFrame>
      <p:sp>
        <p:nvSpPr>
          <p:cNvPr id="3" name="Title 2"/>
          <p:cNvSpPr>
            <a:spLocks noGrp="1"/>
          </p:cNvSpPr>
          <p:nvPr>
            <p:ph type="title"/>
          </p:nvPr>
        </p:nvSpPr>
        <p:spPr/>
        <p:txBody>
          <a:bodyPr/>
          <a:lstStyle/>
          <a:p>
            <a:r>
              <a:rPr lang="en-US" sz="4800" dirty="0" smtClean="0"/>
              <a:t>Thursday, October 24, 1929 </a:t>
            </a:r>
            <a:endParaRPr lang="en-US" sz="4800" dirty="0"/>
          </a:p>
        </p:txBody>
      </p:sp>
    </p:spTree>
    <p:extLst>
      <p:ext uri="{BB962C8B-B14F-4D97-AF65-F5344CB8AC3E}">
        <p14:creationId xmlns:p14="http://schemas.microsoft.com/office/powerpoint/2010/main" val="150774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You will be given $400 to invest. The game begins in 1920 with each share of stock selling </a:t>
            </a:r>
            <a:r>
              <a:rPr lang="en-US" dirty="0" smtClean="0"/>
              <a:t>at $10 </a:t>
            </a:r>
            <a:r>
              <a:rPr lang="en-US" dirty="0"/>
              <a:t>a share. Stock will only be sold in 10 share blocks or at a beginning price of $100 </a:t>
            </a:r>
            <a:r>
              <a:rPr lang="en-US" dirty="0" smtClean="0"/>
              <a:t>a certificate</a:t>
            </a:r>
            <a:r>
              <a:rPr lang="en-US" dirty="0"/>
              <a:t>. You may buy or sell your stock at any time at the listed price, except when </a:t>
            </a:r>
            <a:r>
              <a:rPr lang="en-US" dirty="0" smtClean="0"/>
              <a:t>the market </a:t>
            </a:r>
            <a:r>
              <a:rPr lang="en-US" dirty="0"/>
              <a:t>is closed to post new stock prices</a:t>
            </a:r>
            <a:r>
              <a:rPr lang="en-US" dirty="0" smtClean="0"/>
              <a:t>.</a:t>
            </a:r>
          </a:p>
          <a:p>
            <a:r>
              <a:rPr lang="en-US" b="1" dirty="0" smtClean="0"/>
              <a:t>MAKE SURE YOU ARE COPYING DOWN THE DATA FROM EACH ROUND</a:t>
            </a:r>
            <a:endParaRPr lang="en-US" b="1" dirty="0"/>
          </a:p>
        </p:txBody>
      </p:sp>
      <p:sp>
        <p:nvSpPr>
          <p:cNvPr id="3" name="Title 2"/>
          <p:cNvSpPr>
            <a:spLocks noGrp="1"/>
          </p:cNvSpPr>
          <p:nvPr>
            <p:ph type="title"/>
          </p:nvPr>
        </p:nvSpPr>
        <p:spPr/>
        <p:txBody>
          <a:bodyPr/>
          <a:lstStyle/>
          <a:p>
            <a:r>
              <a:rPr lang="en-US" dirty="0" smtClean="0"/>
              <a:t>Directions Cont.</a:t>
            </a:r>
            <a:endParaRPr lang="en-US" dirty="0"/>
          </a:p>
        </p:txBody>
      </p:sp>
    </p:spTree>
    <p:extLst>
      <p:ext uri="{BB962C8B-B14F-4D97-AF65-F5344CB8AC3E}">
        <p14:creationId xmlns:p14="http://schemas.microsoft.com/office/powerpoint/2010/main" val="287080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a:t>KROGER FOODS: </a:t>
            </a:r>
            <a:r>
              <a:rPr lang="en-US" dirty="0"/>
              <a:t>A newly established regional food processing company. It has canneries </a:t>
            </a:r>
            <a:r>
              <a:rPr lang="en-US" dirty="0" smtClean="0"/>
              <a:t>in five </a:t>
            </a:r>
            <a:r>
              <a:rPr lang="en-US" dirty="0"/>
              <a:t>or our major West Coast cities and deals basically in fruit and tomato products. It </a:t>
            </a:r>
            <a:r>
              <a:rPr lang="en-US" dirty="0" smtClean="0"/>
              <a:t>has recently </a:t>
            </a:r>
            <a:r>
              <a:rPr lang="en-US" dirty="0"/>
              <a:t>offered share to the public and it has been listed on the exchange for just one </a:t>
            </a:r>
            <a:r>
              <a:rPr lang="en-US" dirty="0" smtClean="0"/>
              <a:t>week. Market </a:t>
            </a:r>
            <a:r>
              <a:rPr lang="en-US" dirty="0"/>
              <a:t>experts view this entry as rather speculative and are unwilling to venture any opinions </a:t>
            </a:r>
            <a:r>
              <a:rPr lang="en-US" dirty="0" smtClean="0"/>
              <a:t>on investment </a:t>
            </a:r>
            <a:r>
              <a:rPr lang="en-US" dirty="0"/>
              <a:t>opportunities with Kroger Foods. At present Kroger Foods hopes to purchase </a:t>
            </a:r>
            <a:r>
              <a:rPr lang="en-US" dirty="0" smtClean="0"/>
              <a:t>five other </a:t>
            </a:r>
            <a:r>
              <a:rPr lang="en-US" dirty="0"/>
              <a:t>regional food processors. If successful, Kroger Foods could be an excellent money </a:t>
            </a:r>
            <a:r>
              <a:rPr lang="en-US" dirty="0" smtClean="0"/>
              <a:t>maker with </a:t>
            </a:r>
            <a:r>
              <a:rPr lang="en-US" dirty="0"/>
              <a:t>national markets. Of course, food industries always depend on agricultural prosperity </a:t>
            </a:r>
            <a:r>
              <a:rPr lang="en-US" dirty="0" smtClean="0"/>
              <a:t>and good </a:t>
            </a:r>
            <a:r>
              <a:rPr lang="en-US" dirty="0"/>
              <a:t>crops; this year may be questionable. A good crop and successful merger could </a:t>
            </a:r>
            <a:r>
              <a:rPr lang="en-US" dirty="0" smtClean="0"/>
              <a:t>make many </a:t>
            </a:r>
            <a:r>
              <a:rPr lang="en-US" dirty="0"/>
              <a:t>stockholders very wealthy.</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160647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RADIO CORPORATION</a:t>
            </a:r>
            <a:r>
              <a:rPr lang="en-US" dirty="0"/>
              <a:t>: This company has long been considered one of the better buys </a:t>
            </a:r>
            <a:r>
              <a:rPr lang="en-US" dirty="0" smtClean="0"/>
              <a:t>in the </a:t>
            </a:r>
            <a:r>
              <a:rPr lang="en-US" dirty="0"/>
              <a:t>field of electronics. This corporation seems to have a bright future. Market experts see </a:t>
            </a:r>
            <a:r>
              <a:rPr lang="en-US" dirty="0" smtClean="0"/>
              <a:t>this corporation </a:t>
            </a:r>
            <a:r>
              <a:rPr lang="en-US" dirty="0"/>
              <a:t>as a good, long term investment, which is safe and provides security for </a:t>
            </a:r>
            <a:r>
              <a:rPr lang="en-US" dirty="0" smtClean="0"/>
              <a:t>its stockholders</a:t>
            </a:r>
            <a:r>
              <a:rPr lang="en-US" dirty="0"/>
              <a:t>. In the past year, it has made a small gain and could continue to grow slowly. </a:t>
            </a:r>
            <a:r>
              <a:rPr lang="en-US" dirty="0" smtClean="0"/>
              <a:t>The future </a:t>
            </a:r>
            <a:r>
              <a:rPr lang="en-US" dirty="0"/>
              <a:t>of Radio Corporation will depend on its new production models and if they </a:t>
            </a:r>
            <a:r>
              <a:rPr lang="en-US" dirty="0" smtClean="0"/>
              <a:t>are competitively </a:t>
            </a:r>
            <a:r>
              <a:rPr lang="en-US" dirty="0"/>
              <a:t>priced.</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87666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a:t>MAMMOTH OIL: </a:t>
            </a:r>
            <a:r>
              <a:rPr lang="en-US" dirty="0"/>
              <a:t>Owned and operated by Harry Sinclair. Mammoth has oil leases in </a:t>
            </a:r>
            <a:r>
              <a:rPr lang="en-US" dirty="0" smtClean="0"/>
              <a:t>Elk Hills </a:t>
            </a:r>
            <a:r>
              <a:rPr lang="en-US" dirty="0"/>
              <a:t>in California. The newly opened field, which geologists feel may be the largest oil field </a:t>
            </a:r>
            <a:r>
              <a:rPr lang="en-US" dirty="0" smtClean="0"/>
              <a:t>in the </a:t>
            </a:r>
            <a:r>
              <a:rPr lang="en-US" dirty="0"/>
              <a:t>United States, has 25 producing wells at the present time. Sinclair is rumored to have </a:t>
            </a:r>
            <a:r>
              <a:rPr lang="en-US" dirty="0" smtClean="0"/>
              <a:t>the backing </a:t>
            </a:r>
            <a:r>
              <a:rPr lang="en-US" dirty="0"/>
              <a:t>of influential government employees. Mammoth has borrowed large sums of money </a:t>
            </a:r>
            <a:r>
              <a:rPr lang="en-US" dirty="0" smtClean="0"/>
              <a:t>to explore </a:t>
            </a:r>
            <a:r>
              <a:rPr lang="en-US" dirty="0"/>
              <a:t>for oil in California and Wyoming and to develop Elk Hills. Secretary of the </a:t>
            </a:r>
            <a:r>
              <a:rPr lang="en-US" dirty="0" smtClean="0"/>
              <a:t>Interior Fall </a:t>
            </a:r>
            <a:r>
              <a:rPr lang="en-US" dirty="0"/>
              <a:t>is reported to be a large stockholder. Sinclair’s company has not paid dividends in the past </a:t>
            </a:r>
            <a:r>
              <a:rPr lang="en-US" dirty="0" smtClean="0"/>
              <a:t>5 years </a:t>
            </a:r>
            <a:r>
              <a:rPr lang="en-US" dirty="0"/>
              <a:t>of operation. The value of Mammoth Oil stock has fluctuated between 20¢ and $5 a </a:t>
            </a:r>
            <a:r>
              <a:rPr lang="en-US" dirty="0" smtClean="0"/>
              <a:t>share for </a:t>
            </a:r>
            <a:r>
              <a:rPr lang="en-US" dirty="0"/>
              <a:t>the past two years.</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87666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THE NATIONAL </a:t>
            </a:r>
            <a:r>
              <a:rPr lang="en-US" b="1" dirty="0" smtClean="0"/>
              <a:t>BANK </a:t>
            </a:r>
            <a:r>
              <a:rPr lang="en-US" b="1" dirty="0"/>
              <a:t>OF GOTHAM CITY: </a:t>
            </a:r>
            <a:r>
              <a:rPr lang="en-US" dirty="0"/>
              <a:t>This bank is one of the oldest, </a:t>
            </a:r>
            <a:r>
              <a:rPr lang="en-US" dirty="0" smtClean="0"/>
              <a:t>wealthiest, and </a:t>
            </a:r>
            <a:r>
              <a:rPr lang="en-US" dirty="0"/>
              <a:t>most conservative financial houses in the country. The owner is proud of saying that </a:t>
            </a:r>
            <a:r>
              <a:rPr lang="en-US" dirty="0" smtClean="0"/>
              <a:t>his bank </a:t>
            </a:r>
            <a:r>
              <a:rPr lang="en-US" dirty="0"/>
              <a:t>still operates on the same principles first established by Alexander Hamilton in 1790. </a:t>
            </a:r>
            <a:r>
              <a:rPr lang="en-US" dirty="0" smtClean="0"/>
              <a:t>This stock </a:t>
            </a:r>
            <a:r>
              <a:rPr lang="en-US" dirty="0"/>
              <a:t>is so stable that when it once dropped two points in a week, back in 1893, it set off a </a:t>
            </a:r>
            <a:r>
              <a:rPr lang="en-US" dirty="0" smtClean="0"/>
              <a:t>small scale recession</a:t>
            </a:r>
            <a:r>
              <a:rPr lang="en-US" dirty="0"/>
              <a:t>. This bank has paid an annual dividend for 130 years.</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3356276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a:t>DURANT MOTORS: </a:t>
            </a:r>
            <a:r>
              <a:rPr lang="en-US" dirty="0"/>
              <a:t>This corporation was founded by a well-to-do carriage maker in </a:t>
            </a:r>
            <a:r>
              <a:rPr lang="en-US" dirty="0" smtClean="0"/>
              <a:t>Flint, Michigan</a:t>
            </a:r>
            <a:r>
              <a:rPr lang="en-US" dirty="0"/>
              <a:t>. Durant took over several undercapitalized companies and brought together 12 </a:t>
            </a:r>
            <a:r>
              <a:rPr lang="en-US" dirty="0" smtClean="0"/>
              <a:t>auto producers</a:t>
            </a:r>
            <a:r>
              <a:rPr lang="en-US" dirty="0"/>
              <a:t>, including Oakland Motors. Rapid expansion has left the company </a:t>
            </a:r>
            <a:r>
              <a:rPr lang="en-US" dirty="0" smtClean="0"/>
              <a:t>badly undercapitalized</a:t>
            </a:r>
            <a:r>
              <a:rPr lang="en-US" dirty="0"/>
              <a:t>. Management fears that Durant Motors may be taken over by the banks. </a:t>
            </a:r>
            <a:r>
              <a:rPr lang="en-US" dirty="0" smtClean="0"/>
              <a:t>The company </a:t>
            </a:r>
            <a:r>
              <a:rPr lang="en-US" dirty="0"/>
              <a:t>is attempting to produce a low cost car and has hired Charles “Boss” Kettering </a:t>
            </a:r>
            <a:r>
              <a:rPr lang="en-US" dirty="0" smtClean="0"/>
              <a:t>to manage </a:t>
            </a:r>
            <a:r>
              <a:rPr lang="en-US" dirty="0"/>
              <a:t>a number of plants. Kettering plans to produce a car with a “self starter.” </a:t>
            </a:r>
            <a:r>
              <a:rPr lang="en-US" dirty="0" smtClean="0"/>
              <a:t>Durant Motors </a:t>
            </a:r>
            <a:r>
              <a:rPr lang="en-US" dirty="0"/>
              <a:t>presently produces the </a:t>
            </a:r>
            <a:r>
              <a:rPr lang="en-US" dirty="0" err="1"/>
              <a:t>Locomobile</a:t>
            </a:r>
            <a:r>
              <a:rPr lang="en-US" dirty="0"/>
              <a:t>, the Durant-Four and the Flint. His long range </a:t>
            </a:r>
            <a:r>
              <a:rPr lang="en-US" dirty="0" smtClean="0"/>
              <a:t>plans are </a:t>
            </a:r>
            <a:r>
              <a:rPr lang="en-US" dirty="0"/>
              <a:t>to develop a giant combination of automobile manufacturers. At this time investment </a:t>
            </a:r>
            <a:r>
              <a:rPr lang="en-US" dirty="0" smtClean="0"/>
              <a:t>in Durant </a:t>
            </a:r>
            <a:r>
              <a:rPr lang="en-US" dirty="0"/>
              <a:t>Motors is risky due to a lack of capital.</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876662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MIDLAND UTILITIES: </a:t>
            </a:r>
            <a:r>
              <a:rPr lang="en-US" dirty="0"/>
              <a:t>Owned and operated by financial genius Samuel </a:t>
            </a:r>
            <a:r>
              <a:rPr lang="en-US" dirty="0" err="1"/>
              <a:t>Insull</a:t>
            </a:r>
            <a:r>
              <a:rPr lang="en-US" dirty="0"/>
              <a:t>. Midland </a:t>
            </a:r>
            <a:r>
              <a:rPr lang="en-US" dirty="0" smtClean="0"/>
              <a:t>is part </a:t>
            </a:r>
            <a:r>
              <a:rPr lang="en-US" dirty="0"/>
              <a:t>of a billion-dollar corporation operating in 32 states. Several of the most powerful </a:t>
            </a:r>
            <a:r>
              <a:rPr lang="en-US" dirty="0" smtClean="0"/>
              <a:t>banks and </a:t>
            </a:r>
            <a:r>
              <a:rPr lang="en-US" dirty="0"/>
              <a:t>brokerage houses of the Midwest are regarded as his instruments. Midland </a:t>
            </a:r>
            <a:r>
              <a:rPr lang="en-US" dirty="0" smtClean="0"/>
              <a:t>produces electricity </a:t>
            </a:r>
            <a:r>
              <a:rPr lang="en-US" dirty="0"/>
              <a:t>for central Chicago and is expanding into the suburbs. Midland has developed and </a:t>
            </a:r>
            <a:r>
              <a:rPr lang="en-US" dirty="0" smtClean="0"/>
              <a:t>is using </a:t>
            </a:r>
            <a:r>
              <a:rPr lang="en-US" dirty="0"/>
              <a:t>giant steam turbines to generate power. </a:t>
            </a:r>
            <a:r>
              <a:rPr lang="en-US" dirty="0" err="1"/>
              <a:t>Insull’s</a:t>
            </a:r>
            <a:r>
              <a:rPr lang="en-US" dirty="0"/>
              <a:t> financial manipulation and the </a:t>
            </a:r>
            <a:r>
              <a:rPr lang="en-US" dirty="0" smtClean="0"/>
              <a:t>mass marketing </a:t>
            </a:r>
            <a:r>
              <a:rPr lang="en-US" dirty="0"/>
              <a:t>of stock has made Midland one of the most powerful corporations in the Midwest.</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33562763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813</TotalTime>
  <Words>1868</Words>
  <Application>Microsoft Office PowerPoint</Application>
  <PresentationFormat>On-screen Show (4:3)</PresentationFormat>
  <Paragraphs>214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Hardcover</vt:lpstr>
      <vt:lpstr>Stock Market Activity</vt:lpstr>
      <vt:lpstr>Directions</vt:lpstr>
      <vt:lpstr>Directions Cont.</vt:lpstr>
      <vt:lpstr>COMPANIES</vt:lpstr>
      <vt:lpstr>COMPANIES</vt:lpstr>
      <vt:lpstr>COMPANIES</vt:lpstr>
      <vt:lpstr>COMPANIES</vt:lpstr>
      <vt:lpstr>COMPANIES</vt:lpstr>
      <vt:lpstr>COMPANIES</vt:lpstr>
      <vt:lpstr>COMPANIES</vt:lpstr>
      <vt:lpstr>COMPANIES</vt:lpstr>
      <vt:lpstr>Time to buy!</vt:lpstr>
      <vt:lpstr>1920</vt:lpstr>
      <vt:lpstr>1922</vt:lpstr>
      <vt:lpstr>Harding’s Death</vt:lpstr>
      <vt:lpstr>1925</vt:lpstr>
      <vt:lpstr>1927</vt:lpstr>
      <vt:lpstr>1928</vt:lpstr>
      <vt:lpstr>Wednesday, October 23, 1929</vt:lpstr>
      <vt:lpstr>Thursday, October 24, 1929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 Market Activity</dc:title>
  <dc:creator>00, 00</dc:creator>
  <cp:lastModifiedBy>00, 00</cp:lastModifiedBy>
  <cp:revision>10</cp:revision>
  <dcterms:created xsi:type="dcterms:W3CDTF">2016-01-06T15:36:25Z</dcterms:created>
  <dcterms:modified xsi:type="dcterms:W3CDTF">2017-11-27T22:11:10Z</dcterms:modified>
</cp:coreProperties>
</file>