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62" r:id="rId5"/>
    <p:sldId id="263" r:id="rId6"/>
    <p:sldId id="260" r:id="rId7"/>
    <p:sldId id="261" r:id="rId8"/>
    <p:sldId id="265" r:id="rId9"/>
    <p:sldId id="266" r:id="rId10"/>
  </p:sldIdLst>
  <p:sldSz cx="9144000" cy="6858000" type="screen4x3"/>
  <p:notesSz cx="7023100" cy="9309100"/>
  <p:embeddedFontLst>
    <p:embeddedFont>
      <p:font typeface="Calibri" pitchFamily="34" charset="0"/>
      <p:regular r:id="rId12"/>
      <p:bold r:id="rId13"/>
      <p:italic r:id="rId14"/>
      <p:boldItalic r:id="rId15"/>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43237" cy="4667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978275" y="0"/>
            <a:ext cx="3043237" cy="4667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417637" y="1163637"/>
            <a:ext cx="4187824"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675" y="4479925"/>
            <a:ext cx="5619750" cy="3665537"/>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842375"/>
            <a:ext cx="3043237" cy="466725"/>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9035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88" name="Shape 88"/>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The president also has the power of recognition. This means he has the power to recognize the legitimacy or legality of governments in other countries. This is huge because it can either help or hinder the success of other governments. </a:t>
            </a:r>
          </a:p>
        </p:txBody>
      </p:sp>
      <p:sp>
        <p:nvSpPr>
          <p:cNvPr id="130" name="Shape 130"/>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3" name="Shape 2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7" name="Shape 6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F243E"/>
            </a:gs>
            <a:gs pos="39999">
              <a:srgbClr val="85C2FF"/>
            </a:gs>
            <a:gs pos="70000">
              <a:srgbClr val="C4D6EB"/>
            </a:gs>
            <a:gs pos="100000">
              <a:srgbClr val="FFEBFA"/>
            </a:gs>
          </a:gsLst>
          <a:lin ang="5400000" scaled="0"/>
        </a:gra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UDSeb2zHQ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4999" r="-4998"/>
          </a:stretch>
        </a:blipFill>
        <a:effectLst/>
      </p:bgPr>
    </p:bg>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2514600"/>
            <a:ext cx="7619999" cy="2365375"/>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6600" b="1" i="0" u="none" strike="noStrike" cap="none" baseline="0" dirty="0" smtClean="0">
                <a:solidFill>
                  <a:schemeClr val="lt1"/>
                </a:solidFill>
                <a:latin typeface="Arial"/>
                <a:ea typeface="Arial"/>
                <a:cs typeface="Arial"/>
                <a:sym typeface="Arial"/>
              </a:rPr>
              <a:t>The </a:t>
            </a:r>
            <a:r>
              <a:rPr lang="en-US" sz="6600" b="1" i="0" u="none" strike="noStrike" cap="none" baseline="0" dirty="0">
                <a:solidFill>
                  <a:schemeClr val="lt1"/>
                </a:solidFill>
                <a:latin typeface="Arial"/>
                <a:ea typeface="Arial"/>
                <a:cs typeface="Arial"/>
                <a:sym typeface="Arial"/>
              </a:rPr>
              <a:t>Powers of the Presidency</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538CD5"/>
              </a:buClr>
              <a:buSzPct val="25000"/>
              <a:buFont typeface="Courier New"/>
              <a:buNone/>
            </a:pPr>
            <a:r>
              <a:rPr lang="en-US" sz="3959" b="1" i="0" u="none" strike="noStrike" cap="none" baseline="0">
                <a:solidFill>
                  <a:srgbClr val="538CD5"/>
                </a:solidFill>
                <a:latin typeface="Courier New"/>
                <a:ea typeface="Courier New"/>
                <a:cs typeface="Courier New"/>
                <a:sym typeface="Courier New"/>
              </a:rPr>
              <a:t>What does the Constitution say?</a:t>
            </a:r>
          </a:p>
        </p:txBody>
      </p:sp>
      <p:sp>
        <p:nvSpPr>
          <p:cNvPr id="91" name="Shape 91"/>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800" b="0" i="0" u="none" strike="noStrike" cap="none" baseline="0" dirty="0" smtClean="0">
                <a:solidFill>
                  <a:schemeClr val="dk1"/>
                </a:solidFill>
                <a:latin typeface="Arial"/>
                <a:ea typeface="Arial"/>
                <a:cs typeface="Arial"/>
                <a:sym typeface="Arial"/>
              </a:rPr>
              <a:t>Article</a:t>
            </a:r>
            <a:r>
              <a:rPr lang="en-US" sz="2800" b="0" i="0" u="none" strike="noStrike" cap="none" dirty="0" smtClean="0">
                <a:solidFill>
                  <a:schemeClr val="dk1"/>
                </a:solidFill>
                <a:latin typeface="Arial"/>
                <a:ea typeface="Arial"/>
                <a:cs typeface="Arial"/>
                <a:sym typeface="Arial"/>
              </a:rPr>
              <a:t> II Section 2</a:t>
            </a:r>
            <a:endParaRPr lang="en-US" sz="2800" b="0" i="0" u="none" strike="noStrike" cap="none" baseline="0" dirty="0">
              <a:solidFill>
                <a:schemeClr val="dk1"/>
              </a:solidFill>
              <a:latin typeface="Arial"/>
              <a:ea typeface="Arial"/>
              <a:cs typeface="Arial"/>
              <a:sym typeface="Arial"/>
            </a:endParaRPr>
          </a:p>
          <a:p>
            <a:pPr marL="342900" marR="0" lvl="0" indent="-342900" algn="l" rtl="0">
              <a:spcBef>
                <a:spcPts val="560"/>
              </a:spcBef>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“The executive Power shall be vested in a President of the United States of America”</a:t>
            </a:r>
          </a:p>
          <a:p>
            <a:pPr marL="342900" marR="0" lvl="0" indent="-342900" algn="l" rtl="0">
              <a:spcBef>
                <a:spcPts val="560"/>
              </a:spcBef>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Gives a formal description of the executive branch</a:t>
            </a:r>
          </a:p>
        </p:txBody>
      </p:sp>
      <p:pic>
        <p:nvPicPr>
          <p:cNvPr id="92" name="Shape 92"/>
          <p:cNvPicPr preferRelativeResize="0">
            <a:picLocks noGrp="1"/>
          </p:cNvPicPr>
          <p:nvPr>
            <p:ph type="body" idx="2"/>
          </p:nvPr>
        </p:nvPicPr>
        <p:blipFill rotWithShape="1">
          <a:blip r:embed="rId3">
            <a:alphaModFix/>
          </a:blip>
          <a:srcRect/>
          <a:stretch/>
        </p:blipFill>
        <p:spPr>
          <a:xfrm>
            <a:off x="4648200" y="1600200"/>
            <a:ext cx="4158612" cy="452596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959" b="0" i="0" u="none" strike="noStrike" cap="none" baseline="0" dirty="0">
                <a:solidFill>
                  <a:schemeClr val="dk1"/>
                </a:solidFill>
                <a:latin typeface="Arial"/>
                <a:ea typeface="Arial"/>
                <a:cs typeface="Arial"/>
                <a:sym typeface="Arial"/>
              </a:rPr>
              <a:t>Category types of Presidential Power</a:t>
            </a:r>
          </a:p>
        </p:txBody>
      </p:sp>
      <p:sp>
        <p:nvSpPr>
          <p:cNvPr id="99" name="Shape 99"/>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Executive Power</a:t>
            </a:r>
          </a:p>
          <a:p>
            <a:pPr marL="0" marR="0" lvl="0" indent="0" algn="l" rtl="0">
              <a:lnSpc>
                <a:spcPct val="90000"/>
              </a:lnSpc>
              <a:spcBef>
                <a:spcPts val="560"/>
              </a:spcBef>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Diplomatic Power</a:t>
            </a:r>
          </a:p>
          <a:p>
            <a:pPr marL="0" marR="0" lvl="0" indent="0" algn="l" rtl="0">
              <a:lnSpc>
                <a:spcPct val="90000"/>
              </a:lnSpc>
              <a:spcBef>
                <a:spcPts val="560"/>
              </a:spcBef>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Military Power</a:t>
            </a:r>
          </a:p>
          <a:p>
            <a:pPr marL="0" marR="0" lvl="0" indent="0" algn="l" rtl="0">
              <a:lnSpc>
                <a:spcPct val="90000"/>
              </a:lnSpc>
              <a:spcBef>
                <a:spcPts val="560"/>
              </a:spcBef>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Legislative Power</a:t>
            </a:r>
          </a:p>
          <a:p>
            <a:pPr marL="0" marR="0" lvl="0" indent="0" algn="l" rtl="0">
              <a:lnSpc>
                <a:spcPct val="90000"/>
              </a:lnSpc>
              <a:spcBef>
                <a:spcPts val="560"/>
              </a:spcBef>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Judicial Power</a:t>
            </a:r>
          </a:p>
        </p:txBody>
      </p:sp>
      <p:pic>
        <p:nvPicPr>
          <p:cNvPr id="100" name="Shape 100"/>
          <p:cNvPicPr preferRelativeResize="0"/>
          <p:nvPr/>
        </p:nvPicPr>
        <p:blipFill rotWithShape="1">
          <a:blip r:embed="rId3">
            <a:alphaModFix/>
          </a:blip>
          <a:srcRect/>
          <a:stretch/>
        </p:blipFill>
        <p:spPr>
          <a:xfrm rot="928968">
            <a:off x="4170746" y="2991773"/>
            <a:ext cx="2324541" cy="1374364"/>
          </a:xfrm>
          <a:prstGeom prst="rect">
            <a:avLst/>
          </a:prstGeom>
          <a:noFill/>
          <a:ln>
            <a:noFill/>
          </a:ln>
        </p:spPr>
      </p:pic>
      <p:pic>
        <p:nvPicPr>
          <p:cNvPr id="101" name="Shape 101"/>
          <p:cNvPicPr preferRelativeResize="0"/>
          <p:nvPr/>
        </p:nvPicPr>
        <p:blipFill rotWithShape="1">
          <a:blip r:embed="rId4">
            <a:alphaModFix/>
          </a:blip>
          <a:srcRect/>
          <a:stretch/>
        </p:blipFill>
        <p:spPr>
          <a:xfrm rot="-1350565">
            <a:off x="6451843" y="1541524"/>
            <a:ext cx="2095224" cy="1336547"/>
          </a:xfrm>
          <a:prstGeom prst="rect">
            <a:avLst/>
          </a:prstGeom>
          <a:noFill/>
          <a:ln>
            <a:noFill/>
          </a:ln>
        </p:spPr>
      </p:pic>
      <p:pic>
        <p:nvPicPr>
          <p:cNvPr id="102" name="Shape 102"/>
          <p:cNvPicPr preferRelativeResize="0"/>
          <p:nvPr/>
        </p:nvPicPr>
        <p:blipFill rotWithShape="1">
          <a:blip r:embed="rId5">
            <a:alphaModFix/>
          </a:blip>
          <a:srcRect/>
          <a:stretch/>
        </p:blipFill>
        <p:spPr>
          <a:xfrm>
            <a:off x="6111187" y="3228224"/>
            <a:ext cx="2776538" cy="2221229"/>
          </a:xfrm>
          <a:prstGeom prst="rect">
            <a:avLst/>
          </a:prstGeom>
          <a:noFill/>
          <a:ln>
            <a:noFill/>
          </a:ln>
        </p:spPr>
      </p:pic>
      <p:pic>
        <p:nvPicPr>
          <p:cNvPr id="103" name="Shape 103"/>
          <p:cNvPicPr preferRelativeResize="0"/>
          <p:nvPr/>
        </p:nvPicPr>
        <p:blipFill rotWithShape="1">
          <a:blip r:embed="rId6">
            <a:alphaModFix/>
          </a:blip>
          <a:srcRect/>
          <a:stretch/>
        </p:blipFill>
        <p:spPr>
          <a:xfrm rot="345142">
            <a:off x="4257794" y="4561252"/>
            <a:ext cx="2162174" cy="1441449"/>
          </a:xfrm>
          <a:prstGeom prst="rect">
            <a:avLst/>
          </a:prstGeom>
          <a:noFill/>
          <a:ln>
            <a:noFill/>
          </a:ln>
        </p:spPr>
      </p:pic>
      <p:pic>
        <p:nvPicPr>
          <p:cNvPr id="104" name="Shape 104"/>
          <p:cNvPicPr preferRelativeResize="0"/>
          <p:nvPr/>
        </p:nvPicPr>
        <p:blipFill rotWithShape="1">
          <a:blip r:embed="rId7">
            <a:alphaModFix/>
          </a:blip>
          <a:srcRect/>
          <a:stretch/>
        </p:blipFill>
        <p:spPr>
          <a:xfrm>
            <a:off x="4132139" y="1600200"/>
            <a:ext cx="1979048" cy="1371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0" i="0" u="none" strike="noStrike" cap="none" baseline="0" dirty="0">
                <a:solidFill>
                  <a:schemeClr val="bg1"/>
                </a:solidFill>
                <a:latin typeface="Arial"/>
                <a:ea typeface="Arial"/>
                <a:cs typeface="Arial"/>
                <a:sym typeface="Arial"/>
              </a:rPr>
              <a:t>Executive Powers</a:t>
            </a:r>
          </a:p>
        </p:txBody>
      </p:sp>
      <p:sp>
        <p:nvSpPr>
          <p:cNvPr id="142" name="Shape 142"/>
          <p:cNvSpPr txBox="1">
            <a:spLocks noGrp="1"/>
          </p:cNvSpPr>
          <p:nvPr>
            <p:ph type="body" idx="1"/>
          </p:nvPr>
        </p:nvSpPr>
        <p:spPr>
          <a:xfrm>
            <a:off x="457200" y="1417637"/>
            <a:ext cx="4038599" cy="505936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None/>
            </a:pPr>
            <a:r>
              <a:rPr lang="en-US" sz="2400" b="1" i="0" u="sng" strike="noStrike" cap="none" baseline="0" dirty="0">
                <a:solidFill>
                  <a:schemeClr val="dk1"/>
                </a:solidFill>
                <a:latin typeface="Calibri"/>
                <a:ea typeface="Calibri"/>
                <a:cs typeface="Calibri"/>
                <a:sym typeface="Calibri"/>
              </a:rPr>
              <a:t>EXECUTING THE LAW</a:t>
            </a:r>
          </a:p>
          <a:p>
            <a:pPr indent="-342900">
              <a:lnSpc>
                <a:spcPct val="90000"/>
              </a:lnSpc>
              <a:spcBef>
                <a:spcPts val="333"/>
              </a:spcBef>
              <a:buSzPct val="97941"/>
            </a:pPr>
            <a:r>
              <a:rPr lang="en-US" sz="2400" b="0" i="0" u="none" strike="noStrike" cap="none" baseline="0" dirty="0">
                <a:solidFill>
                  <a:schemeClr val="dk1"/>
                </a:solidFill>
                <a:latin typeface="Calibri"/>
                <a:ea typeface="Calibri"/>
                <a:cs typeface="Calibri"/>
                <a:sym typeface="Calibri"/>
              </a:rPr>
              <a:t>Enforces, administers, &amp; carries </a:t>
            </a:r>
            <a:r>
              <a:rPr lang="en-US" sz="2400" b="0" i="0" u="none" strike="noStrike" cap="none" baseline="0" dirty="0" smtClean="0">
                <a:solidFill>
                  <a:schemeClr val="dk1"/>
                </a:solidFill>
                <a:latin typeface="Calibri"/>
                <a:ea typeface="Calibri"/>
                <a:cs typeface="Calibri"/>
                <a:sym typeface="Calibri"/>
              </a:rPr>
              <a:t>out</a:t>
            </a:r>
          </a:p>
          <a:p>
            <a:pPr marL="0" marR="0" lvl="0" indent="0" algn="l" rtl="0">
              <a:lnSpc>
                <a:spcPct val="90000"/>
              </a:lnSpc>
              <a:spcBef>
                <a:spcPts val="333"/>
              </a:spcBef>
              <a:buClr>
                <a:schemeClr val="dk1"/>
              </a:buClr>
              <a:buSzPct val="97941"/>
              <a:buNone/>
            </a:pPr>
            <a:endParaRPr lang="en-US" sz="240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33"/>
              </a:spcBef>
              <a:buClr>
                <a:schemeClr val="dk1"/>
              </a:buClr>
              <a:buSzPct val="25000"/>
              <a:buFont typeface="Arial"/>
              <a:buNone/>
            </a:pPr>
            <a:r>
              <a:rPr lang="en-US" sz="2400" b="1" i="0" u="sng" strike="noStrike" cap="none" baseline="0" dirty="0">
                <a:solidFill>
                  <a:schemeClr val="dk1"/>
                </a:solidFill>
                <a:latin typeface="Calibri"/>
                <a:ea typeface="Calibri"/>
                <a:cs typeface="Calibri"/>
                <a:sym typeface="Calibri"/>
              </a:rPr>
              <a:t>ORDINANCE POWER-</a:t>
            </a:r>
          </a:p>
          <a:p>
            <a:pPr marL="0" indent="0">
              <a:lnSpc>
                <a:spcPct val="90000"/>
              </a:lnSpc>
              <a:spcBef>
                <a:spcPts val="333"/>
              </a:spcBef>
              <a:buSzPct val="25000"/>
              <a:buNone/>
            </a:pPr>
            <a:r>
              <a:rPr lang="en-US" sz="2400" b="0" i="0" u="none" strike="noStrike" cap="none" baseline="0" dirty="0">
                <a:solidFill>
                  <a:schemeClr val="dk1"/>
                </a:solidFill>
                <a:latin typeface="Calibri"/>
                <a:ea typeface="Calibri"/>
                <a:cs typeface="Calibri"/>
                <a:sym typeface="Calibri"/>
              </a:rPr>
              <a:t>The power to issue </a:t>
            </a:r>
            <a:r>
              <a:rPr lang="en-US" sz="2400" b="1" i="0" u="none" strike="noStrike" cap="none" baseline="0" dirty="0">
                <a:solidFill>
                  <a:schemeClr val="dk1"/>
                </a:solidFill>
                <a:latin typeface="Calibri"/>
                <a:ea typeface="Calibri"/>
                <a:cs typeface="Calibri"/>
                <a:sym typeface="Calibri"/>
              </a:rPr>
              <a:t>executive orders </a:t>
            </a:r>
            <a:r>
              <a:rPr lang="en-US" sz="2400" b="0" i="0" u="none" strike="noStrike" cap="none" baseline="0" dirty="0">
                <a:solidFill>
                  <a:schemeClr val="dk1"/>
                </a:solidFill>
                <a:latin typeface="Calibri"/>
                <a:ea typeface="Calibri"/>
                <a:cs typeface="Calibri"/>
                <a:sym typeface="Calibri"/>
              </a:rPr>
              <a:t>given to the president by the Constitution and acts of </a:t>
            </a:r>
            <a:r>
              <a:rPr lang="en-US" sz="2400" b="0" i="0" u="none" strike="noStrike" cap="none" baseline="0" dirty="0" smtClean="0">
                <a:solidFill>
                  <a:schemeClr val="dk1"/>
                </a:solidFill>
                <a:latin typeface="Calibri"/>
                <a:ea typeface="Calibri"/>
                <a:cs typeface="Calibri"/>
                <a:sym typeface="Calibri"/>
              </a:rPr>
              <a:t>Congress</a:t>
            </a:r>
          </a:p>
          <a:p>
            <a:pPr marL="0" marR="0" lvl="0" indent="0" algn="l" rtl="0">
              <a:lnSpc>
                <a:spcPct val="90000"/>
              </a:lnSpc>
              <a:spcBef>
                <a:spcPts val="333"/>
              </a:spcBef>
              <a:buClr>
                <a:schemeClr val="dk1"/>
              </a:buClr>
              <a:buSzPct val="25000"/>
              <a:buFont typeface="Arial"/>
              <a:buNone/>
            </a:pPr>
            <a:endParaRPr lang="en-US" sz="2400" b="0" i="0" u="none" strike="noStrike" cap="none" baseline="0" dirty="0" smtClean="0">
              <a:solidFill>
                <a:schemeClr val="dk1"/>
              </a:solidFill>
              <a:latin typeface="Calibri"/>
              <a:ea typeface="Calibri"/>
              <a:cs typeface="Calibri"/>
              <a:sym typeface="Calibri"/>
            </a:endParaRPr>
          </a:p>
          <a:p>
            <a:pPr marL="0" indent="0">
              <a:lnSpc>
                <a:spcPct val="90000"/>
              </a:lnSpc>
              <a:spcBef>
                <a:spcPts val="333"/>
              </a:spcBef>
              <a:buSzPct val="25000"/>
              <a:buNone/>
            </a:pPr>
            <a:r>
              <a:rPr lang="en-US" sz="2400" b="1" i="1" u="sng" strike="noStrike" cap="none" baseline="0" dirty="0" smtClean="0">
                <a:solidFill>
                  <a:schemeClr val="dk1"/>
                </a:solidFill>
                <a:latin typeface="Calibri"/>
                <a:ea typeface="Calibri"/>
                <a:cs typeface="Calibri"/>
                <a:sym typeface="Calibri"/>
              </a:rPr>
              <a:t>EXECUTIVE ORDER</a:t>
            </a:r>
          </a:p>
          <a:p>
            <a:pPr marL="0" marR="0" lvl="0" indent="0" algn="l" rtl="0">
              <a:lnSpc>
                <a:spcPct val="90000"/>
              </a:lnSpc>
              <a:spcBef>
                <a:spcPts val="333"/>
              </a:spcBef>
              <a:buClr>
                <a:schemeClr val="dk1"/>
              </a:buClr>
              <a:buSzPct val="25000"/>
              <a:buFont typeface="Arial"/>
              <a:buNone/>
            </a:pPr>
            <a:r>
              <a:rPr lang="en-US" sz="2400" b="0" i="1" u="none" strike="noStrike" cap="none" baseline="0" dirty="0" smtClean="0">
                <a:solidFill>
                  <a:schemeClr val="dk1"/>
                </a:solidFill>
                <a:latin typeface="Calibri"/>
                <a:ea typeface="Calibri"/>
                <a:cs typeface="Calibri"/>
                <a:sym typeface="Calibri"/>
              </a:rPr>
              <a:t>a </a:t>
            </a:r>
            <a:r>
              <a:rPr lang="en-US" sz="2400" b="0" i="1" u="none" strike="noStrike" cap="none" baseline="0" dirty="0">
                <a:solidFill>
                  <a:schemeClr val="dk1"/>
                </a:solidFill>
                <a:latin typeface="Calibri"/>
                <a:ea typeface="Calibri"/>
                <a:cs typeface="Calibri"/>
                <a:sym typeface="Calibri"/>
              </a:rPr>
              <a:t>directive, rule, or regulation that has the effect of </a:t>
            </a:r>
            <a:r>
              <a:rPr lang="en-US" sz="2400" b="0" i="1" u="none" strike="noStrike" cap="none" baseline="0" dirty="0" smtClean="0">
                <a:solidFill>
                  <a:schemeClr val="dk1"/>
                </a:solidFill>
                <a:latin typeface="Calibri"/>
                <a:ea typeface="Calibri"/>
                <a:cs typeface="Calibri"/>
                <a:sym typeface="Calibri"/>
              </a:rPr>
              <a:t>law</a:t>
            </a:r>
          </a:p>
          <a:p>
            <a:pPr marL="0" lvl="0" indent="0">
              <a:lnSpc>
                <a:spcPct val="90000"/>
              </a:lnSpc>
              <a:spcBef>
                <a:spcPts val="333"/>
              </a:spcBef>
              <a:buSzPct val="25000"/>
              <a:buNone/>
            </a:pPr>
            <a:r>
              <a:rPr lang="en-US" sz="1665" dirty="0">
                <a:hlinkClick r:id="rId3"/>
              </a:rPr>
              <a:t>https://</a:t>
            </a:r>
            <a:r>
              <a:rPr lang="en-US" sz="1665" dirty="0" smtClean="0">
                <a:hlinkClick r:id="rId3"/>
              </a:rPr>
              <a:t>www.youtube.com/watch?v=JUDSeb2zHQ0</a:t>
            </a:r>
            <a:endParaRPr lang="en-US" sz="1665" dirty="0" smtClean="0"/>
          </a:p>
          <a:p>
            <a:pPr marL="0" lvl="0" indent="0">
              <a:lnSpc>
                <a:spcPct val="90000"/>
              </a:lnSpc>
              <a:spcBef>
                <a:spcPts val="333"/>
              </a:spcBef>
              <a:buSzPct val="25000"/>
              <a:buNone/>
            </a:pPr>
            <a:endParaRPr lang="en-US" sz="1665"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33"/>
              </a:spcBef>
              <a:buClr>
                <a:schemeClr val="dk1"/>
              </a:buClr>
              <a:buFont typeface="Arial"/>
              <a:buNone/>
            </a:pPr>
            <a:endParaRPr sz="1665"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33"/>
              </a:spcBef>
              <a:buClr>
                <a:schemeClr val="dk1"/>
              </a:buClr>
              <a:buFont typeface="Arial"/>
              <a:buNone/>
            </a:pPr>
            <a:endParaRPr sz="1665" b="0" i="0" u="none" strike="noStrike" cap="none" baseline="0" dirty="0">
              <a:solidFill>
                <a:schemeClr val="dk1"/>
              </a:solidFill>
              <a:latin typeface="Calibri"/>
              <a:ea typeface="Calibri"/>
              <a:cs typeface="Calibri"/>
              <a:sym typeface="Calibri"/>
            </a:endParaRPr>
          </a:p>
          <a:p>
            <a:pPr marL="342900" marR="0" lvl="0" indent="-237172" algn="l" rtl="0">
              <a:lnSpc>
                <a:spcPct val="90000"/>
              </a:lnSpc>
              <a:spcBef>
                <a:spcPts val="333"/>
              </a:spcBef>
              <a:buClr>
                <a:schemeClr val="dk1"/>
              </a:buClr>
              <a:buFont typeface="Arial"/>
              <a:buNone/>
            </a:pPr>
            <a:endParaRPr sz="1665"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33"/>
              </a:spcBef>
              <a:buClr>
                <a:schemeClr val="dk1"/>
              </a:buClr>
              <a:buFont typeface="Arial"/>
              <a:buNone/>
            </a:pPr>
            <a:endParaRPr sz="1665"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33"/>
              </a:spcBef>
              <a:buClr>
                <a:schemeClr val="dk1"/>
              </a:buClr>
              <a:buFont typeface="Arial"/>
              <a:buNone/>
            </a:pPr>
            <a:endParaRPr sz="1665"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33"/>
              </a:spcBef>
              <a:buClr>
                <a:schemeClr val="dk1"/>
              </a:buClr>
              <a:buFont typeface="Arial"/>
              <a:buNone/>
            </a:pPr>
            <a:endParaRPr sz="1665"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518"/>
              </a:spcBef>
              <a:buClr>
                <a:schemeClr val="dk1"/>
              </a:buClr>
              <a:buFont typeface="Arial"/>
              <a:buNone/>
            </a:pPr>
            <a:endParaRPr sz="259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518"/>
              </a:spcBef>
              <a:buClr>
                <a:schemeClr val="dk1"/>
              </a:buClr>
              <a:buFont typeface="Arial"/>
              <a:buNone/>
            </a:pPr>
            <a:endParaRPr sz="2590" b="0" i="0" u="none" strike="noStrike" cap="none" baseline="0" dirty="0">
              <a:solidFill>
                <a:schemeClr val="dk1"/>
              </a:solidFill>
              <a:latin typeface="Calibri"/>
              <a:ea typeface="Calibri"/>
              <a:cs typeface="Calibri"/>
              <a:sym typeface="Calibri"/>
            </a:endParaRPr>
          </a:p>
        </p:txBody>
      </p:sp>
      <p:sp>
        <p:nvSpPr>
          <p:cNvPr id="2" name="Text Placeholder 1"/>
          <p:cNvSpPr>
            <a:spLocks noGrp="1"/>
          </p:cNvSpPr>
          <p:nvPr>
            <p:ph type="body" idx="2"/>
          </p:nvPr>
        </p:nvSpPr>
        <p:spPr/>
        <p:txBody>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00200"/>
            <a:ext cx="4343400" cy="332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959" dirty="0" smtClean="0">
                <a:solidFill>
                  <a:schemeClr val="lt1"/>
                </a:solidFill>
                <a:latin typeface="Arial"/>
                <a:ea typeface="Arial"/>
                <a:cs typeface="Arial"/>
                <a:sym typeface="Arial"/>
              </a:rPr>
              <a:t>Appointment Power</a:t>
            </a:r>
            <a:br>
              <a:rPr lang="en-US" sz="3959" dirty="0" smtClean="0">
                <a:solidFill>
                  <a:schemeClr val="lt1"/>
                </a:solidFill>
                <a:latin typeface="Arial"/>
                <a:ea typeface="Arial"/>
                <a:cs typeface="Arial"/>
                <a:sym typeface="Arial"/>
              </a:rPr>
            </a:br>
            <a:r>
              <a:rPr lang="en-US" sz="3959" dirty="0" smtClean="0">
                <a:solidFill>
                  <a:schemeClr val="lt1"/>
                </a:solidFill>
                <a:latin typeface="Arial"/>
                <a:ea typeface="Arial"/>
                <a:cs typeface="Arial"/>
                <a:sym typeface="Arial"/>
              </a:rPr>
              <a:t>Senate must approve</a:t>
            </a:r>
            <a:endParaRPr lang="en-US" sz="3959" b="0" i="0" u="none" strike="noStrike" cap="none" baseline="0" dirty="0">
              <a:solidFill>
                <a:schemeClr val="lt1"/>
              </a:solidFill>
              <a:latin typeface="Arial"/>
              <a:ea typeface="Arial"/>
              <a:cs typeface="Arial"/>
              <a:sym typeface="Arial"/>
            </a:endParaRPr>
          </a:p>
        </p:txBody>
      </p:sp>
      <p:sp>
        <p:nvSpPr>
          <p:cNvPr id="150" name="Shape 150"/>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514350" marR="0" lvl="0" indent="-514350" algn="l" rtl="0">
              <a:lnSpc>
                <a:spcPct val="80000"/>
              </a:lnSpc>
              <a:spcBef>
                <a:spcPts val="0"/>
              </a:spcBef>
              <a:buClr>
                <a:schemeClr val="dk1"/>
              </a:buClr>
              <a:buSzPct val="99615"/>
              <a:buFont typeface="Calibri"/>
              <a:buAutoNum type="arabicPeriod"/>
            </a:pPr>
            <a:r>
              <a:rPr lang="en-US" sz="2590" b="0" i="0" u="none" strike="noStrike" cap="none" baseline="0" dirty="0" smtClean="0">
                <a:solidFill>
                  <a:schemeClr val="dk1"/>
                </a:solidFill>
                <a:latin typeface="Calibri"/>
                <a:ea typeface="Calibri"/>
                <a:cs typeface="Calibri"/>
                <a:sym typeface="Calibri"/>
              </a:rPr>
              <a:t>Ambassadors </a:t>
            </a:r>
            <a:r>
              <a:rPr lang="en-US" sz="2590" b="0" i="0" u="none" strike="noStrike" cap="none" baseline="0" dirty="0">
                <a:solidFill>
                  <a:schemeClr val="dk1"/>
                </a:solidFill>
                <a:latin typeface="Calibri"/>
                <a:ea typeface="Calibri"/>
                <a:cs typeface="Calibri"/>
                <a:sym typeface="Calibri"/>
              </a:rPr>
              <a:t>and other diplomats. </a:t>
            </a:r>
          </a:p>
          <a:p>
            <a:pPr marL="514350" marR="0" lvl="0" indent="-514350" algn="l" rtl="0">
              <a:lnSpc>
                <a:spcPct val="80000"/>
              </a:lnSpc>
              <a:spcBef>
                <a:spcPts val="518"/>
              </a:spcBef>
              <a:buClr>
                <a:schemeClr val="dk1"/>
              </a:buClr>
              <a:buSzPct val="99615"/>
              <a:buFont typeface="Calibri"/>
              <a:buAutoNum type="arabicPeriod"/>
            </a:pPr>
            <a:r>
              <a:rPr lang="en-US" sz="2590" b="0" i="0" u="none" strike="noStrike" cap="none" baseline="0" dirty="0">
                <a:solidFill>
                  <a:schemeClr val="dk1"/>
                </a:solidFill>
                <a:latin typeface="Calibri"/>
                <a:ea typeface="Calibri"/>
                <a:cs typeface="Calibri"/>
                <a:sym typeface="Calibri"/>
              </a:rPr>
              <a:t>Cabinet </a:t>
            </a:r>
            <a:r>
              <a:rPr lang="en-US" sz="2590" b="0" i="0" u="none" strike="noStrike" cap="none" baseline="0" dirty="0" smtClean="0">
                <a:solidFill>
                  <a:schemeClr val="dk1"/>
                </a:solidFill>
                <a:latin typeface="Calibri"/>
                <a:ea typeface="Calibri"/>
                <a:cs typeface="Calibri"/>
                <a:sym typeface="Calibri"/>
              </a:rPr>
              <a:t>Heads (Secretaries) </a:t>
            </a:r>
            <a:endParaRPr lang="en-US" sz="2590" b="0" i="0" u="none" strike="noStrike" cap="none" baseline="0" dirty="0">
              <a:solidFill>
                <a:schemeClr val="dk1"/>
              </a:solidFill>
              <a:latin typeface="Calibri"/>
              <a:ea typeface="Calibri"/>
              <a:cs typeface="Calibri"/>
              <a:sym typeface="Calibri"/>
            </a:endParaRPr>
          </a:p>
          <a:p>
            <a:pPr marL="514350" marR="0" lvl="0" indent="-514350" algn="l" rtl="0">
              <a:lnSpc>
                <a:spcPct val="80000"/>
              </a:lnSpc>
              <a:spcBef>
                <a:spcPts val="518"/>
              </a:spcBef>
              <a:buClr>
                <a:schemeClr val="dk1"/>
              </a:buClr>
              <a:buSzPct val="99615"/>
              <a:buFont typeface="Calibri"/>
              <a:buAutoNum type="arabicPeriod"/>
            </a:pPr>
            <a:r>
              <a:rPr lang="en-US" sz="2590" b="0" i="0" u="none" strike="noStrike" cap="none" baseline="0" dirty="0" smtClean="0">
                <a:solidFill>
                  <a:schemeClr val="dk1"/>
                </a:solidFill>
                <a:latin typeface="Calibri"/>
                <a:ea typeface="Calibri"/>
                <a:cs typeface="Calibri"/>
                <a:sym typeface="Calibri"/>
              </a:rPr>
              <a:t>Heads of independent </a:t>
            </a:r>
            <a:r>
              <a:rPr lang="en-US" sz="2590" b="0" i="0" u="none" strike="noStrike" cap="none" baseline="0" dirty="0">
                <a:solidFill>
                  <a:schemeClr val="dk1"/>
                </a:solidFill>
                <a:latin typeface="Calibri"/>
                <a:ea typeface="Calibri"/>
                <a:cs typeface="Calibri"/>
                <a:sym typeface="Calibri"/>
              </a:rPr>
              <a:t>agencies </a:t>
            </a:r>
            <a:endParaRPr lang="en-US" sz="2405" i="1" dirty="0"/>
          </a:p>
          <a:p>
            <a:pPr marL="914400" lvl="1" indent="-514350">
              <a:lnSpc>
                <a:spcPct val="80000"/>
              </a:lnSpc>
              <a:spcBef>
                <a:spcPts val="518"/>
              </a:spcBef>
              <a:buSzPct val="99615"/>
            </a:pPr>
            <a:r>
              <a:rPr lang="en-US" sz="2005" b="0" i="1" u="none" strike="noStrike" cap="none" baseline="0" dirty="0" smtClean="0">
                <a:solidFill>
                  <a:schemeClr val="dk1"/>
                </a:solidFill>
                <a:latin typeface="Calibri"/>
                <a:ea typeface="Calibri"/>
                <a:cs typeface="Calibri"/>
                <a:sym typeface="Calibri"/>
              </a:rPr>
              <a:t>Environmental </a:t>
            </a:r>
            <a:r>
              <a:rPr lang="en-US" sz="2005" b="0" i="1" u="none" strike="noStrike" cap="none" baseline="0" dirty="0">
                <a:solidFill>
                  <a:schemeClr val="dk1"/>
                </a:solidFill>
                <a:latin typeface="Calibri"/>
                <a:ea typeface="Calibri"/>
                <a:cs typeface="Calibri"/>
                <a:sym typeface="Calibri"/>
              </a:rPr>
              <a:t>Protection Agency </a:t>
            </a:r>
            <a:endParaRPr lang="en-US" sz="2005" b="0" i="1" u="none" strike="noStrike" cap="none" baseline="0" dirty="0" smtClean="0">
              <a:solidFill>
                <a:schemeClr val="dk1"/>
              </a:solidFill>
              <a:latin typeface="Calibri"/>
              <a:ea typeface="Calibri"/>
              <a:cs typeface="Calibri"/>
              <a:sym typeface="Calibri"/>
            </a:endParaRPr>
          </a:p>
          <a:p>
            <a:pPr marL="914400" lvl="1" indent="-514350">
              <a:lnSpc>
                <a:spcPct val="80000"/>
              </a:lnSpc>
              <a:spcBef>
                <a:spcPts val="518"/>
              </a:spcBef>
              <a:buSzPct val="99615"/>
            </a:pPr>
            <a:r>
              <a:rPr lang="en-US" sz="2005" b="0" i="1" u="none" strike="noStrike" cap="none" baseline="0" dirty="0" smtClean="0">
                <a:solidFill>
                  <a:schemeClr val="dk1"/>
                </a:solidFill>
                <a:latin typeface="Calibri"/>
                <a:ea typeface="Calibri"/>
                <a:cs typeface="Calibri"/>
                <a:sym typeface="Calibri"/>
              </a:rPr>
              <a:t>NASA</a:t>
            </a:r>
            <a:endParaRPr lang="en-US" sz="2005" b="0" i="1" u="none" strike="noStrike" cap="none" baseline="0" dirty="0">
              <a:solidFill>
                <a:schemeClr val="dk1"/>
              </a:solidFill>
              <a:latin typeface="Calibri"/>
              <a:ea typeface="Calibri"/>
              <a:cs typeface="Calibri"/>
              <a:sym typeface="Calibri"/>
            </a:endParaRPr>
          </a:p>
          <a:p>
            <a:pPr marL="514350" marR="0" lvl="0" indent="-514350" algn="l" rtl="0">
              <a:lnSpc>
                <a:spcPct val="80000"/>
              </a:lnSpc>
              <a:spcBef>
                <a:spcPts val="518"/>
              </a:spcBef>
              <a:buClr>
                <a:schemeClr val="dk1"/>
              </a:buClr>
              <a:buSzPct val="99615"/>
              <a:buFont typeface="Calibri"/>
              <a:buAutoNum type="arabicPeriod"/>
            </a:pPr>
            <a:r>
              <a:rPr lang="en-US" sz="2590" b="0" i="0" u="none" strike="noStrike" cap="none" baseline="0" dirty="0" smtClean="0">
                <a:solidFill>
                  <a:schemeClr val="dk1"/>
                </a:solidFill>
                <a:latin typeface="Calibri"/>
                <a:ea typeface="Calibri"/>
                <a:cs typeface="Calibri"/>
                <a:sym typeface="Calibri"/>
              </a:rPr>
              <a:t>Supreme Court Justices</a:t>
            </a:r>
            <a:r>
              <a:rPr lang="en-US" sz="2590" b="0" i="0" u="none" strike="noStrike" cap="none" dirty="0" smtClean="0">
                <a:solidFill>
                  <a:schemeClr val="dk1"/>
                </a:solidFill>
                <a:latin typeface="Calibri"/>
                <a:ea typeface="Calibri"/>
                <a:cs typeface="Calibri"/>
                <a:sym typeface="Calibri"/>
              </a:rPr>
              <a:t> &amp;</a:t>
            </a:r>
            <a:r>
              <a:rPr lang="en-US" sz="2590" b="0" i="0" u="none" strike="noStrike" cap="none" baseline="0" dirty="0" smtClean="0">
                <a:solidFill>
                  <a:schemeClr val="dk1"/>
                </a:solidFill>
                <a:latin typeface="Calibri"/>
                <a:ea typeface="Calibri"/>
                <a:cs typeface="Calibri"/>
                <a:sym typeface="Calibri"/>
              </a:rPr>
              <a:t> federal judges</a:t>
            </a:r>
            <a:endParaRPr lang="en-US" sz="2590" b="0" i="0" u="none" strike="noStrike" cap="none" baseline="0" dirty="0">
              <a:solidFill>
                <a:schemeClr val="dk1"/>
              </a:solidFill>
              <a:latin typeface="Calibri"/>
              <a:ea typeface="Calibri"/>
              <a:cs typeface="Calibri"/>
              <a:sym typeface="Calibri"/>
            </a:endParaRPr>
          </a:p>
          <a:p>
            <a:pPr marL="514350" marR="0" lvl="0" indent="-514350" algn="l" rtl="0">
              <a:lnSpc>
                <a:spcPct val="80000"/>
              </a:lnSpc>
              <a:spcBef>
                <a:spcPts val="518"/>
              </a:spcBef>
              <a:buClr>
                <a:schemeClr val="dk1"/>
              </a:buClr>
              <a:buSzPct val="99615"/>
              <a:buFont typeface="Calibri"/>
              <a:buAutoNum type="arabicPeriod"/>
            </a:pPr>
            <a:r>
              <a:rPr lang="en-US" sz="2590" b="0" i="0" u="none" strike="noStrike" cap="none" baseline="0" dirty="0">
                <a:solidFill>
                  <a:schemeClr val="dk1"/>
                </a:solidFill>
                <a:latin typeface="Calibri"/>
                <a:ea typeface="Calibri"/>
                <a:cs typeface="Calibri"/>
                <a:sym typeface="Calibri"/>
              </a:rPr>
              <a:t>All </a:t>
            </a:r>
            <a:r>
              <a:rPr lang="en-US" sz="2590" dirty="0" smtClean="0"/>
              <a:t>officers </a:t>
            </a:r>
            <a:r>
              <a:rPr lang="en-US" sz="2590" b="0" i="0" u="none" strike="noStrike" cap="none" baseline="0" dirty="0" smtClean="0">
                <a:solidFill>
                  <a:schemeClr val="dk1"/>
                </a:solidFill>
                <a:latin typeface="Calibri"/>
                <a:ea typeface="Calibri"/>
                <a:cs typeface="Calibri"/>
                <a:sym typeface="Calibri"/>
              </a:rPr>
              <a:t>in </a:t>
            </a:r>
            <a:r>
              <a:rPr lang="en-US" sz="2590" b="0" i="0" u="none" strike="noStrike" cap="none" baseline="0" dirty="0">
                <a:solidFill>
                  <a:schemeClr val="dk1"/>
                </a:solidFill>
                <a:latin typeface="Calibri"/>
                <a:ea typeface="Calibri"/>
                <a:cs typeface="Calibri"/>
                <a:sym typeface="Calibri"/>
              </a:rPr>
              <a:t>the armed forces</a:t>
            </a:r>
          </a:p>
          <a:p>
            <a:pPr marL="342900" marR="0" lvl="0" indent="-178435" algn="l" rtl="0">
              <a:lnSpc>
                <a:spcPct val="80000"/>
              </a:lnSpc>
              <a:spcBef>
                <a:spcPts val="518"/>
              </a:spcBef>
              <a:buClr>
                <a:schemeClr val="dk1"/>
              </a:buClr>
              <a:buFont typeface="Arial"/>
              <a:buNone/>
            </a:pPr>
            <a:endParaRPr sz="2590" b="0" i="0" u="none" strike="noStrike" cap="none" baseline="0" dirty="0">
              <a:solidFill>
                <a:schemeClr val="dk1"/>
              </a:solidFill>
              <a:latin typeface="Calibri"/>
              <a:ea typeface="Calibri"/>
              <a:cs typeface="Calibri"/>
              <a:sym typeface="Calibri"/>
            </a:endParaRPr>
          </a:p>
        </p:txBody>
      </p:sp>
      <p:sp>
        <p:nvSpPr>
          <p:cNvPr id="155" name="Shape 155"/>
          <p:cNvSpPr/>
          <p:nvPr/>
        </p:nvSpPr>
        <p:spPr>
          <a:xfrm>
            <a:off x="4406833" y="3055898"/>
            <a:ext cx="4573688"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5400" b="1" i="0" u="none" strike="noStrike" cap="none" baseline="0" dirty="0">
              <a:solidFill>
                <a:srgbClr val="FEFEFE"/>
              </a:solidFill>
              <a:latin typeface="Calibri"/>
              <a:ea typeface="Calibri"/>
              <a:cs typeface="Calibri"/>
              <a:sym typeface="Calibri"/>
            </a:endParaRPr>
          </a:p>
        </p:txBody>
      </p:sp>
      <p:sp>
        <p:nvSpPr>
          <p:cNvPr id="2" name="Text Placeholder 1"/>
          <p:cNvSpPr>
            <a:spLocks noGrp="1"/>
          </p:cNvSpPr>
          <p:nvPr>
            <p:ph type="body" idx="2"/>
          </p:nvPr>
        </p:nvSpPr>
        <p:spPr/>
        <p:txBody>
          <a:bodyPr/>
          <a:lstStyle/>
          <a:p>
            <a:pPr marL="20320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3124199" cy="461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69110" y="6230044"/>
            <a:ext cx="3849131" cy="523220"/>
          </a:xfrm>
          <a:prstGeom prst="rect">
            <a:avLst/>
          </a:prstGeom>
          <a:noFill/>
        </p:spPr>
        <p:txBody>
          <a:bodyPr wrap="none" rtlCol="0">
            <a:spAutoFit/>
          </a:bodyPr>
          <a:lstStyle/>
          <a:p>
            <a:r>
              <a:rPr lang="en-US" dirty="0" smtClean="0"/>
              <a:t>Sandra Day O’Connor – 1</a:t>
            </a:r>
            <a:r>
              <a:rPr lang="en-US" baseline="30000" dirty="0" smtClean="0"/>
              <a:t>st</a:t>
            </a:r>
            <a:r>
              <a:rPr lang="en-US" dirty="0" smtClean="0"/>
              <a:t> woman appointed </a:t>
            </a:r>
          </a:p>
          <a:p>
            <a:r>
              <a:rPr lang="en-US" dirty="0" smtClean="0"/>
              <a:t>to the Supreme Court by Ronald Reagan </a:t>
            </a:r>
            <a:endParaRPr lang="en-US"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urier New"/>
              <a:buNone/>
            </a:pPr>
            <a:r>
              <a:rPr lang="en-US" sz="4320" b="0" i="0" u="none" strike="noStrike" cap="none" baseline="0" dirty="0">
                <a:solidFill>
                  <a:schemeClr val="lt1"/>
                </a:solidFill>
                <a:latin typeface="Courier New"/>
                <a:ea typeface="Courier New"/>
                <a:cs typeface="Courier New"/>
                <a:sym typeface="Courier New"/>
              </a:rPr>
              <a:t>Diplomatic </a:t>
            </a:r>
            <a:r>
              <a:rPr lang="en-US" sz="4320" b="0" i="0" u="none" strike="noStrike" cap="none" baseline="0" dirty="0" smtClean="0">
                <a:solidFill>
                  <a:schemeClr val="lt1"/>
                </a:solidFill>
                <a:latin typeface="Courier New"/>
                <a:ea typeface="Courier New"/>
                <a:cs typeface="Courier New"/>
                <a:sym typeface="Courier New"/>
              </a:rPr>
              <a:t>Powers</a:t>
            </a:r>
            <a:endParaRPr lang="en-US" sz="4320" b="0" i="0" u="none" strike="noStrike" cap="none" baseline="0" dirty="0">
              <a:solidFill>
                <a:schemeClr val="lt1"/>
              </a:solidFill>
              <a:latin typeface="Courier New"/>
              <a:ea typeface="Courier New"/>
              <a:cs typeface="Courier New"/>
              <a:sym typeface="Courier New"/>
            </a:endParaRPr>
          </a:p>
        </p:txBody>
      </p:sp>
      <p:sp>
        <p:nvSpPr>
          <p:cNvPr id="124" name="Shape 124"/>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1700" b="1" i="0" u="none" strike="noStrike" cap="none" baseline="0" dirty="0">
                <a:solidFill>
                  <a:schemeClr val="dk1"/>
                </a:solidFill>
                <a:latin typeface="Arial"/>
                <a:ea typeface="Arial"/>
                <a:cs typeface="Arial"/>
                <a:sym typeface="Arial"/>
              </a:rPr>
              <a:t>THE POWER TO MAKE TREATIES</a:t>
            </a:r>
          </a:p>
          <a:p>
            <a:pPr marL="342900" marR="0" lvl="0" indent="-342900" algn="l" rtl="0">
              <a:lnSpc>
                <a:spcPct val="80000"/>
              </a:lnSpc>
              <a:spcBef>
                <a:spcPts val="340"/>
              </a:spcBef>
              <a:buClr>
                <a:schemeClr val="dk1"/>
              </a:buClr>
              <a:buSzPct val="100000"/>
              <a:buFont typeface="Arial"/>
              <a:buChar char="•"/>
            </a:pPr>
            <a:r>
              <a:rPr lang="en-US" sz="1700" b="0" i="0" u="none" strike="noStrike" cap="none" baseline="0" dirty="0" smtClean="0">
                <a:solidFill>
                  <a:schemeClr val="dk1"/>
                </a:solidFill>
                <a:latin typeface="Arial"/>
                <a:ea typeface="Arial"/>
                <a:cs typeface="Arial"/>
                <a:sym typeface="Arial"/>
              </a:rPr>
              <a:t>a </a:t>
            </a:r>
            <a:r>
              <a:rPr lang="en-US" sz="1700" b="0" i="0" u="none" strike="noStrike" cap="none" baseline="0" dirty="0">
                <a:solidFill>
                  <a:schemeClr val="dk1"/>
                </a:solidFill>
                <a:latin typeface="Arial"/>
                <a:ea typeface="Arial"/>
                <a:cs typeface="Arial"/>
                <a:sym typeface="Arial"/>
              </a:rPr>
              <a:t>formal agreement between two or more sovereign states</a:t>
            </a:r>
          </a:p>
          <a:p>
            <a:pPr marL="342900" marR="0" lvl="0" indent="-342900" algn="l" rtl="0">
              <a:lnSpc>
                <a:spcPct val="80000"/>
              </a:lnSpc>
              <a:spcBef>
                <a:spcPts val="340"/>
              </a:spcBef>
              <a:buClr>
                <a:schemeClr val="dk1"/>
              </a:buClr>
              <a:buSzPct val="100000"/>
              <a:buFont typeface="Arial"/>
              <a:buChar char="•"/>
            </a:pPr>
            <a:r>
              <a:rPr lang="en-US" sz="1700" b="0" i="0" u="none" strike="noStrike" cap="none" baseline="0" dirty="0">
                <a:solidFill>
                  <a:schemeClr val="dk1"/>
                </a:solidFill>
                <a:latin typeface="Arial"/>
                <a:ea typeface="Arial"/>
                <a:cs typeface="Arial"/>
                <a:sym typeface="Arial"/>
              </a:rPr>
              <a:t>Need 2/3 </a:t>
            </a:r>
            <a:r>
              <a:rPr lang="en-US" sz="1700" b="0" i="0" u="none" strike="noStrike" cap="none" baseline="0" dirty="0" smtClean="0">
                <a:solidFill>
                  <a:schemeClr val="dk1"/>
                </a:solidFill>
                <a:latin typeface="Arial"/>
                <a:ea typeface="Arial"/>
                <a:cs typeface="Arial"/>
                <a:sym typeface="Arial"/>
              </a:rPr>
              <a:t>Senate </a:t>
            </a:r>
            <a:r>
              <a:rPr lang="en-US" sz="1700" b="0" i="0" u="none" strike="noStrike" cap="none" baseline="0" dirty="0">
                <a:solidFill>
                  <a:schemeClr val="dk1"/>
                </a:solidFill>
                <a:latin typeface="Arial"/>
                <a:ea typeface="Arial"/>
                <a:cs typeface="Arial"/>
                <a:sym typeface="Arial"/>
              </a:rPr>
              <a:t>approval</a:t>
            </a:r>
          </a:p>
          <a:p>
            <a:pPr marL="342900" marR="0" lvl="0" indent="-342900" algn="l" rtl="0">
              <a:lnSpc>
                <a:spcPct val="80000"/>
              </a:lnSpc>
              <a:spcBef>
                <a:spcPts val="340"/>
              </a:spcBef>
              <a:buClr>
                <a:schemeClr val="dk1"/>
              </a:buClr>
              <a:buSzPct val="100000"/>
              <a:buFont typeface="Arial"/>
              <a:buChar char="•"/>
            </a:pPr>
            <a:r>
              <a:rPr lang="en-US" sz="1700" b="0" i="0" u="none" strike="noStrike" cap="none" baseline="0" dirty="0">
                <a:solidFill>
                  <a:schemeClr val="dk1"/>
                </a:solidFill>
                <a:latin typeface="Arial"/>
                <a:ea typeface="Arial"/>
                <a:cs typeface="Arial"/>
                <a:sym typeface="Arial"/>
              </a:rPr>
              <a:t>Carried over to </a:t>
            </a:r>
            <a:r>
              <a:rPr lang="en-US" sz="1700" b="0" i="0" u="none" strike="noStrike" cap="none" baseline="0" dirty="0" smtClean="0">
                <a:solidFill>
                  <a:schemeClr val="dk1"/>
                </a:solidFill>
                <a:latin typeface="Arial"/>
                <a:ea typeface="Arial"/>
                <a:cs typeface="Arial"/>
                <a:sym typeface="Arial"/>
              </a:rPr>
              <a:t>future Presidents</a:t>
            </a:r>
          </a:p>
          <a:p>
            <a:pPr marL="0" marR="0" lvl="0" indent="0" algn="l" rtl="0">
              <a:lnSpc>
                <a:spcPct val="80000"/>
              </a:lnSpc>
              <a:spcBef>
                <a:spcPts val="340"/>
              </a:spcBef>
              <a:buClr>
                <a:schemeClr val="dk1"/>
              </a:buClr>
              <a:buSzPct val="100000"/>
              <a:buNone/>
            </a:pPr>
            <a:endParaRPr lang="en-US" sz="1700" b="0" i="0" u="none" strike="noStrike" cap="none" baseline="0" dirty="0">
              <a:solidFill>
                <a:schemeClr val="dk1"/>
              </a:solidFill>
              <a:latin typeface="Arial"/>
              <a:ea typeface="Arial"/>
              <a:cs typeface="Arial"/>
              <a:sym typeface="Arial"/>
            </a:endParaRPr>
          </a:p>
          <a:p>
            <a:pPr marL="0" marR="0" lvl="0" indent="0" algn="l" rtl="0">
              <a:lnSpc>
                <a:spcPct val="80000"/>
              </a:lnSpc>
              <a:spcBef>
                <a:spcPts val="340"/>
              </a:spcBef>
              <a:buClr>
                <a:schemeClr val="dk1"/>
              </a:buClr>
              <a:buSzPct val="25000"/>
              <a:buFont typeface="Arial"/>
              <a:buNone/>
            </a:pPr>
            <a:r>
              <a:rPr lang="en-US" sz="1700" b="1" i="0" u="none" strike="noStrike" cap="none" baseline="0" dirty="0">
                <a:solidFill>
                  <a:schemeClr val="dk1"/>
                </a:solidFill>
                <a:latin typeface="Arial"/>
                <a:ea typeface="Arial"/>
                <a:cs typeface="Arial"/>
                <a:sym typeface="Arial"/>
              </a:rPr>
              <a:t>EXECUTIVE AGREEMENTS</a:t>
            </a:r>
          </a:p>
          <a:p>
            <a:pPr marL="342900" marR="0" lvl="0" indent="-342900" algn="l" rtl="0">
              <a:lnSpc>
                <a:spcPct val="80000"/>
              </a:lnSpc>
              <a:spcBef>
                <a:spcPts val="340"/>
              </a:spcBef>
              <a:buClr>
                <a:schemeClr val="dk1"/>
              </a:buClr>
              <a:buSzPct val="100000"/>
              <a:buFont typeface="Arial"/>
              <a:buChar char="•"/>
            </a:pPr>
            <a:r>
              <a:rPr lang="en-US" sz="1700" b="0" i="0" u="none" strike="noStrike" cap="none" baseline="0" dirty="0">
                <a:solidFill>
                  <a:schemeClr val="dk1"/>
                </a:solidFill>
                <a:latin typeface="Arial"/>
                <a:ea typeface="Arial"/>
                <a:cs typeface="Arial"/>
                <a:sym typeface="Arial"/>
              </a:rPr>
              <a:t>a pact between the President and the head of foreign </a:t>
            </a:r>
            <a:r>
              <a:rPr lang="en-US" sz="1700" b="0" i="0" u="none" strike="noStrike" cap="none" baseline="0" dirty="0" smtClean="0">
                <a:solidFill>
                  <a:schemeClr val="dk1"/>
                </a:solidFill>
                <a:latin typeface="Arial"/>
                <a:ea typeface="Arial"/>
                <a:cs typeface="Arial"/>
                <a:sym typeface="Arial"/>
              </a:rPr>
              <a:t>states</a:t>
            </a:r>
          </a:p>
          <a:p>
            <a:pPr marL="342900" marR="0" lvl="0" indent="-342900" algn="l" rtl="0">
              <a:lnSpc>
                <a:spcPct val="80000"/>
              </a:lnSpc>
              <a:spcBef>
                <a:spcPts val="340"/>
              </a:spcBef>
              <a:buClr>
                <a:schemeClr val="dk1"/>
              </a:buClr>
              <a:buSzPct val="100000"/>
              <a:buFont typeface="Arial"/>
              <a:buChar char="•"/>
            </a:pPr>
            <a:r>
              <a:rPr lang="en-US" sz="1700" b="0" i="0" u="none" strike="noStrike" cap="none" baseline="0" dirty="0" smtClean="0">
                <a:solidFill>
                  <a:schemeClr val="dk1"/>
                </a:solidFill>
                <a:latin typeface="Arial"/>
                <a:ea typeface="Arial"/>
                <a:cs typeface="Arial"/>
                <a:sym typeface="Arial"/>
              </a:rPr>
              <a:t>Does </a:t>
            </a:r>
            <a:r>
              <a:rPr lang="en-US" sz="1700" b="0" i="0" u="none" strike="noStrike" cap="none" baseline="0" dirty="0">
                <a:solidFill>
                  <a:schemeClr val="dk1"/>
                </a:solidFill>
                <a:latin typeface="Arial"/>
                <a:ea typeface="Arial"/>
                <a:cs typeface="Arial"/>
                <a:sym typeface="Arial"/>
              </a:rPr>
              <a:t>not require Senate </a:t>
            </a:r>
            <a:r>
              <a:rPr lang="en-US" sz="1700" dirty="0" smtClean="0">
                <a:latin typeface="Arial"/>
                <a:ea typeface="Arial"/>
                <a:cs typeface="Arial"/>
                <a:sym typeface="Arial"/>
              </a:rPr>
              <a:t>approval</a:t>
            </a:r>
            <a:endParaRPr lang="en-US" sz="1700" b="0" i="0" u="none" strike="noStrike" cap="none" baseline="0" dirty="0">
              <a:solidFill>
                <a:schemeClr val="dk1"/>
              </a:solidFill>
              <a:latin typeface="Arial"/>
              <a:ea typeface="Arial"/>
              <a:cs typeface="Arial"/>
              <a:sym typeface="Arial"/>
            </a:endParaRPr>
          </a:p>
          <a:p>
            <a:pPr marL="342900" marR="0" lvl="0" indent="-342900" algn="l" rtl="0">
              <a:lnSpc>
                <a:spcPct val="80000"/>
              </a:lnSpc>
              <a:spcBef>
                <a:spcPts val="340"/>
              </a:spcBef>
              <a:buClr>
                <a:schemeClr val="dk1"/>
              </a:buClr>
              <a:buSzPct val="100000"/>
              <a:buFont typeface="Arial"/>
              <a:buChar char="•"/>
            </a:pPr>
            <a:r>
              <a:rPr lang="en-US" sz="1700" b="0" i="0" u="none" strike="noStrike" cap="none" baseline="0" dirty="0">
                <a:solidFill>
                  <a:schemeClr val="dk1"/>
                </a:solidFill>
                <a:latin typeface="Arial"/>
                <a:ea typeface="Arial"/>
                <a:cs typeface="Arial"/>
                <a:sym typeface="Arial"/>
              </a:rPr>
              <a:t>Does not carry over to the next office holder</a:t>
            </a:r>
          </a:p>
          <a:p>
            <a:pPr marL="0" marR="0" lvl="0" indent="0" algn="l" rtl="0">
              <a:lnSpc>
                <a:spcPct val="80000"/>
              </a:lnSpc>
              <a:spcBef>
                <a:spcPts val="340"/>
              </a:spcBef>
              <a:buClr>
                <a:schemeClr val="dk1"/>
              </a:buClr>
              <a:buFont typeface="Arial"/>
              <a:buNone/>
            </a:pPr>
            <a:endParaRPr sz="1700" b="0" i="0" u="none" strike="noStrike" cap="none" baseline="0" dirty="0">
              <a:solidFill>
                <a:schemeClr val="dk1"/>
              </a:solidFill>
              <a:latin typeface="Arial"/>
              <a:ea typeface="Arial"/>
              <a:cs typeface="Arial"/>
              <a:sym typeface="Arial"/>
            </a:endParaRPr>
          </a:p>
          <a:p>
            <a:pPr marL="0" marR="0" lvl="0" indent="0" algn="l" rtl="0">
              <a:lnSpc>
                <a:spcPct val="80000"/>
              </a:lnSpc>
              <a:spcBef>
                <a:spcPts val="340"/>
              </a:spcBef>
              <a:buClr>
                <a:schemeClr val="dk1"/>
              </a:buClr>
              <a:buSzPct val="25000"/>
              <a:buFont typeface="Arial"/>
              <a:buNone/>
            </a:pPr>
            <a:r>
              <a:rPr lang="en-US" sz="1700" b="1" i="0" u="none" strike="noStrike" cap="none" baseline="0" dirty="0">
                <a:solidFill>
                  <a:schemeClr val="dk1"/>
                </a:solidFill>
                <a:latin typeface="Arial"/>
                <a:ea typeface="Arial"/>
                <a:cs typeface="Arial"/>
                <a:sym typeface="Arial"/>
              </a:rPr>
              <a:t>THE POWER OF RECOGNITION</a:t>
            </a:r>
          </a:p>
          <a:p>
            <a:pPr marL="342900" marR="0" lvl="0" indent="-342900" algn="l" rtl="0">
              <a:lnSpc>
                <a:spcPct val="80000"/>
              </a:lnSpc>
              <a:spcBef>
                <a:spcPts val="340"/>
              </a:spcBef>
              <a:buClr>
                <a:schemeClr val="dk1"/>
              </a:buClr>
              <a:buSzPct val="100000"/>
              <a:buFont typeface="Arial"/>
              <a:buChar char="•"/>
            </a:pPr>
            <a:r>
              <a:rPr lang="en-US" sz="1700" dirty="0" smtClean="0">
                <a:latin typeface="Arial"/>
                <a:ea typeface="Arial"/>
                <a:cs typeface="Arial"/>
                <a:sym typeface="Arial"/>
              </a:rPr>
              <a:t>To recognize the legitimate standing of a nation in the world. </a:t>
            </a:r>
          </a:p>
          <a:p>
            <a:pPr lvl="1" indent="-342900">
              <a:lnSpc>
                <a:spcPct val="80000"/>
              </a:lnSpc>
              <a:spcBef>
                <a:spcPts val="340"/>
              </a:spcBef>
              <a:buSzPct val="100000"/>
              <a:buFont typeface="Arial"/>
              <a:buChar char="•"/>
            </a:pPr>
            <a:r>
              <a:rPr lang="en-US" sz="1300" b="0" i="0" u="none" strike="noStrike" cap="none" baseline="0" dirty="0" smtClean="0">
                <a:solidFill>
                  <a:schemeClr val="dk1"/>
                </a:solidFill>
                <a:latin typeface="Arial"/>
                <a:ea typeface="Arial"/>
                <a:cs typeface="Arial"/>
                <a:sym typeface="Arial"/>
              </a:rPr>
              <a:t>Declare an</a:t>
            </a:r>
            <a:r>
              <a:rPr lang="en-US" sz="1300" b="0" i="0" u="none" strike="noStrike" cap="none" dirty="0" smtClean="0">
                <a:solidFill>
                  <a:schemeClr val="dk1"/>
                </a:solidFill>
                <a:latin typeface="Arial"/>
                <a:ea typeface="Arial"/>
                <a:cs typeface="Arial"/>
                <a:sym typeface="Arial"/>
              </a:rPr>
              <a:t> ambassador persona non grata</a:t>
            </a:r>
          </a:p>
          <a:p>
            <a:pPr lvl="1" indent="-342900">
              <a:lnSpc>
                <a:spcPct val="80000"/>
              </a:lnSpc>
              <a:spcBef>
                <a:spcPts val="340"/>
              </a:spcBef>
              <a:buSzPct val="100000"/>
              <a:buFont typeface="Arial"/>
              <a:buChar char="•"/>
            </a:pPr>
            <a:r>
              <a:rPr lang="en-US" sz="1300" baseline="0" dirty="0" smtClean="0">
                <a:latin typeface="Arial"/>
                <a:ea typeface="Arial"/>
                <a:cs typeface="Arial"/>
                <a:sym typeface="Arial"/>
              </a:rPr>
              <a:t>Repeal or expel ambassadors</a:t>
            </a:r>
            <a:endParaRPr lang="en-US" sz="1300" b="0" i="0" u="none" strike="noStrike" cap="none" baseline="0" dirty="0">
              <a:solidFill>
                <a:schemeClr val="dk1"/>
              </a:solidFill>
              <a:latin typeface="Arial"/>
              <a:ea typeface="Arial"/>
              <a:cs typeface="Arial"/>
              <a:sym typeface="Arial"/>
            </a:endParaRPr>
          </a:p>
          <a:p>
            <a:pPr marL="342900" marR="0" lvl="0" indent="-251142" algn="l" rtl="0">
              <a:lnSpc>
                <a:spcPct val="80000"/>
              </a:lnSpc>
              <a:spcBef>
                <a:spcPts val="289"/>
              </a:spcBef>
              <a:buClr>
                <a:schemeClr val="dk1"/>
              </a:buClr>
              <a:buFont typeface="Arial"/>
              <a:buNone/>
            </a:pPr>
            <a:endParaRPr sz="1445"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476"/>
              </a:spcBef>
              <a:buClr>
                <a:schemeClr val="dk1"/>
              </a:buClr>
              <a:buFont typeface="Arial"/>
              <a:buNone/>
            </a:pPr>
            <a:endParaRPr sz="2380" b="0" i="0" u="none" strike="noStrike" cap="none" baseline="0" dirty="0">
              <a:solidFill>
                <a:schemeClr val="dk1"/>
              </a:solidFill>
              <a:latin typeface="Calibri"/>
              <a:ea typeface="Calibri"/>
              <a:cs typeface="Calibri"/>
              <a:sym typeface="Calibri"/>
            </a:endParaRPr>
          </a:p>
        </p:txBody>
      </p:sp>
      <p:pic>
        <p:nvPicPr>
          <p:cNvPr id="125" name="Shape 125"/>
          <p:cNvPicPr preferRelativeResize="0">
            <a:picLocks noGrp="1"/>
          </p:cNvPicPr>
          <p:nvPr>
            <p:ph type="body" idx="2"/>
          </p:nvPr>
        </p:nvPicPr>
        <p:blipFill rotWithShape="1">
          <a:blip r:embed="rId3">
            <a:alphaModFix/>
          </a:blip>
          <a:srcRect/>
          <a:stretch/>
        </p:blipFill>
        <p:spPr>
          <a:xfrm>
            <a:off x="4495800" y="2057400"/>
            <a:ext cx="4190999" cy="318184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urier New"/>
              <a:buNone/>
            </a:pPr>
            <a:r>
              <a:rPr lang="en-US" sz="4400" b="0" i="0" u="none" strike="noStrike" cap="none" baseline="0">
                <a:solidFill>
                  <a:schemeClr val="lt1"/>
                </a:solidFill>
                <a:latin typeface="Courier New"/>
                <a:ea typeface="Courier New"/>
                <a:cs typeface="Courier New"/>
                <a:sym typeface="Courier New"/>
              </a:rPr>
              <a:t>Military Powers</a:t>
            </a:r>
          </a:p>
        </p:txBody>
      </p:sp>
      <p:sp>
        <p:nvSpPr>
          <p:cNvPr id="133" name="Shape 133"/>
          <p:cNvSpPr txBox="1">
            <a:spLocks noGrp="1"/>
          </p:cNvSpPr>
          <p:nvPr>
            <p:ph type="body" idx="1"/>
          </p:nvPr>
        </p:nvSpPr>
        <p:spPr>
          <a:xfrm>
            <a:off x="457200" y="1417637"/>
            <a:ext cx="4038599" cy="5211762"/>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1550" b="1" i="0" u="sng" strike="noStrike" cap="none" baseline="0" dirty="0">
                <a:solidFill>
                  <a:schemeClr val="dk1"/>
                </a:solidFill>
                <a:latin typeface="Arial"/>
                <a:ea typeface="Arial"/>
                <a:cs typeface="Arial"/>
                <a:sym typeface="Arial"/>
              </a:rPr>
              <a:t>COMMANDER IN CHIEF</a:t>
            </a:r>
          </a:p>
          <a:p>
            <a:pPr marL="342900" marR="0" lvl="0" indent="-342900" algn="l" rtl="0">
              <a:lnSpc>
                <a:spcPct val="80000"/>
              </a:lnSpc>
              <a:spcBef>
                <a:spcPts val="310"/>
              </a:spcBef>
              <a:buClr>
                <a:schemeClr val="dk1"/>
              </a:buClr>
              <a:buSzPct val="96875"/>
              <a:buFont typeface="+mj-lt"/>
              <a:buAutoNum type="arabicPeriod"/>
            </a:pPr>
            <a:r>
              <a:rPr lang="en-US" sz="1800" b="0" i="0" u="none" strike="noStrike" cap="none" baseline="0" dirty="0">
                <a:solidFill>
                  <a:schemeClr val="dk1"/>
                </a:solidFill>
                <a:latin typeface="Arial"/>
                <a:ea typeface="Arial"/>
                <a:cs typeface="Arial"/>
                <a:sym typeface="Arial"/>
              </a:rPr>
              <a:t>Final authority over and responsibility  for all military matters</a:t>
            </a:r>
          </a:p>
          <a:p>
            <a:pPr marR="0" lvl="0" indent="-342900" algn="l" rtl="0">
              <a:lnSpc>
                <a:spcPct val="80000"/>
              </a:lnSpc>
              <a:spcBef>
                <a:spcPts val="310"/>
              </a:spcBef>
              <a:buClr>
                <a:schemeClr val="dk1"/>
              </a:buClr>
              <a:buFont typeface="+mj-lt"/>
              <a:buAutoNum type="arabicPeriod"/>
            </a:pPr>
            <a:endParaRPr sz="1550" b="0" i="0" u="none" strike="noStrike" cap="none" baseline="0" dirty="0">
              <a:solidFill>
                <a:schemeClr val="dk1"/>
              </a:solidFill>
              <a:latin typeface="Arial"/>
              <a:ea typeface="Arial"/>
              <a:cs typeface="Arial"/>
              <a:sym typeface="Arial"/>
            </a:endParaRPr>
          </a:p>
          <a:p>
            <a:pPr marL="342900" marR="0" lvl="0" indent="-342900" algn="l" rtl="0">
              <a:lnSpc>
                <a:spcPct val="80000"/>
              </a:lnSpc>
              <a:spcBef>
                <a:spcPts val="310"/>
              </a:spcBef>
              <a:buClr>
                <a:schemeClr val="dk1"/>
              </a:buClr>
              <a:buSzPct val="96875"/>
              <a:buFont typeface="+mj-lt"/>
              <a:buAutoNum type="arabicPeriod"/>
            </a:pPr>
            <a:r>
              <a:rPr lang="en-US" sz="1800" b="0" i="0" u="sng" strike="noStrike" cap="none" baseline="0" dirty="0">
                <a:solidFill>
                  <a:schemeClr val="dk1"/>
                </a:solidFill>
                <a:latin typeface="Arial"/>
                <a:ea typeface="Arial"/>
                <a:cs typeface="Arial"/>
                <a:sym typeface="Arial"/>
              </a:rPr>
              <a:t>The War Power </a:t>
            </a:r>
            <a:r>
              <a:rPr lang="en-US" sz="1800" b="0" i="0" u="sng" strike="noStrike" cap="none" baseline="0" dirty="0" smtClean="0">
                <a:solidFill>
                  <a:schemeClr val="dk1"/>
                </a:solidFill>
                <a:latin typeface="Arial"/>
                <a:ea typeface="Arial"/>
                <a:cs typeface="Arial"/>
                <a:sym typeface="Arial"/>
              </a:rPr>
              <a:t>Resolution</a:t>
            </a:r>
            <a:r>
              <a:rPr lang="en-US" sz="1800" b="0" i="0" u="sng" strike="noStrike" cap="none" dirty="0" smtClean="0">
                <a:solidFill>
                  <a:schemeClr val="dk1"/>
                </a:solidFill>
                <a:latin typeface="Arial"/>
                <a:ea typeface="Arial"/>
                <a:cs typeface="Arial"/>
                <a:sym typeface="Arial"/>
              </a:rPr>
              <a:t> </a:t>
            </a:r>
            <a:r>
              <a:rPr lang="en-US" sz="1800" b="0" i="0" u="none" strike="noStrike" cap="none" dirty="0" smtClean="0">
                <a:solidFill>
                  <a:schemeClr val="dk1"/>
                </a:solidFill>
                <a:latin typeface="Arial"/>
                <a:ea typeface="Arial"/>
                <a:cs typeface="Arial"/>
                <a:sym typeface="Arial"/>
              </a:rPr>
              <a:t>passed in 1973 to limit the power of the President</a:t>
            </a:r>
          </a:p>
          <a:p>
            <a:pPr marL="0" marR="0" lvl="0" indent="0" algn="l" rtl="0">
              <a:lnSpc>
                <a:spcPct val="80000"/>
              </a:lnSpc>
              <a:spcBef>
                <a:spcPts val="310"/>
              </a:spcBef>
              <a:buClr>
                <a:schemeClr val="dk1"/>
              </a:buClr>
              <a:buSzPct val="96875"/>
              <a:buNone/>
            </a:pPr>
            <a:endParaRPr lang="en-US" sz="1800" b="0" i="0" u="none" strike="noStrike" cap="none" baseline="0" dirty="0">
              <a:solidFill>
                <a:schemeClr val="dk1"/>
              </a:solidFill>
              <a:latin typeface="Arial"/>
              <a:ea typeface="Arial"/>
              <a:cs typeface="Arial"/>
              <a:sym typeface="Arial"/>
            </a:endParaRPr>
          </a:p>
          <a:p>
            <a:pPr marL="457200" indent="-457200">
              <a:lnSpc>
                <a:spcPct val="80000"/>
              </a:lnSpc>
              <a:spcBef>
                <a:spcPts val="310"/>
              </a:spcBef>
              <a:buSzPct val="96875"/>
            </a:pPr>
            <a:r>
              <a:rPr lang="en-US" sz="1800" b="0" i="0" u="none" strike="noStrike" cap="none" baseline="0" dirty="0">
                <a:solidFill>
                  <a:schemeClr val="dk1"/>
                </a:solidFill>
                <a:latin typeface="Arial"/>
                <a:ea typeface="Arial"/>
                <a:cs typeface="Arial"/>
                <a:sym typeface="Arial"/>
              </a:rPr>
              <a:t>The president upon sending troops must notify congress within </a:t>
            </a:r>
            <a:r>
              <a:rPr lang="en-US" sz="1800" b="0" i="0" u="none" strike="noStrike" cap="none" baseline="0" dirty="0" smtClean="0">
                <a:solidFill>
                  <a:schemeClr val="dk1"/>
                </a:solidFill>
                <a:latin typeface="Arial"/>
                <a:ea typeface="Arial"/>
                <a:cs typeface="Arial"/>
                <a:sym typeface="Arial"/>
              </a:rPr>
              <a:t>48hrs</a:t>
            </a:r>
          </a:p>
          <a:p>
            <a:pPr marL="0" indent="0">
              <a:lnSpc>
                <a:spcPct val="80000"/>
              </a:lnSpc>
              <a:spcBef>
                <a:spcPts val="310"/>
              </a:spcBef>
              <a:buSzPct val="96875"/>
              <a:buNone/>
            </a:pPr>
            <a:endParaRPr lang="en-US" sz="1800" b="0" i="0" u="none" strike="noStrike" cap="none" baseline="0" dirty="0">
              <a:solidFill>
                <a:schemeClr val="dk1"/>
              </a:solidFill>
              <a:latin typeface="Arial"/>
              <a:ea typeface="Arial"/>
              <a:cs typeface="Arial"/>
              <a:sym typeface="Arial"/>
            </a:endParaRPr>
          </a:p>
          <a:p>
            <a:pPr marL="457200" indent="-457200">
              <a:lnSpc>
                <a:spcPct val="80000"/>
              </a:lnSpc>
              <a:spcBef>
                <a:spcPts val="310"/>
              </a:spcBef>
              <a:buSzPct val="96875"/>
            </a:pPr>
            <a:r>
              <a:rPr lang="en-US" sz="1800" b="0" i="0" u="none" strike="noStrike" cap="none" baseline="0" dirty="0" smtClean="0">
                <a:solidFill>
                  <a:schemeClr val="dk1"/>
                </a:solidFill>
                <a:latin typeface="Arial"/>
                <a:ea typeface="Arial"/>
                <a:cs typeface="Arial"/>
                <a:sym typeface="Arial"/>
              </a:rPr>
              <a:t>Troops</a:t>
            </a:r>
            <a:r>
              <a:rPr lang="en-US" sz="1800" b="0" i="0" u="none" strike="noStrike" cap="none" dirty="0" smtClean="0">
                <a:solidFill>
                  <a:schemeClr val="dk1"/>
                </a:solidFill>
                <a:latin typeface="Arial"/>
                <a:ea typeface="Arial"/>
                <a:cs typeface="Arial"/>
                <a:sym typeface="Arial"/>
              </a:rPr>
              <a:t> can only be used for 60 days without Congressional approval. Can be extended 30 more days</a:t>
            </a:r>
          </a:p>
          <a:p>
            <a:pPr marL="0" indent="0">
              <a:lnSpc>
                <a:spcPct val="80000"/>
              </a:lnSpc>
              <a:spcBef>
                <a:spcPts val="310"/>
              </a:spcBef>
              <a:buSzPct val="96875"/>
              <a:buNone/>
            </a:pPr>
            <a:endParaRPr lang="en-US" sz="1800" b="0" i="0" u="none" strike="noStrike" cap="none" baseline="0" dirty="0">
              <a:solidFill>
                <a:schemeClr val="dk1"/>
              </a:solidFill>
              <a:latin typeface="Arial"/>
              <a:ea typeface="Arial"/>
              <a:cs typeface="Arial"/>
              <a:sym typeface="Arial"/>
            </a:endParaRPr>
          </a:p>
          <a:p>
            <a:pPr marL="457200" indent="-457200">
              <a:lnSpc>
                <a:spcPct val="80000"/>
              </a:lnSpc>
              <a:spcBef>
                <a:spcPts val="310"/>
              </a:spcBef>
              <a:buSzPct val="96875"/>
            </a:pPr>
            <a:r>
              <a:rPr lang="en-US" sz="1800" b="0" i="0" u="none" strike="noStrike" cap="none" baseline="0" dirty="0">
                <a:solidFill>
                  <a:schemeClr val="dk1"/>
                </a:solidFill>
                <a:latin typeface="Arial"/>
                <a:ea typeface="Arial"/>
                <a:cs typeface="Arial"/>
                <a:sym typeface="Arial"/>
              </a:rPr>
              <a:t>Congress may end the combat by passing a concurrent resolution to that effect</a:t>
            </a:r>
          </a:p>
          <a:p>
            <a:pPr marL="0" marR="0" lvl="0" indent="0" algn="l" rtl="0">
              <a:lnSpc>
                <a:spcPct val="80000"/>
              </a:lnSpc>
              <a:spcBef>
                <a:spcPts val="310"/>
              </a:spcBef>
              <a:buClr>
                <a:schemeClr val="dk1"/>
              </a:buClr>
              <a:buSzPct val="25000"/>
              <a:buFont typeface="Arial"/>
              <a:buNone/>
            </a:pPr>
            <a:r>
              <a:rPr lang="en-US" sz="1550" b="0" i="0" u="none" strike="noStrike" cap="none" baseline="0" dirty="0">
                <a:solidFill>
                  <a:schemeClr val="dk1"/>
                </a:solidFill>
                <a:latin typeface="Arial"/>
                <a:ea typeface="Arial"/>
                <a:cs typeface="Arial"/>
                <a:sym typeface="Arial"/>
              </a:rPr>
              <a:t>	</a:t>
            </a:r>
          </a:p>
          <a:p>
            <a:pPr marL="0" marR="0" lvl="0" indent="0" algn="l" rtl="0">
              <a:lnSpc>
                <a:spcPct val="80000"/>
              </a:lnSpc>
              <a:spcBef>
                <a:spcPts val="310"/>
              </a:spcBef>
              <a:buClr>
                <a:schemeClr val="dk1"/>
              </a:buClr>
              <a:buFont typeface="Arial"/>
              <a:buNone/>
            </a:pPr>
            <a:endParaRPr sz="1550" b="0" i="0" u="none" strike="noStrike" cap="none" baseline="0" dirty="0">
              <a:solidFill>
                <a:schemeClr val="dk1"/>
              </a:solidFill>
              <a:latin typeface="Arial"/>
              <a:ea typeface="Arial"/>
              <a:cs typeface="Arial"/>
              <a:sym typeface="Arial"/>
            </a:endParaRPr>
          </a:p>
          <a:p>
            <a:pPr marL="342900" marR="0" lvl="0" indent="-244475" algn="l" rtl="0">
              <a:lnSpc>
                <a:spcPct val="80000"/>
              </a:lnSpc>
              <a:spcBef>
                <a:spcPts val="310"/>
              </a:spcBef>
              <a:buClr>
                <a:schemeClr val="dk1"/>
              </a:buClr>
              <a:buFont typeface="Arial"/>
              <a:buNone/>
            </a:pPr>
            <a:endParaRPr sz="1550" b="0" i="0" u="none" strike="noStrike" cap="none" baseline="0" dirty="0">
              <a:solidFill>
                <a:schemeClr val="dk1"/>
              </a:solidFill>
              <a:latin typeface="Arial"/>
              <a:ea typeface="Arial"/>
              <a:cs typeface="Arial"/>
              <a:sym typeface="Arial"/>
            </a:endParaRPr>
          </a:p>
          <a:p>
            <a:pPr marL="0" marR="0" lvl="0" indent="0" algn="l" rtl="0">
              <a:lnSpc>
                <a:spcPct val="80000"/>
              </a:lnSpc>
              <a:spcBef>
                <a:spcPts val="434"/>
              </a:spcBef>
              <a:buClr>
                <a:schemeClr val="dk1"/>
              </a:buClr>
              <a:buFont typeface="Arial"/>
              <a:buNone/>
            </a:pPr>
            <a:endParaRPr sz="2170" b="0" i="0" u="none" strike="noStrike" cap="none" baseline="0" dirty="0">
              <a:solidFill>
                <a:schemeClr val="dk1"/>
              </a:solidFill>
              <a:latin typeface="Calibri"/>
              <a:ea typeface="Calibri"/>
              <a:cs typeface="Calibri"/>
              <a:sym typeface="Calibri"/>
            </a:endParaRPr>
          </a:p>
          <a:p>
            <a:pPr marL="342900" marR="0" lvl="0" indent="-205105" algn="l" rtl="0">
              <a:lnSpc>
                <a:spcPct val="80000"/>
              </a:lnSpc>
              <a:spcBef>
                <a:spcPts val="434"/>
              </a:spcBef>
              <a:buClr>
                <a:schemeClr val="dk1"/>
              </a:buClr>
              <a:buFont typeface="Arial"/>
              <a:buNone/>
            </a:pPr>
            <a:endParaRPr sz="2170" b="0" i="0" u="none" strike="noStrike" cap="none" baseline="0" dirty="0">
              <a:solidFill>
                <a:schemeClr val="dk1"/>
              </a:solidFill>
              <a:latin typeface="Calibri"/>
              <a:ea typeface="Calibri"/>
              <a:cs typeface="Calibri"/>
              <a:sym typeface="Calibri"/>
            </a:endParaRPr>
          </a:p>
        </p:txBody>
      </p:sp>
      <p:pic>
        <p:nvPicPr>
          <p:cNvPr id="134" name="Shape 134"/>
          <p:cNvPicPr preferRelativeResize="0">
            <a:picLocks noGrp="1"/>
          </p:cNvPicPr>
          <p:nvPr>
            <p:ph type="body" idx="2"/>
          </p:nvPr>
        </p:nvPicPr>
        <p:blipFill rotWithShape="1">
          <a:blip r:embed="rId3">
            <a:alphaModFix/>
          </a:blip>
          <a:srcRect/>
          <a:stretch/>
        </p:blipFill>
        <p:spPr>
          <a:xfrm>
            <a:off x="5105400" y="1676400"/>
            <a:ext cx="3277308" cy="2133599"/>
          </a:xfrm>
          <a:prstGeom prst="roundRect">
            <a:avLst>
              <a:gd name="adj" fmla="val 8594"/>
            </a:avLst>
          </a:prstGeom>
          <a:solidFill>
            <a:srgbClr val="ECECEC"/>
          </a:solidFill>
          <a:ln>
            <a:noFill/>
          </a:ln>
          <a:effectLst>
            <a:reflection stA="38000" endPos="28000" dist="5000" dir="5400000" sy="-100000" algn="bl" rotWithShape="0"/>
          </a:effectLst>
        </p:spPr>
      </p:pic>
      <p:pic>
        <p:nvPicPr>
          <p:cNvPr id="135" name="Shape 135"/>
          <p:cNvPicPr preferRelativeResize="0"/>
          <p:nvPr/>
        </p:nvPicPr>
        <p:blipFill rotWithShape="1">
          <a:blip r:embed="rId4">
            <a:alphaModFix/>
          </a:blip>
          <a:srcRect/>
          <a:stretch/>
        </p:blipFill>
        <p:spPr>
          <a:xfrm>
            <a:off x="5591528" y="4023519"/>
            <a:ext cx="2305050" cy="23050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urier New"/>
              <a:buNone/>
            </a:pPr>
            <a:r>
              <a:rPr lang="en-US" sz="4400" b="0" i="0" u="none" strike="noStrike" cap="none" baseline="0" dirty="0">
                <a:solidFill>
                  <a:schemeClr val="bg1"/>
                </a:solidFill>
                <a:latin typeface="Courier New"/>
                <a:ea typeface="Courier New"/>
                <a:cs typeface="Courier New"/>
                <a:sym typeface="Courier New"/>
              </a:rPr>
              <a:t>Legislative Power</a:t>
            </a:r>
          </a:p>
        </p:txBody>
      </p:sp>
      <p:sp>
        <p:nvSpPr>
          <p:cNvPr id="170" name="Shape 170"/>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98000"/>
              <a:buNone/>
            </a:pPr>
            <a:r>
              <a:rPr lang="en-US" sz="2400" b="1" i="0" u="sng" strike="noStrike" cap="none" baseline="0" dirty="0">
                <a:solidFill>
                  <a:schemeClr val="dk1"/>
                </a:solidFill>
                <a:latin typeface="Calibri"/>
                <a:ea typeface="Calibri"/>
                <a:cs typeface="Calibri"/>
                <a:sym typeface="Calibri"/>
              </a:rPr>
              <a:t>NATION’S CHIEF </a:t>
            </a:r>
            <a:r>
              <a:rPr lang="en-US" sz="2400" b="1" i="0" u="sng" strike="noStrike" cap="none" baseline="0" dirty="0" smtClean="0">
                <a:solidFill>
                  <a:schemeClr val="dk1"/>
                </a:solidFill>
                <a:latin typeface="Calibri"/>
                <a:ea typeface="Calibri"/>
                <a:cs typeface="Calibri"/>
                <a:sym typeface="Calibri"/>
              </a:rPr>
              <a:t>LEGISLATOR</a:t>
            </a:r>
          </a:p>
          <a:p>
            <a:pPr marL="0" marR="0" lvl="0" indent="0" algn="l" rtl="0">
              <a:lnSpc>
                <a:spcPct val="80000"/>
              </a:lnSpc>
              <a:spcBef>
                <a:spcPts val="0"/>
              </a:spcBef>
              <a:buClr>
                <a:schemeClr val="dk1"/>
              </a:buClr>
              <a:buSzPct val="98000"/>
              <a:buNone/>
            </a:pPr>
            <a:endParaRPr lang="en-US" sz="2400" b="1" i="0" u="sng" strike="noStrike" cap="none" baseline="0" dirty="0" smtClean="0">
              <a:solidFill>
                <a:schemeClr val="dk1"/>
              </a:solidFill>
              <a:latin typeface="Calibri"/>
              <a:ea typeface="Calibri"/>
              <a:cs typeface="Calibri"/>
              <a:sym typeface="Calibri"/>
            </a:endParaRPr>
          </a:p>
          <a:p>
            <a:pPr indent="-342900">
              <a:lnSpc>
                <a:spcPct val="80000"/>
              </a:lnSpc>
              <a:buSzPct val="98000"/>
            </a:pPr>
            <a:r>
              <a:rPr lang="en-US" sz="2000" b="1" u="sng" dirty="0" smtClean="0"/>
              <a:t>Proposes</a:t>
            </a:r>
            <a:r>
              <a:rPr lang="en-US" sz="2000" dirty="0" smtClean="0"/>
              <a:t> legislative agenda during three major speeches</a:t>
            </a:r>
          </a:p>
          <a:p>
            <a:pPr marL="0" indent="0">
              <a:lnSpc>
                <a:spcPct val="80000"/>
              </a:lnSpc>
              <a:buSzPct val="98000"/>
              <a:buNone/>
            </a:pPr>
            <a:endParaRPr lang="en-US" sz="1960" i="0" strike="noStrike" cap="none" baseline="0" dirty="0">
              <a:solidFill>
                <a:schemeClr val="dk1"/>
              </a:solidFill>
              <a:sym typeface="Calibri"/>
            </a:endParaRPr>
          </a:p>
          <a:p>
            <a:pPr lvl="1" indent="-342900">
              <a:lnSpc>
                <a:spcPct val="80000"/>
              </a:lnSpc>
              <a:spcBef>
                <a:spcPts val="252"/>
              </a:spcBef>
              <a:buSzPct val="96923"/>
              <a:buFont typeface="+mj-lt"/>
              <a:buAutoNum type="arabicPeriod"/>
            </a:pPr>
            <a:r>
              <a:rPr lang="en-US" sz="1800" b="0" i="1" strike="noStrike" cap="none" baseline="0" dirty="0">
                <a:solidFill>
                  <a:schemeClr val="dk1"/>
                </a:solidFill>
                <a:latin typeface="Calibri"/>
                <a:ea typeface="Calibri"/>
                <a:cs typeface="Calibri"/>
                <a:sym typeface="Calibri"/>
              </a:rPr>
              <a:t>State of the Union Speech</a:t>
            </a:r>
          </a:p>
          <a:p>
            <a:pPr lvl="1" indent="-342900">
              <a:lnSpc>
                <a:spcPct val="80000"/>
              </a:lnSpc>
              <a:spcBef>
                <a:spcPts val="252"/>
              </a:spcBef>
              <a:buSzPct val="96923"/>
              <a:buFont typeface="+mj-lt"/>
              <a:buAutoNum type="arabicPeriod"/>
            </a:pPr>
            <a:r>
              <a:rPr lang="en-US" sz="1800" b="0" i="1" strike="noStrike" cap="none" baseline="0" dirty="0">
                <a:solidFill>
                  <a:schemeClr val="dk1"/>
                </a:solidFill>
                <a:latin typeface="Calibri"/>
                <a:ea typeface="Calibri"/>
                <a:cs typeface="Calibri"/>
                <a:sym typeface="Calibri"/>
              </a:rPr>
              <a:t>The President’s Budget Message</a:t>
            </a:r>
          </a:p>
          <a:p>
            <a:pPr lvl="1" indent="-342900">
              <a:lnSpc>
                <a:spcPct val="80000"/>
              </a:lnSpc>
              <a:spcBef>
                <a:spcPts val="252"/>
              </a:spcBef>
              <a:buSzPct val="96923"/>
              <a:buFont typeface="+mj-lt"/>
              <a:buAutoNum type="arabicPeriod"/>
            </a:pPr>
            <a:r>
              <a:rPr lang="en-US" sz="1800" b="0" i="1" strike="noStrike" cap="none" baseline="0" dirty="0">
                <a:solidFill>
                  <a:schemeClr val="dk1"/>
                </a:solidFill>
                <a:latin typeface="Calibri"/>
                <a:ea typeface="Calibri"/>
                <a:cs typeface="Calibri"/>
                <a:sym typeface="Calibri"/>
              </a:rPr>
              <a:t>Annual Economic Report </a:t>
            </a:r>
            <a:endParaRPr lang="en-US" sz="1800" b="0" i="1" strike="noStrike" cap="none" baseline="0" dirty="0" smtClean="0">
              <a:solidFill>
                <a:schemeClr val="dk1"/>
              </a:solidFill>
              <a:latin typeface="Calibri"/>
              <a:ea typeface="Calibri"/>
              <a:cs typeface="Calibri"/>
              <a:sym typeface="Calibri"/>
            </a:endParaRPr>
          </a:p>
          <a:p>
            <a:pPr marL="400050" lvl="1" indent="0">
              <a:lnSpc>
                <a:spcPct val="80000"/>
              </a:lnSpc>
              <a:spcBef>
                <a:spcPts val="252"/>
              </a:spcBef>
              <a:buSzPct val="96923"/>
              <a:buNone/>
            </a:pPr>
            <a:endParaRPr lang="en-US" sz="1800" b="0" i="1" strike="noStrike" cap="none" baseline="0" dirty="0" smtClean="0">
              <a:solidFill>
                <a:schemeClr val="dk1"/>
              </a:solidFill>
              <a:latin typeface="Calibri"/>
              <a:ea typeface="Calibri"/>
              <a:cs typeface="Calibri"/>
              <a:sym typeface="Calibri"/>
            </a:endParaRPr>
          </a:p>
          <a:p>
            <a:pPr indent="-342900">
              <a:lnSpc>
                <a:spcPct val="80000"/>
              </a:lnSpc>
              <a:spcBef>
                <a:spcPts val="392"/>
              </a:spcBef>
              <a:buSzPct val="98000"/>
            </a:pPr>
            <a:r>
              <a:rPr lang="en-US" sz="2000" b="1" u="sng" dirty="0" smtClean="0"/>
              <a:t>Signing Power</a:t>
            </a:r>
          </a:p>
          <a:p>
            <a:pPr indent="-342900">
              <a:lnSpc>
                <a:spcPct val="80000"/>
              </a:lnSpc>
              <a:spcBef>
                <a:spcPts val="392"/>
              </a:spcBef>
              <a:buSzPct val="98000"/>
            </a:pPr>
            <a:r>
              <a:rPr lang="en-US" sz="2000" b="1" i="0" u="sng" strike="noStrike" cap="none" baseline="0" dirty="0" smtClean="0">
                <a:solidFill>
                  <a:schemeClr val="dk1"/>
                </a:solidFill>
                <a:latin typeface="Calibri"/>
                <a:ea typeface="Calibri"/>
                <a:cs typeface="Calibri"/>
                <a:sym typeface="Calibri"/>
              </a:rPr>
              <a:t>Veto Power</a:t>
            </a:r>
          </a:p>
          <a:p>
            <a:pPr marL="0" marR="0" lvl="0" indent="0" algn="l" rtl="0">
              <a:lnSpc>
                <a:spcPct val="80000"/>
              </a:lnSpc>
              <a:spcBef>
                <a:spcPts val="392"/>
              </a:spcBef>
              <a:buClr>
                <a:schemeClr val="dk1"/>
              </a:buClr>
              <a:buSzPct val="25000"/>
              <a:buFont typeface="Arial"/>
              <a:buNone/>
            </a:pPr>
            <a:endParaRPr lang="en-US" sz="1960" b="0" i="0" u="none" strike="noStrike" cap="none" baseline="0" dirty="0" smtClean="0">
              <a:solidFill>
                <a:schemeClr val="dk1"/>
              </a:solidFill>
              <a:latin typeface="Calibri"/>
              <a:ea typeface="Calibri"/>
              <a:cs typeface="Calibri"/>
              <a:sym typeface="Calibri"/>
            </a:endParaRPr>
          </a:p>
          <a:p>
            <a:pPr marL="0" marR="0" lvl="0" indent="0" algn="l" rtl="0">
              <a:lnSpc>
                <a:spcPct val="80000"/>
              </a:lnSpc>
              <a:spcBef>
                <a:spcPts val="392"/>
              </a:spcBef>
              <a:buClr>
                <a:schemeClr val="dk1"/>
              </a:buClr>
              <a:buSzPct val="25000"/>
              <a:buFont typeface="Arial"/>
              <a:buNone/>
            </a:pPr>
            <a:r>
              <a:rPr lang="en-US" sz="2400" b="1" i="0" u="none" strike="noStrike" cap="none" baseline="0" dirty="0" smtClean="0">
                <a:solidFill>
                  <a:schemeClr val="dk1"/>
                </a:solidFill>
                <a:latin typeface="Calibri"/>
                <a:ea typeface="Calibri"/>
                <a:cs typeface="Calibri"/>
                <a:sym typeface="Calibri"/>
              </a:rPr>
              <a:t>*</a:t>
            </a:r>
            <a:r>
              <a:rPr lang="en-US" sz="2400" b="1" i="0" u="none" strike="noStrike" cap="none" baseline="0" dirty="0">
                <a:solidFill>
                  <a:schemeClr val="dk1"/>
                </a:solidFill>
                <a:latin typeface="Calibri"/>
                <a:ea typeface="Calibri"/>
                <a:cs typeface="Calibri"/>
                <a:sym typeface="Calibri"/>
              </a:rPr>
              <a:t>The President </a:t>
            </a:r>
            <a:r>
              <a:rPr lang="en-US" sz="2400" b="1" i="0" u="sng" strike="noStrike" cap="none" baseline="0" dirty="0">
                <a:solidFill>
                  <a:schemeClr val="dk1"/>
                </a:solidFill>
                <a:latin typeface="Calibri"/>
                <a:ea typeface="Calibri"/>
                <a:cs typeface="Calibri"/>
                <a:sym typeface="Calibri"/>
              </a:rPr>
              <a:t>does not have </a:t>
            </a:r>
            <a:r>
              <a:rPr lang="en-US" sz="2400" b="1" i="1" u="sng" strike="noStrike" cap="none" baseline="0" dirty="0">
                <a:solidFill>
                  <a:schemeClr val="dk1"/>
                </a:solidFill>
                <a:latin typeface="Calibri"/>
                <a:ea typeface="Calibri"/>
                <a:cs typeface="Calibri"/>
                <a:sym typeface="Calibri"/>
              </a:rPr>
              <a:t>line-item veto </a:t>
            </a:r>
            <a:r>
              <a:rPr lang="en-US" sz="2400" b="1" i="0" u="none" strike="noStrike" cap="none" baseline="0" dirty="0">
                <a:solidFill>
                  <a:schemeClr val="dk1"/>
                </a:solidFill>
                <a:latin typeface="Calibri"/>
                <a:ea typeface="Calibri"/>
                <a:cs typeface="Calibri"/>
                <a:sym typeface="Calibri"/>
              </a:rPr>
              <a:t>power anymore</a:t>
            </a:r>
          </a:p>
          <a:p>
            <a:pPr marL="342900" marR="0" lvl="0" indent="-218440" algn="l" rtl="0">
              <a:lnSpc>
                <a:spcPct val="80000"/>
              </a:lnSpc>
              <a:spcBef>
                <a:spcPts val="392"/>
              </a:spcBef>
              <a:buClr>
                <a:schemeClr val="dk1"/>
              </a:buClr>
              <a:buFont typeface="Arial"/>
              <a:buNone/>
            </a:pPr>
            <a:endParaRPr sz="1960" b="0" i="0" u="none" strike="noStrike" cap="none" baseline="0" dirty="0">
              <a:solidFill>
                <a:schemeClr val="dk1"/>
              </a:solidFill>
              <a:latin typeface="Calibri"/>
              <a:ea typeface="Calibri"/>
              <a:cs typeface="Calibri"/>
              <a:sym typeface="Calibri"/>
            </a:endParaRPr>
          </a:p>
        </p:txBody>
      </p:sp>
      <p:pic>
        <p:nvPicPr>
          <p:cNvPr id="171" name="Shape 171"/>
          <p:cNvPicPr preferRelativeResize="0">
            <a:picLocks noGrp="1"/>
          </p:cNvPicPr>
          <p:nvPr>
            <p:ph type="body" idx="2"/>
          </p:nvPr>
        </p:nvPicPr>
        <p:blipFill rotWithShape="1">
          <a:blip r:embed="rId3">
            <a:alphaModFix/>
          </a:blip>
          <a:srcRect/>
          <a:stretch/>
        </p:blipFill>
        <p:spPr>
          <a:xfrm>
            <a:off x="4648200" y="1828800"/>
            <a:ext cx="4038599" cy="348154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urier New"/>
              <a:buNone/>
            </a:pPr>
            <a:r>
              <a:rPr lang="en-US" sz="4400" b="0" i="0" u="none" strike="noStrike" cap="none" baseline="0" dirty="0">
                <a:solidFill>
                  <a:schemeClr val="bg1"/>
                </a:solidFill>
                <a:latin typeface="Courier New"/>
                <a:ea typeface="Courier New"/>
                <a:cs typeface="Courier New"/>
                <a:sym typeface="Courier New"/>
              </a:rPr>
              <a:t>Judicial Powers</a:t>
            </a:r>
          </a:p>
        </p:txBody>
      </p:sp>
      <p:sp>
        <p:nvSpPr>
          <p:cNvPr id="178" name="Shape 178"/>
          <p:cNvSpPr txBox="1">
            <a:spLocks noGrp="1"/>
          </p:cNvSpPr>
          <p:nvPr>
            <p:ph type="body" idx="1"/>
          </p:nvPr>
        </p:nvSpPr>
        <p:spPr>
          <a:xfrm>
            <a:off x="457200" y="1600200"/>
            <a:ext cx="4038599" cy="5257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1850" b="0" i="1" u="none" strike="noStrike" cap="none" baseline="0" dirty="0">
                <a:solidFill>
                  <a:schemeClr val="dk1"/>
                </a:solidFill>
                <a:latin typeface="Calibri"/>
                <a:ea typeface="Calibri"/>
                <a:cs typeface="Calibri"/>
                <a:sym typeface="Calibri"/>
              </a:rPr>
              <a:t>“shall have Power to Grant Reprieves and Pardons for Offenses against the United States, except in Cases of Impeachment”</a:t>
            </a:r>
          </a:p>
          <a:p>
            <a:pPr marL="0" marR="0" lvl="0" indent="0" algn="l" rtl="0">
              <a:lnSpc>
                <a:spcPct val="90000"/>
              </a:lnSpc>
              <a:spcBef>
                <a:spcPts val="370"/>
              </a:spcBef>
              <a:buClr>
                <a:schemeClr val="dk1"/>
              </a:buClr>
              <a:buSzPct val="97368"/>
              <a:buNone/>
            </a:pPr>
            <a:r>
              <a:rPr lang="en-US" sz="2400" b="1" i="0" u="sng" strike="noStrike" cap="none" baseline="0" dirty="0">
                <a:solidFill>
                  <a:schemeClr val="dk1"/>
                </a:solidFill>
                <a:latin typeface="Calibri"/>
                <a:ea typeface="Calibri"/>
                <a:cs typeface="Calibri"/>
                <a:sym typeface="Calibri"/>
              </a:rPr>
              <a:t>Reprieve</a:t>
            </a:r>
            <a:r>
              <a:rPr lang="en-US" sz="2400" b="0" i="0" u="none" strike="noStrike" cap="none" baseline="0" dirty="0">
                <a:solidFill>
                  <a:schemeClr val="dk1"/>
                </a:solidFill>
                <a:latin typeface="Calibri"/>
                <a:ea typeface="Calibri"/>
                <a:cs typeface="Calibri"/>
                <a:sym typeface="Calibri"/>
              </a:rPr>
              <a:t>- the delay </a:t>
            </a:r>
            <a:r>
              <a:rPr lang="en-US" sz="2400" b="0" i="0" u="none" strike="noStrike" cap="none" baseline="0" dirty="0" smtClean="0">
                <a:solidFill>
                  <a:schemeClr val="dk1"/>
                </a:solidFill>
                <a:latin typeface="Calibri"/>
                <a:ea typeface="Calibri"/>
                <a:cs typeface="Calibri"/>
                <a:sym typeface="Calibri"/>
              </a:rPr>
              <a:t>of</a:t>
            </a:r>
            <a:r>
              <a:rPr lang="en-US" sz="2400" b="0" i="0" u="none" strike="noStrike" cap="none" dirty="0" smtClean="0">
                <a:solidFill>
                  <a:schemeClr val="dk1"/>
                </a:solidFill>
                <a:latin typeface="Calibri"/>
                <a:ea typeface="Calibri"/>
                <a:cs typeface="Calibri"/>
                <a:sym typeface="Calibri"/>
              </a:rPr>
              <a:t> a </a:t>
            </a:r>
            <a:r>
              <a:rPr lang="en-US" sz="2400" b="0" i="0" u="none" strike="noStrike" cap="none" baseline="0" dirty="0" smtClean="0">
                <a:solidFill>
                  <a:schemeClr val="dk1"/>
                </a:solidFill>
                <a:latin typeface="Calibri"/>
                <a:ea typeface="Calibri"/>
                <a:cs typeface="Calibri"/>
                <a:sym typeface="Calibri"/>
              </a:rPr>
              <a:t>sentence</a:t>
            </a:r>
            <a:endParaRPr sz="185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70"/>
              </a:spcBef>
              <a:buClr>
                <a:schemeClr val="dk1"/>
              </a:buClr>
              <a:buSzPct val="97368"/>
              <a:buNone/>
            </a:pPr>
            <a:r>
              <a:rPr lang="en-US" sz="2400" b="1" i="0" u="sng" strike="noStrike" cap="none" baseline="0" dirty="0">
                <a:solidFill>
                  <a:schemeClr val="dk1"/>
                </a:solidFill>
                <a:latin typeface="Calibri"/>
                <a:ea typeface="Calibri"/>
                <a:cs typeface="Calibri"/>
                <a:sym typeface="Calibri"/>
              </a:rPr>
              <a:t>Pardon</a:t>
            </a:r>
            <a:r>
              <a:rPr lang="en-US" sz="2400" b="0" i="0" u="sng" strike="noStrike" cap="none" baseline="0" dirty="0">
                <a:solidFill>
                  <a:schemeClr val="dk1"/>
                </a:solidFill>
                <a:latin typeface="Calibri"/>
                <a:ea typeface="Calibri"/>
                <a:cs typeface="Calibri"/>
                <a:sym typeface="Calibri"/>
              </a:rPr>
              <a:t>-</a:t>
            </a:r>
            <a:r>
              <a:rPr lang="en-US" sz="2400" b="0" i="0" u="none" strike="noStrike" cap="none" baseline="0" dirty="0">
                <a:solidFill>
                  <a:schemeClr val="dk1"/>
                </a:solidFill>
                <a:latin typeface="Calibri"/>
                <a:ea typeface="Calibri"/>
                <a:cs typeface="Calibri"/>
                <a:sym typeface="Calibri"/>
              </a:rPr>
              <a:t> legal forgiveness of a crime</a:t>
            </a:r>
          </a:p>
          <a:p>
            <a:pPr marL="0" marR="0" lvl="0" indent="0" algn="l" rtl="0">
              <a:lnSpc>
                <a:spcPct val="90000"/>
              </a:lnSpc>
              <a:spcBef>
                <a:spcPts val="370"/>
              </a:spcBef>
              <a:buClr>
                <a:srgbClr val="002060"/>
              </a:buClr>
              <a:buSzPct val="25000"/>
              <a:buNone/>
            </a:pPr>
            <a:r>
              <a:rPr lang="en-US" sz="2400" b="0" i="0" u="none" strike="noStrike" cap="none" baseline="0" dirty="0">
                <a:solidFill>
                  <a:srgbClr val="002060"/>
                </a:solidFill>
                <a:latin typeface="Calibri"/>
                <a:ea typeface="Calibri"/>
                <a:cs typeface="Calibri"/>
                <a:sym typeface="Calibri"/>
              </a:rPr>
              <a:t>-</a:t>
            </a:r>
            <a:r>
              <a:rPr lang="en-US" sz="2400" b="1" i="0" u="sng" strike="noStrike" cap="none" baseline="0" dirty="0">
                <a:solidFill>
                  <a:srgbClr val="002060"/>
                </a:solidFill>
                <a:latin typeface="Calibri"/>
                <a:ea typeface="Calibri"/>
                <a:cs typeface="Calibri"/>
                <a:sym typeface="Calibri"/>
              </a:rPr>
              <a:t>commutation</a:t>
            </a:r>
            <a:r>
              <a:rPr lang="en-US" sz="2400" b="0" i="0" u="none" strike="noStrike" cap="none" baseline="0" dirty="0">
                <a:solidFill>
                  <a:srgbClr val="002060"/>
                </a:solidFill>
                <a:latin typeface="Calibri"/>
                <a:ea typeface="Calibri"/>
                <a:cs typeface="Calibri"/>
                <a:sym typeface="Calibri"/>
              </a:rPr>
              <a:t>- reduce a sentence or a fine imposed by the courts</a:t>
            </a:r>
          </a:p>
          <a:p>
            <a:pPr marL="0" marR="0" lvl="0" indent="0" algn="l" rtl="0">
              <a:lnSpc>
                <a:spcPct val="90000"/>
              </a:lnSpc>
              <a:spcBef>
                <a:spcPts val="370"/>
              </a:spcBef>
              <a:buClr>
                <a:srgbClr val="002060"/>
              </a:buClr>
              <a:buSzPct val="25000"/>
              <a:buNone/>
            </a:pPr>
            <a:r>
              <a:rPr lang="en-US" sz="2400" b="0" i="0" u="none" strike="noStrike" cap="none" baseline="0" dirty="0">
                <a:solidFill>
                  <a:srgbClr val="002060"/>
                </a:solidFill>
                <a:latin typeface="Calibri"/>
                <a:ea typeface="Calibri"/>
                <a:cs typeface="Calibri"/>
                <a:sym typeface="Calibri"/>
              </a:rPr>
              <a:t>-</a:t>
            </a:r>
            <a:r>
              <a:rPr lang="en-US" sz="2400" b="1" i="0" u="sng" strike="noStrike" cap="none" baseline="0" dirty="0">
                <a:solidFill>
                  <a:srgbClr val="002060"/>
                </a:solidFill>
                <a:latin typeface="Calibri"/>
                <a:ea typeface="Calibri"/>
                <a:cs typeface="Calibri"/>
                <a:sym typeface="Calibri"/>
              </a:rPr>
              <a:t>amnesty</a:t>
            </a:r>
            <a:r>
              <a:rPr lang="en-US" sz="2400" b="0" i="0" u="sng" strike="noStrike" cap="none" baseline="0" dirty="0">
                <a:solidFill>
                  <a:srgbClr val="002060"/>
                </a:solidFill>
                <a:latin typeface="Calibri"/>
                <a:ea typeface="Calibri"/>
                <a:cs typeface="Calibri"/>
                <a:sym typeface="Calibri"/>
              </a:rPr>
              <a:t>- </a:t>
            </a:r>
            <a:r>
              <a:rPr lang="en-US" sz="2400" b="0" i="0" u="none" strike="noStrike" cap="none" baseline="0" dirty="0">
                <a:solidFill>
                  <a:srgbClr val="002060"/>
                </a:solidFill>
                <a:latin typeface="Calibri"/>
                <a:ea typeface="Calibri"/>
                <a:cs typeface="Calibri"/>
                <a:sym typeface="Calibri"/>
              </a:rPr>
              <a:t> a pardon offered to a group of law violators</a:t>
            </a:r>
          </a:p>
          <a:p>
            <a:pPr marL="0" marR="0" lvl="0" indent="0" algn="l" rtl="0">
              <a:lnSpc>
                <a:spcPct val="90000"/>
              </a:lnSpc>
              <a:spcBef>
                <a:spcPts val="370"/>
              </a:spcBef>
              <a:buClr>
                <a:schemeClr val="dk1"/>
              </a:buClr>
              <a:buSzPct val="97368"/>
              <a:buNone/>
            </a:pPr>
            <a:r>
              <a:rPr lang="en-US" sz="2400" b="1" i="0" u="sng" strike="noStrike" cap="none" baseline="0" dirty="0" smtClean="0">
                <a:solidFill>
                  <a:schemeClr val="dk1"/>
                </a:solidFill>
                <a:latin typeface="Calibri"/>
                <a:ea typeface="Calibri"/>
                <a:cs typeface="Calibri"/>
                <a:sym typeface="Calibri"/>
              </a:rPr>
              <a:t>Clemency</a:t>
            </a:r>
            <a:r>
              <a:rPr lang="en-US" sz="2400" b="0" i="0" u="none" strike="noStrike" cap="none" baseline="0" dirty="0" smtClean="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mercy or leniency (only involves federal offenses)</a:t>
            </a:r>
          </a:p>
        </p:txBody>
      </p:sp>
      <p:pic>
        <p:nvPicPr>
          <p:cNvPr id="179" name="Shape 179"/>
          <p:cNvPicPr preferRelativeResize="0">
            <a:picLocks noGrp="1"/>
          </p:cNvPicPr>
          <p:nvPr>
            <p:ph type="body" idx="2"/>
          </p:nvPr>
        </p:nvPicPr>
        <p:blipFill rotWithShape="1">
          <a:blip r:embed="rId3">
            <a:alphaModFix/>
          </a:blip>
          <a:srcRect/>
          <a:stretch/>
        </p:blipFill>
        <p:spPr>
          <a:xfrm>
            <a:off x="4419600" y="1981200"/>
            <a:ext cx="4038599" cy="358607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456</Words>
  <Application>Microsoft Office PowerPoint</Application>
  <PresentationFormat>On-screen Show (4:3)</PresentationFormat>
  <Paragraphs>102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Courier New</vt:lpstr>
      <vt:lpstr>Calibri</vt:lpstr>
      <vt:lpstr>Office Theme</vt:lpstr>
      <vt:lpstr>The Powers of the Presidency</vt:lpstr>
      <vt:lpstr>What does the Constitution say?</vt:lpstr>
      <vt:lpstr>Category types of Presidential Power</vt:lpstr>
      <vt:lpstr>Executive Powers</vt:lpstr>
      <vt:lpstr>Appointment Power Senate must approve</vt:lpstr>
      <vt:lpstr>Diplomatic Powers</vt:lpstr>
      <vt:lpstr>Military Powers</vt:lpstr>
      <vt:lpstr>Legislative Power</vt:lpstr>
      <vt:lpstr>Judicial Powers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Glance  The Powers of the Presidency</dc:title>
  <dc:creator>Brenda Shay</dc:creator>
  <cp:lastModifiedBy>00, 00</cp:lastModifiedBy>
  <cp:revision>15</cp:revision>
  <dcterms:modified xsi:type="dcterms:W3CDTF">2017-04-11T17:28:53Z</dcterms:modified>
</cp:coreProperties>
</file>