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67" r:id="rId2"/>
    <p:sldMasterId id="2147483780" r:id="rId3"/>
    <p:sldMasterId id="2147483792" r:id="rId4"/>
  </p:sldMasterIdLst>
  <p:notesMasterIdLst>
    <p:notesMasterId r:id="rId39"/>
  </p:notesMasterIdLst>
  <p:handoutMasterIdLst>
    <p:handoutMasterId r:id="rId40"/>
  </p:handoutMasterIdLst>
  <p:sldIdLst>
    <p:sldId id="256" r:id="rId5"/>
    <p:sldId id="257" r:id="rId6"/>
    <p:sldId id="284" r:id="rId7"/>
    <p:sldId id="285" r:id="rId8"/>
    <p:sldId id="302" r:id="rId9"/>
    <p:sldId id="282" r:id="rId10"/>
    <p:sldId id="283" r:id="rId11"/>
    <p:sldId id="286" r:id="rId12"/>
    <p:sldId id="287" r:id="rId13"/>
    <p:sldId id="288" r:id="rId14"/>
    <p:sldId id="305" r:id="rId15"/>
    <p:sldId id="289" r:id="rId16"/>
    <p:sldId id="290" r:id="rId17"/>
    <p:sldId id="291" r:id="rId18"/>
    <p:sldId id="292" r:id="rId19"/>
    <p:sldId id="259" r:id="rId20"/>
    <p:sldId id="300" r:id="rId21"/>
    <p:sldId id="258" r:id="rId22"/>
    <p:sldId id="293" r:id="rId23"/>
    <p:sldId id="281" r:id="rId24"/>
    <p:sldId id="261" r:id="rId25"/>
    <p:sldId id="263" r:id="rId26"/>
    <p:sldId id="264" r:id="rId27"/>
    <p:sldId id="265" r:id="rId28"/>
    <p:sldId id="266" r:id="rId29"/>
    <p:sldId id="304" r:id="rId30"/>
    <p:sldId id="301" r:id="rId31"/>
    <p:sldId id="299" r:id="rId32"/>
    <p:sldId id="294" r:id="rId33"/>
    <p:sldId id="295" r:id="rId34"/>
    <p:sldId id="296" r:id="rId35"/>
    <p:sldId id="297" r:id="rId36"/>
    <p:sldId id="298" r:id="rId37"/>
    <p:sldId id="303" r:id="rId3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69" d="100"/>
          <a:sy n="69" d="100"/>
        </p:scale>
        <p:origin x="-5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F34F9ED2-5297-4FBD-A3BB-5E6F514B3312}" type="datetimeFigureOut">
              <a:rPr lang="en-US" smtClean="0"/>
              <a:t>4/26/2016</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B8176C88-CD1D-4349-A84C-DEA421927B8C}" type="slidenum">
              <a:rPr lang="en-US" smtClean="0"/>
              <a:t>‹#›</a:t>
            </a:fld>
            <a:endParaRPr lang="en-US"/>
          </a:p>
        </p:txBody>
      </p:sp>
    </p:spTree>
    <p:extLst>
      <p:ext uri="{BB962C8B-B14F-4D97-AF65-F5344CB8AC3E}">
        <p14:creationId xmlns:p14="http://schemas.microsoft.com/office/powerpoint/2010/main" val="2137151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EA42115-C54B-4B79-894B-CDD15E622ED2}" type="datetimeFigureOut">
              <a:rPr lang="en-US" smtClean="0"/>
              <a:t>4/26/2016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E04B282-0414-417B-A0B5-68C9B251924F}" type="slidenum">
              <a:rPr lang="en-US" smtClean="0"/>
              <a:t>‹#›</a:t>
            </a:fld>
            <a:endParaRPr lang="en-US"/>
          </a:p>
        </p:txBody>
      </p:sp>
    </p:spTree>
    <p:extLst>
      <p:ext uri="{BB962C8B-B14F-4D97-AF65-F5344CB8AC3E}">
        <p14:creationId xmlns:p14="http://schemas.microsoft.com/office/powerpoint/2010/main" val="224289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055"/>
          <p:cNvSpPr>
            <a:spLocks noGrp="1" noChangeArrowheads="1"/>
          </p:cNvSpPr>
          <p:nvPr>
            <p:ph type="sldNum" sz="quarter" idx="5"/>
          </p:nvPr>
        </p:nvSpPr>
        <p:spPr>
          <a:noFill/>
        </p:spPr>
        <p:txBody>
          <a:bodyPr/>
          <a:lstStyle/>
          <a:p>
            <a:fld id="{5ECE92FC-4C24-4754-ABE5-7607813F2BA4}" type="slidenum">
              <a:rPr lang="en-US" smtClean="0">
                <a:solidFill>
                  <a:prstClr val="black"/>
                </a:solidFill>
              </a:rPr>
              <a:pPr/>
              <a:t>3</a:t>
            </a:fld>
            <a:endParaRPr lang="en-U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58255" indent="-291636">
              <a:defRPr sz="2400">
                <a:solidFill>
                  <a:schemeClr val="tx1"/>
                </a:solidFill>
                <a:latin typeface="Arial" charset="0"/>
                <a:ea typeface="MS PGothic" pitchFamily="34" charset="-128"/>
              </a:defRPr>
            </a:lvl2pPr>
            <a:lvl3pPr marL="1166546" indent="-233309">
              <a:defRPr sz="2400">
                <a:solidFill>
                  <a:schemeClr val="tx1"/>
                </a:solidFill>
                <a:latin typeface="Arial" charset="0"/>
                <a:ea typeface="MS PGothic" pitchFamily="34" charset="-128"/>
              </a:defRPr>
            </a:lvl3pPr>
            <a:lvl4pPr marL="1633164" indent="-233309">
              <a:defRPr sz="2400">
                <a:solidFill>
                  <a:schemeClr val="tx1"/>
                </a:solidFill>
                <a:latin typeface="Arial" charset="0"/>
                <a:ea typeface="MS PGothic" pitchFamily="34" charset="-128"/>
              </a:defRPr>
            </a:lvl4pPr>
            <a:lvl5pPr marL="2099782" indent="-233309">
              <a:defRPr sz="2400">
                <a:solidFill>
                  <a:schemeClr val="tx1"/>
                </a:solidFill>
                <a:latin typeface="Arial" charset="0"/>
                <a:ea typeface="MS PGothic" pitchFamily="34" charset="-128"/>
              </a:defRPr>
            </a:lvl5pPr>
            <a:lvl6pPr marL="2566401" indent="-233309" eaLnBrk="0" fontAlgn="base" hangingPunct="0">
              <a:spcBef>
                <a:spcPct val="0"/>
              </a:spcBef>
              <a:spcAft>
                <a:spcPct val="0"/>
              </a:spcAft>
              <a:defRPr sz="2400">
                <a:solidFill>
                  <a:schemeClr val="tx1"/>
                </a:solidFill>
                <a:latin typeface="Arial" charset="0"/>
                <a:ea typeface="MS PGothic" pitchFamily="34" charset="-128"/>
              </a:defRPr>
            </a:lvl6pPr>
            <a:lvl7pPr marL="3033019" indent="-233309" eaLnBrk="0" fontAlgn="base" hangingPunct="0">
              <a:spcBef>
                <a:spcPct val="0"/>
              </a:spcBef>
              <a:spcAft>
                <a:spcPct val="0"/>
              </a:spcAft>
              <a:defRPr sz="2400">
                <a:solidFill>
                  <a:schemeClr val="tx1"/>
                </a:solidFill>
                <a:latin typeface="Arial" charset="0"/>
                <a:ea typeface="MS PGothic" pitchFamily="34" charset="-128"/>
              </a:defRPr>
            </a:lvl7pPr>
            <a:lvl8pPr marL="3499637" indent="-233309" eaLnBrk="0" fontAlgn="base" hangingPunct="0">
              <a:spcBef>
                <a:spcPct val="0"/>
              </a:spcBef>
              <a:spcAft>
                <a:spcPct val="0"/>
              </a:spcAft>
              <a:defRPr sz="2400">
                <a:solidFill>
                  <a:schemeClr val="tx1"/>
                </a:solidFill>
                <a:latin typeface="Arial" charset="0"/>
                <a:ea typeface="MS PGothic" pitchFamily="34" charset="-128"/>
              </a:defRPr>
            </a:lvl8pPr>
            <a:lvl9pPr marL="3966256" indent="-233309" eaLnBrk="0" fontAlgn="base" hangingPunct="0">
              <a:spcBef>
                <a:spcPct val="0"/>
              </a:spcBef>
              <a:spcAft>
                <a:spcPct val="0"/>
              </a:spcAft>
              <a:defRPr sz="2400">
                <a:solidFill>
                  <a:schemeClr val="tx1"/>
                </a:solidFill>
                <a:latin typeface="Arial" charset="0"/>
                <a:ea typeface="MS PGothic" pitchFamily="34" charset="-128"/>
              </a:defRPr>
            </a:lvl9pPr>
          </a:lstStyle>
          <a:p>
            <a:fld id="{67DF9953-2B08-4888-A371-58430F1B7504}" type="slidenum">
              <a:rPr lang="en-US" sz="1200"/>
              <a:pPr/>
              <a:t>30</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58255" indent="-291636">
              <a:defRPr sz="2400">
                <a:solidFill>
                  <a:schemeClr val="tx1"/>
                </a:solidFill>
                <a:latin typeface="Arial" charset="0"/>
                <a:ea typeface="MS PGothic" pitchFamily="34" charset="-128"/>
              </a:defRPr>
            </a:lvl2pPr>
            <a:lvl3pPr marL="1166546" indent="-233309">
              <a:defRPr sz="2400">
                <a:solidFill>
                  <a:schemeClr val="tx1"/>
                </a:solidFill>
                <a:latin typeface="Arial" charset="0"/>
                <a:ea typeface="MS PGothic" pitchFamily="34" charset="-128"/>
              </a:defRPr>
            </a:lvl3pPr>
            <a:lvl4pPr marL="1633164" indent="-233309">
              <a:defRPr sz="2400">
                <a:solidFill>
                  <a:schemeClr val="tx1"/>
                </a:solidFill>
                <a:latin typeface="Arial" charset="0"/>
                <a:ea typeface="MS PGothic" pitchFamily="34" charset="-128"/>
              </a:defRPr>
            </a:lvl4pPr>
            <a:lvl5pPr marL="2099782" indent="-233309">
              <a:defRPr sz="2400">
                <a:solidFill>
                  <a:schemeClr val="tx1"/>
                </a:solidFill>
                <a:latin typeface="Arial" charset="0"/>
                <a:ea typeface="MS PGothic" pitchFamily="34" charset="-128"/>
              </a:defRPr>
            </a:lvl5pPr>
            <a:lvl6pPr marL="2566401" indent="-233309" eaLnBrk="0" fontAlgn="base" hangingPunct="0">
              <a:spcBef>
                <a:spcPct val="0"/>
              </a:spcBef>
              <a:spcAft>
                <a:spcPct val="0"/>
              </a:spcAft>
              <a:defRPr sz="2400">
                <a:solidFill>
                  <a:schemeClr val="tx1"/>
                </a:solidFill>
                <a:latin typeface="Arial" charset="0"/>
                <a:ea typeface="MS PGothic" pitchFamily="34" charset="-128"/>
              </a:defRPr>
            </a:lvl6pPr>
            <a:lvl7pPr marL="3033019" indent="-233309" eaLnBrk="0" fontAlgn="base" hangingPunct="0">
              <a:spcBef>
                <a:spcPct val="0"/>
              </a:spcBef>
              <a:spcAft>
                <a:spcPct val="0"/>
              </a:spcAft>
              <a:defRPr sz="2400">
                <a:solidFill>
                  <a:schemeClr val="tx1"/>
                </a:solidFill>
                <a:latin typeface="Arial" charset="0"/>
                <a:ea typeface="MS PGothic" pitchFamily="34" charset="-128"/>
              </a:defRPr>
            </a:lvl7pPr>
            <a:lvl8pPr marL="3499637" indent="-233309" eaLnBrk="0" fontAlgn="base" hangingPunct="0">
              <a:spcBef>
                <a:spcPct val="0"/>
              </a:spcBef>
              <a:spcAft>
                <a:spcPct val="0"/>
              </a:spcAft>
              <a:defRPr sz="2400">
                <a:solidFill>
                  <a:schemeClr val="tx1"/>
                </a:solidFill>
                <a:latin typeface="Arial" charset="0"/>
                <a:ea typeface="MS PGothic" pitchFamily="34" charset="-128"/>
              </a:defRPr>
            </a:lvl8pPr>
            <a:lvl9pPr marL="3966256" indent="-233309" eaLnBrk="0" fontAlgn="base" hangingPunct="0">
              <a:spcBef>
                <a:spcPct val="0"/>
              </a:spcBef>
              <a:spcAft>
                <a:spcPct val="0"/>
              </a:spcAft>
              <a:defRPr sz="2400">
                <a:solidFill>
                  <a:schemeClr val="tx1"/>
                </a:solidFill>
                <a:latin typeface="Arial" charset="0"/>
                <a:ea typeface="MS PGothic" pitchFamily="34" charset="-128"/>
              </a:defRPr>
            </a:lvl9pPr>
          </a:lstStyle>
          <a:p>
            <a:fld id="{3C446D0A-C9C7-4FD0-88B5-8B890217806B}" type="slidenum">
              <a:rPr lang="en-US" sz="1200"/>
              <a:pPr/>
              <a:t>31</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58255" indent="-291636">
              <a:defRPr sz="2400">
                <a:solidFill>
                  <a:schemeClr val="tx1"/>
                </a:solidFill>
                <a:latin typeface="Arial" charset="0"/>
                <a:ea typeface="MS PGothic" pitchFamily="34" charset="-128"/>
              </a:defRPr>
            </a:lvl2pPr>
            <a:lvl3pPr marL="1166546" indent="-233309">
              <a:defRPr sz="2400">
                <a:solidFill>
                  <a:schemeClr val="tx1"/>
                </a:solidFill>
                <a:latin typeface="Arial" charset="0"/>
                <a:ea typeface="MS PGothic" pitchFamily="34" charset="-128"/>
              </a:defRPr>
            </a:lvl3pPr>
            <a:lvl4pPr marL="1633164" indent="-233309">
              <a:defRPr sz="2400">
                <a:solidFill>
                  <a:schemeClr val="tx1"/>
                </a:solidFill>
                <a:latin typeface="Arial" charset="0"/>
                <a:ea typeface="MS PGothic" pitchFamily="34" charset="-128"/>
              </a:defRPr>
            </a:lvl4pPr>
            <a:lvl5pPr marL="2099782" indent="-233309">
              <a:defRPr sz="2400">
                <a:solidFill>
                  <a:schemeClr val="tx1"/>
                </a:solidFill>
                <a:latin typeface="Arial" charset="0"/>
                <a:ea typeface="MS PGothic" pitchFamily="34" charset="-128"/>
              </a:defRPr>
            </a:lvl5pPr>
            <a:lvl6pPr marL="2566401" indent="-233309" eaLnBrk="0" fontAlgn="base" hangingPunct="0">
              <a:spcBef>
                <a:spcPct val="0"/>
              </a:spcBef>
              <a:spcAft>
                <a:spcPct val="0"/>
              </a:spcAft>
              <a:defRPr sz="2400">
                <a:solidFill>
                  <a:schemeClr val="tx1"/>
                </a:solidFill>
                <a:latin typeface="Arial" charset="0"/>
                <a:ea typeface="MS PGothic" pitchFamily="34" charset="-128"/>
              </a:defRPr>
            </a:lvl6pPr>
            <a:lvl7pPr marL="3033019" indent="-233309" eaLnBrk="0" fontAlgn="base" hangingPunct="0">
              <a:spcBef>
                <a:spcPct val="0"/>
              </a:spcBef>
              <a:spcAft>
                <a:spcPct val="0"/>
              </a:spcAft>
              <a:defRPr sz="2400">
                <a:solidFill>
                  <a:schemeClr val="tx1"/>
                </a:solidFill>
                <a:latin typeface="Arial" charset="0"/>
                <a:ea typeface="MS PGothic" pitchFamily="34" charset="-128"/>
              </a:defRPr>
            </a:lvl7pPr>
            <a:lvl8pPr marL="3499637" indent="-233309" eaLnBrk="0" fontAlgn="base" hangingPunct="0">
              <a:spcBef>
                <a:spcPct val="0"/>
              </a:spcBef>
              <a:spcAft>
                <a:spcPct val="0"/>
              </a:spcAft>
              <a:defRPr sz="2400">
                <a:solidFill>
                  <a:schemeClr val="tx1"/>
                </a:solidFill>
                <a:latin typeface="Arial" charset="0"/>
                <a:ea typeface="MS PGothic" pitchFamily="34" charset="-128"/>
              </a:defRPr>
            </a:lvl8pPr>
            <a:lvl9pPr marL="3966256" indent="-233309" eaLnBrk="0" fontAlgn="base" hangingPunct="0">
              <a:spcBef>
                <a:spcPct val="0"/>
              </a:spcBef>
              <a:spcAft>
                <a:spcPct val="0"/>
              </a:spcAft>
              <a:defRPr sz="2400">
                <a:solidFill>
                  <a:schemeClr val="tx1"/>
                </a:solidFill>
                <a:latin typeface="Arial" charset="0"/>
                <a:ea typeface="MS PGothic" pitchFamily="34" charset="-128"/>
              </a:defRPr>
            </a:lvl9pPr>
          </a:lstStyle>
          <a:p>
            <a:fld id="{0EA9CD37-1326-4D7B-ABF4-81A722963AD8}" type="slidenum">
              <a:rPr lang="en-US" sz="1200"/>
              <a:pPr/>
              <a:t>32</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58255" indent="-291636">
              <a:defRPr sz="2400">
                <a:solidFill>
                  <a:schemeClr val="tx1"/>
                </a:solidFill>
                <a:latin typeface="Arial" charset="0"/>
                <a:ea typeface="MS PGothic" pitchFamily="34" charset="-128"/>
              </a:defRPr>
            </a:lvl2pPr>
            <a:lvl3pPr marL="1166546" indent="-233309">
              <a:defRPr sz="2400">
                <a:solidFill>
                  <a:schemeClr val="tx1"/>
                </a:solidFill>
                <a:latin typeface="Arial" charset="0"/>
                <a:ea typeface="MS PGothic" pitchFamily="34" charset="-128"/>
              </a:defRPr>
            </a:lvl3pPr>
            <a:lvl4pPr marL="1633164" indent="-233309">
              <a:defRPr sz="2400">
                <a:solidFill>
                  <a:schemeClr val="tx1"/>
                </a:solidFill>
                <a:latin typeface="Arial" charset="0"/>
                <a:ea typeface="MS PGothic" pitchFamily="34" charset="-128"/>
              </a:defRPr>
            </a:lvl4pPr>
            <a:lvl5pPr marL="2099782" indent="-233309">
              <a:defRPr sz="2400">
                <a:solidFill>
                  <a:schemeClr val="tx1"/>
                </a:solidFill>
                <a:latin typeface="Arial" charset="0"/>
                <a:ea typeface="MS PGothic" pitchFamily="34" charset="-128"/>
              </a:defRPr>
            </a:lvl5pPr>
            <a:lvl6pPr marL="2566401" indent="-233309" eaLnBrk="0" fontAlgn="base" hangingPunct="0">
              <a:spcBef>
                <a:spcPct val="0"/>
              </a:spcBef>
              <a:spcAft>
                <a:spcPct val="0"/>
              </a:spcAft>
              <a:defRPr sz="2400">
                <a:solidFill>
                  <a:schemeClr val="tx1"/>
                </a:solidFill>
                <a:latin typeface="Arial" charset="0"/>
                <a:ea typeface="MS PGothic" pitchFamily="34" charset="-128"/>
              </a:defRPr>
            </a:lvl6pPr>
            <a:lvl7pPr marL="3033019" indent="-233309" eaLnBrk="0" fontAlgn="base" hangingPunct="0">
              <a:spcBef>
                <a:spcPct val="0"/>
              </a:spcBef>
              <a:spcAft>
                <a:spcPct val="0"/>
              </a:spcAft>
              <a:defRPr sz="2400">
                <a:solidFill>
                  <a:schemeClr val="tx1"/>
                </a:solidFill>
                <a:latin typeface="Arial" charset="0"/>
                <a:ea typeface="MS PGothic" pitchFamily="34" charset="-128"/>
              </a:defRPr>
            </a:lvl7pPr>
            <a:lvl8pPr marL="3499637" indent="-233309" eaLnBrk="0" fontAlgn="base" hangingPunct="0">
              <a:spcBef>
                <a:spcPct val="0"/>
              </a:spcBef>
              <a:spcAft>
                <a:spcPct val="0"/>
              </a:spcAft>
              <a:defRPr sz="2400">
                <a:solidFill>
                  <a:schemeClr val="tx1"/>
                </a:solidFill>
                <a:latin typeface="Arial" charset="0"/>
                <a:ea typeface="MS PGothic" pitchFamily="34" charset="-128"/>
              </a:defRPr>
            </a:lvl8pPr>
            <a:lvl9pPr marL="3966256" indent="-233309" eaLnBrk="0" fontAlgn="base" hangingPunct="0">
              <a:spcBef>
                <a:spcPct val="0"/>
              </a:spcBef>
              <a:spcAft>
                <a:spcPct val="0"/>
              </a:spcAft>
              <a:defRPr sz="2400">
                <a:solidFill>
                  <a:schemeClr val="tx1"/>
                </a:solidFill>
                <a:latin typeface="Arial" charset="0"/>
                <a:ea typeface="MS PGothic" pitchFamily="34" charset="-128"/>
              </a:defRPr>
            </a:lvl9pPr>
          </a:lstStyle>
          <a:p>
            <a:fld id="{42EB5CFD-8585-4299-8BD7-3E90034465D8}" type="slidenum">
              <a:rPr lang="en-US" sz="1200"/>
              <a:pPr/>
              <a:t>33</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055"/>
          <p:cNvSpPr>
            <a:spLocks noGrp="1" noChangeArrowheads="1"/>
          </p:cNvSpPr>
          <p:nvPr>
            <p:ph type="sldNum" sz="quarter" idx="5"/>
          </p:nvPr>
        </p:nvSpPr>
        <p:spPr>
          <a:noFill/>
        </p:spPr>
        <p:txBody>
          <a:bodyPr/>
          <a:lstStyle/>
          <a:p>
            <a:fld id="{646AB00A-D6CC-447C-8AFF-D2A8FAFCC9C5}" type="slidenum">
              <a:rPr lang="en-US" smtClean="0">
                <a:solidFill>
                  <a:prstClr val="black"/>
                </a:solidFill>
              </a:rPr>
              <a:pPr/>
              <a:t>4</a:t>
            </a:fld>
            <a:endParaRPr lang="en-US" smtClean="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055"/>
          <p:cNvSpPr>
            <a:spLocks noGrp="1" noChangeArrowheads="1"/>
          </p:cNvSpPr>
          <p:nvPr>
            <p:ph type="sldNum" sz="quarter" idx="5"/>
          </p:nvPr>
        </p:nvSpPr>
        <p:spPr>
          <a:noFill/>
        </p:spPr>
        <p:txBody>
          <a:bodyPr/>
          <a:lstStyle/>
          <a:p>
            <a:fld id="{7053F6DA-CC35-47DA-8331-C3BEBB4B1173}" type="slidenum">
              <a:rPr lang="en-US" smtClean="0">
                <a:solidFill>
                  <a:prstClr val="black"/>
                </a:solidFill>
              </a:rPr>
              <a:pPr/>
              <a:t>7</a:t>
            </a:fld>
            <a:endParaRPr lang="en-US" smtClean="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055"/>
          <p:cNvSpPr>
            <a:spLocks noGrp="1" noChangeArrowheads="1"/>
          </p:cNvSpPr>
          <p:nvPr>
            <p:ph type="sldNum" sz="quarter" idx="5"/>
          </p:nvPr>
        </p:nvSpPr>
        <p:spPr>
          <a:noFill/>
        </p:spPr>
        <p:txBody>
          <a:bodyPr/>
          <a:lstStyle/>
          <a:p>
            <a:fld id="{A99BF308-BD9F-4EF0-AC36-A36B049A4518}" type="slidenum">
              <a:rPr lang="en-US" smtClean="0">
                <a:solidFill>
                  <a:prstClr val="black"/>
                </a:solidFill>
              </a:rPr>
              <a:pPr/>
              <a:t>9</a:t>
            </a:fld>
            <a:endParaRPr lang="en-US" smtClean="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055"/>
          <p:cNvSpPr>
            <a:spLocks noGrp="1" noChangeArrowheads="1"/>
          </p:cNvSpPr>
          <p:nvPr>
            <p:ph type="sldNum" sz="quarter" idx="5"/>
          </p:nvPr>
        </p:nvSpPr>
        <p:spPr>
          <a:noFill/>
        </p:spPr>
        <p:txBody>
          <a:bodyPr/>
          <a:lstStyle/>
          <a:p>
            <a:fld id="{ABAE1592-5508-43E1-8B9B-CA02C197B41D}" type="slidenum">
              <a:rPr lang="en-US" smtClean="0">
                <a:solidFill>
                  <a:prstClr val="black"/>
                </a:solidFill>
              </a:rPr>
              <a:pPr/>
              <a:t>10</a:t>
            </a:fld>
            <a:endParaRPr lang="en-US" smtClean="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055"/>
          <p:cNvSpPr>
            <a:spLocks noGrp="1" noChangeArrowheads="1"/>
          </p:cNvSpPr>
          <p:nvPr>
            <p:ph type="sldNum" sz="quarter" idx="5"/>
          </p:nvPr>
        </p:nvSpPr>
        <p:spPr>
          <a:noFill/>
        </p:spPr>
        <p:txBody>
          <a:bodyPr/>
          <a:lstStyle/>
          <a:p>
            <a:fld id="{88B8D2CE-F026-484A-AC89-FDF09AFAC45D}" type="slidenum">
              <a:rPr lang="en-US" smtClean="0">
                <a:solidFill>
                  <a:prstClr val="black"/>
                </a:solidFill>
              </a:rPr>
              <a:pPr/>
              <a:t>12</a:t>
            </a:fld>
            <a:endParaRPr lang="en-US" smtClean="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055"/>
          <p:cNvSpPr>
            <a:spLocks noGrp="1" noChangeArrowheads="1"/>
          </p:cNvSpPr>
          <p:nvPr>
            <p:ph type="sldNum" sz="quarter" idx="5"/>
          </p:nvPr>
        </p:nvSpPr>
        <p:spPr>
          <a:noFill/>
        </p:spPr>
        <p:txBody>
          <a:bodyPr/>
          <a:lstStyle/>
          <a:p>
            <a:fld id="{FD9B8449-3EBE-4F8E-98DB-5E67CB222816}" type="slidenum">
              <a:rPr lang="en-US" smtClean="0">
                <a:solidFill>
                  <a:prstClr val="black"/>
                </a:solidFill>
              </a:rPr>
              <a:pPr/>
              <a:t>13</a:t>
            </a:fld>
            <a:endParaRPr lang="en-US" smtClean="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055"/>
          <p:cNvSpPr>
            <a:spLocks noGrp="1" noChangeArrowheads="1"/>
          </p:cNvSpPr>
          <p:nvPr>
            <p:ph type="sldNum" sz="quarter" idx="5"/>
          </p:nvPr>
        </p:nvSpPr>
        <p:spPr>
          <a:noFill/>
        </p:spPr>
        <p:txBody>
          <a:bodyPr/>
          <a:lstStyle/>
          <a:p>
            <a:fld id="{81F1FA99-7EC7-4E66-B78E-555769D7EDE9}" type="slidenum">
              <a:rPr lang="en-US" smtClean="0">
                <a:solidFill>
                  <a:prstClr val="black"/>
                </a:solidFill>
              </a:rPr>
              <a:pPr/>
              <a:t>14</a:t>
            </a:fld>
            <a:endParaRPr lang="en-US" smtClean="0">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055"/>
          <p:cNvSpPr>
            <a:spLocks noGrp="1" noChangeArrowheads="1"/>
          </p:cNvSpPr>
          <p:nvPr>
            <p:ph type="sldNum" sz="quarter" idx="5"/>
          </p:nvPr>
        </p:nvSpPr>
        <p:spPr>
          <a:noFill/>
        </p:spPr>
        <p:txBody>
          <a:bodyPr/>
          <a:lstStyle/>
          <a:p>
            <a:fld id="{6982CC6F-987F-4D7B-B5B1-2E34B7CD34F6}" type="slidenum">
              <a:rPr lang="en-US" smtClean="0">
                <a:solidFill>
                  <a:prstClr val="black"/>
                </a:solidFill>
              </a:rPr>
              <a:pPr/>
              <a:t>19</a:t>
            </a:fld>
            <a:endParaRPr lang="en-US" smtClean="0">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8529917-0316-476D-97E1-BD80256B8FF8}"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9761B5C5-CA05-4AC9-8C90-6F60F8979656}"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29917-0316-476D-97E1-BD80256B8FF8}"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B5C5-CA05-4AC9-8C90-6F60F89796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529917-0316-476D-97E1-BD80256B8FF8}"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B5C5-CA05-4AC9-8C90-6F60F897965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10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E724A34-59E7-413A-8D77-A4C86D7147CD}" type="slidenum">
              <a:rPr lang="en-US"/>
              <a:pPr>
                <a:defRPr/>
              </a:pPr>
              <a:t>‹#›</a:t>
            </a:fld>
            <a:endParaRPr lang="en-US"/>
          </a:p>
        </p:txBody>
      </p:sp>
    </p:spTree>
    <p:extLst>
      <p:ext uri="{BB962C8B-B14F-4D97-AF65-F5344CB8AC3E}">
        <p14:creationId xmlns:p14="http://schemas.microsoft.com/office/powerpoint/2010/main" val="42198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FE52F7A-106A-4924-B792-B77A6C29DD5D}"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solidFill>
                <a:srgbClr val="EBDDC3"/>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24253E0-383A-4113-A555-BC9E42ABCDBF}" type="slidenum">
              <a:rPr lang="en-US" smtClean="0">
                <a:solidFill>
                  <a:srgbClr val="EBDDC3"/>
                </a:solidFill>
              </a:rPr>
              <a:pPr/>
              <a:t>‹#›</a:t>
            </a:fld>
            <a:endParaRPr lang="en-US">
              <a:solidFill>
                <a:srgbClr val="EBDDC3"/>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C24253E0-383A-4113-A555-BC9E42ABCDB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C24253E0-383A-4113-A555-BC9E42ABCDBF}"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p>
            <a:fld id="{C24253E0-383A-4113-A555-BC9E42ABCDB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8" name="Footer Placeholder 7"/>
          <p:cNvSpPr>
            <a:spLocks noGrp="1"/>
          </p:cNvSpPr>
          <p:nvPr>
            <p:ph type="ftr" sz="quarter" idx="11"/>
          </p:nvPr>
        </p:nvSpPr>
        <p:spPr/>
        <p:txBody>
          <a:bodyPr/>
          <a:lstStyle/>
          <a:p>
            <a:endParaRPr lang="en-US">
              <a:solidFill>
                <a:srgbClr val="775F55"/>
              </a:solidFill>
            </a:endParaRPr>
          </a:p>
        </p:txBody>
      </p:sp>
      <p:sp>
        <p:nvSpPr>
          <p:cNvPr id="9" name="Slide Number Placeholder 8"/>
          <p:cNvSpPr>
            <a:spLocks noGrp="1"/>
          </p:cNvSpPr>
          <p:nvPr>
            <p:ph type="sldNum" sz="quarter" idx="12"/>
          </p:nvPr>
        </p:nvSpPr>
        <p:spPr/>
        <p:txBody>
          <a:bodyPr/>
          <a:lstStyle/>
          <a:p>
            <a:fld id="{C24253E0-383A-4113-A555-BC9E42ABCDB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p>
            <a:fld id="{C24253E0-383A-4113-A555-BC9E42ABCDB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p:txBody>
          <a:bodyPr/>
          <a:lstStyle/>
          <a:p>
            <a:fld id="{C24253E0-383A-4113-A555-BC9E42ABCDBF}" type="slidenum">
              <a:rPr lang="en-US" smtClean="0">
                <a:solidFill>
                  <a:srgbClr val="775F55"/>
                </a:solidFill>
              </a:rPr>
              <a:pPr/>
              <a:t>‹#›</a:t>
            </a:fld>
            <a:endParaRPr lang="en-US">
              <a:solidFill>
                <a:srgbClr val="775F55"/>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29917-0316-476D-97E1-BD80256B8FF8}"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B5C5-CA05-4AC9-8C90-6F60F897965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p>
            <a:fld id="{C24253E0-383A-4113-A555-BC9E42ABCDBF}"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7" name="Slide Number Placeholder 6"/>
          <p:cNvSpPr>
            <a:spLocks noGrp="1"/>
          </p:cNvSpPr>
          <p:nvPr>
            <p:ph type="sldNum" sz="quarter" idx="12"/>
          </p:nvPr>
        </p:nvSpPr>
        <p:spPr/>
        <p:txBody>
          <a:bodyPr/>
          <a:lstStyle/>
          <a:p>
            <a:fld id="{C24253E0-383A-4113-A555-BC9E42ABCDBF}"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C24253E0-383A-4113-A555-BC9E42ABCDB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C24253E0-383A-4113-A555-BC9E42ABCDBF}"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4894BBF3-20FF-479C-9BC1-995A60E15AB4}" type="slidenum">
              <a:rPr lang="en-US"/>
              <a:pPr>
                <a:defRPr/>
              </a:pPr>
              <a:t>‹#›</a:t>
            </a:fld>
            <a:endParaRPr lang="en-US"/>
          </a:p>
        </p:txBody>
      </p:sp>
    </p:spTree>
    <p:extLst>
      <p:ext uri="{BB962C8B-B14F-4D97-AF65-F5344CB8AC3E}">
        <p14:creationId xmlns:p14="http://schemas.microsoft.com/office/powerpoint/2010/main" val="2506478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8529917-0316-476D-97E1-BD80256B8FF8}" type="datetimeFigureOut">
              <a:rPr lang="en-US" smtClean="0">
                <a:solidFill>
                  <a:srgbClr val="FFFFFF"/>
                </a:solidFill>
              </a:rPr>
              <a:pPr/>
              <a:t>4/26/2016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9761B5C5-CA05-4AC9-8C90-6F60F8979656}" type="slidenum">
              <a:rPr lang="en-US" smtClean="0">
                <a:solidFill>
                  <a:srgbClr val="FFFFFF"/>
                </a:solidFill>
              </a:rPr>
              <a:pPr/>
              <a:t>‹#›</a:t>
            </a:fld>
            <a:endParaRPr lang="en-US">
              <a:solidFill>
                <a:srgbClr val="FFFFFF"/>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29917-0316-476D-97E1-BD80256B8FF8}" type="datetimeFigureOut">
              <a:rPr lang="en-US" smtClean="0">
                <a:solidFill>
                  <a:srgbClr val="FFFFFF"/>
                </a:solidFill>
              </a:rPr>
              <a:pPr/>
              <a:t>4/26/2016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761B5C5-CA05-4AC9-8C90-6F60F8979656}"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8529917-0316-476D-97E1-BD80256B8FF8}" type="datetimeFigureOut">
              <a:rPr lang="en-US" smtClean="0">
                <a:solidFill>
                  <a:srgbClr val="FFFFFF"/>
                </a:solidFill>
              </a:rPr>
              <a:pPr/>
              <a:t>4/26/2016</a:t>
            </a:fld>
            <a:endParaRPr lang="en-US">
              <a:solidFill>
                <a:srgbClr val="FFFFFF"/>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761B5C5-CA05-4AC9-8C90-6F60F8979656}" type="slidenum">
              <a:rPr lang="en-US" smtClean="0">
                <a:solidFill>
                  <a:srgbClr val="FFFFFF"/>
                </a:solidFill>
              </a:rPr>
              <a:pPr/>
              <a:t>‹#›</a:t>
            </a:fld>
            <a:endParaRPr lang="en-US">
              <a:solidFill>
                <a:srgbClr val="FFFFFF"/>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529917-0316-476D-97E1-BD80256B8FF8}" type="datetimeFigureOut">
              <a:rPr lang="en-US" smtClean="0">
                <a:solidFill>
                  <a:srgbClr val="FFFFFF"/>
                </a:solidFill>
              </a:rPr>
              <a:pPr/>
              <a:t>4/26/2016</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761B5C5-CA05-4AC9-8C90-6F60F8979656}"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529917-0316-476D-97E1-BD80256B8FF8}" type="datetimeFigureOut">
              <a:rPr lang="en-US" smtClean="0">
                <a:solidFill>
                  <a:srgbClr val="FFFFFF"/>
                </a:solidFill>
              </a:rPr>
              <a:pPr/>
              <a:t>4/26/2016</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9761B5C5-CA05-4AC9-8C90-6F60F8979656}"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8529917-0316-476D-97E1-BD80256B8FF8}" type="datetimeFigureOut">
              <a:rPr lang="en-US" smtClean="0"/>
              <a:t>4/26/2016</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B5C5-CA05-4AC9-8C90-6F60F8979656}"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529917-0316-476D-97E1-BD80256B8FF8}" type="datetimeFigureOut">
              <a:rPr lang="en-US" smtClean="0">
                <a:solidFill>
                  <a:srgbClr val="FFFFFF"/>
                </a:solidFill>
              </a:rPr>
              <a:pPr/>
              <a:t>4/26/2016</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761B5C5-CA05-4AC9-8C90-6F60F8979656}"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8529917-0316-476D-97E1-BD80256B8FF8}" type="datetimeFigureOut">
              <a:rPr lang="en-US" smtClean="0">
                <a:solidFill>
                  <a:srgbClr val="FFFFFF"/>
                </a:solidFill>
              </a:rPr>
              <a:pPr/>
              <a:t>4/26/2016</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9761B5C5-CA05-4AC9-8C90-6F60F8979656}"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529917-0316-476D-97E1-BD80256B8FF8}" type="datetimeFigureOut">
              <a:rPr lang="en-US" smtClean="0">
                <a:solidFill>
                  <a:srgbClr val="FFFFFF"/>
                </a:solidFill>
              </a:rPr>
              <a:pPr/>
              <a:t>4/26/2016</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761B5C5-CA05-4AC9-8C90-6F60F8979656}" type="slidenum">
              <a:rPr lang="en-US" smtClean="0">
                <a:solidFill>
                  <a:srgbClr val="FFFFFF"/>
                </a:solidFill>
              </a:rPr>
              <a:pPr/>
              <a:t>‹#›</a:t>
            </a:fld>
            <a:endParaRPr lang="en-US">
              <a:solidFill>
                <a:srgbClr val="FFFFFF"/>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88529917-0316-476D-97E1-BD80256B8FF8}" type="datetimeFigureOut">
              <a:rPr lang="en-US" smtClean="0">
                <a:solidFill>
                  <a:srgbClr val="FFFFFF"/>
                </a:solidFill>
              </a:rPr>
              <a:pPr/>
              <a:t>4/26/2016</a:t>
            </a:fld>
            <a:endParaRPr lang="en-US">
              <a:solidFill>
                <a:srgbClr val="FFFFFF"/>
              </a:solidFill>
            </a:endParaRPr>
          </a:p>
        </p:txBody>
      </p:sp>
      <p:sp>
        <p:nvSpPr>
          <p:cNvPr id="7" name="Slide Number Placeholder 6"/>
          <p:cNvSpPr>
            <a:spLocks noGrp="1"/>
          </p:cNvSpPr>
          <p:nvPr>
            <p:ph type="sldNum" sz="quarter" idx="12"/>
          </p:nvPr>
        </p:nvSpPr>
        <p:spPr/>
        <p:txBody>
          <a:bodyPr/>
          <a:lstStyle/>
          <a:p>
            <a:fld id="{9761B5C5-CA05-4AC9-8C90-6F60F8979656}" type="slidenum">
              <a:rPr lang="en-US" smtClean="0">
                <a:solidFill>
                  <a:srgbClr val="FFFFFF"/>
                </a:solidFill>
              </a:rPr>
              <a:pPr/>
              <a:t>‹#›</a:t>
            </a:fld>
            <a:endParaRPr lang="en-US">
              <a:solidFill>
                <a:srgbClr val="FFFFFF"/>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29917-0316-476D-97E1-BD80256B8FF8}" type="datetimeFigureOut">
              <a:rPr lang="en-US" smtClean="0">
                <a:solidFill>
                  <a:srgbClr val="FFFFFF"/>
                </a:solidFill>
              </a:rPr>
              <a:pPr/>
              <a:t>4/26/2016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761B5C5-CA05-4AC9-8C90-6F60F8979656}"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529917-0316-476D-97E1-BD80256B8FF8}" type="datetimeFigureOut">
              <a:rPr lang="en-US" smtClean="0">
                <a:solidFill>
                  <a:srgbClr val="FFFFFF"/>
                </a:solidFill>
              </a:rPr>
              <a:pPr/>
              <a:t>4/26/2016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761B5C5-CA05-4AC9-8C90-6F60F8979656}"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FE52F7A-106A-4924-B792-B77A6C29DD5D}"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solidFill>
                <a:srgbClr val="EBDDC3"/>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24253E0-383A-4113-A555-BC9E42ABCDBF}" type="slidenum">
              <a:rPr lang="en-US" smtClean="0">
                <a:solidFill>
                  <a:srgbClr val="EBDDC3"/>
                </a:solidFill>
              </a:rPr>
              <a:pPr/>
              <a:t>‹#›</a:t>
            </a:fld>
            <a:endParaRPr lang="en-US">
              <a:solidFill>
                <a:srgbClr val="EBDDC3"/>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C24253E0-383A-4113-A555-BC9E42ABCDBF}"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C24253E0-383A-4113-A555-BC9E42ABCDBF}"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p>
            <a:fld id="{C24253E0-383A-4113-A555-BC9E42ABCD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529917-0316-476D-97E1-BD80256B8FF8}"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1B5C5-CA05-4AC9-8C90-6F60F8979656}"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8" name="Footer Placeholder 7"/>
          <p:cNvSpPr>
            <a:spLocks noGrp="1"/>
          </p:cNvSpPr>
          <p:nvPr>
            <p:ph type="ftr" sz="quarter" idx="11"/>
          </p:nvPr>
        </p:nvSpPr>
        <p:spPr/>
        <p:txBody>
          <a:bodyPr/>
          <a:lstStyle/>
          <a:p>
            <a:endParaRPr lang="en-US">
              <a:solidFill>
                <a:srgbClr val="775F55"/>
              </a:solidFill>
            </a:endParaRPr>
          </a:p>
        </p:txBody>
      </p:sp>
      <p:sp>
        <p:nvSpPr>
          <p:cNvPr id="9" name="Slide Number Placeholder 8"/>
          <p:cNvSpPr>
            <a:spLocks noGrp="1"/>
          </p:cNvSpPr>
          <p:nvPr>
            <p:ph type="sldNum" sz="quarter" idx="12"/>
          </p:nvPr>
        </p:nvSpPr>
        <p:spPr/>
        <p:txBody>
          <a:bodyPr/>
          <a:lstStyle/>
          <a:p>
            <a:fld id="{C24253E0-383A-4113-A555-BC9E42ABCDBF}"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p>
            <a:fld id="{C24253E0-383A-4113-A555-BC9E42ABCDBF}"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p:txBody>
          <a:bodyPr/>
          <a:lstStyle/>
          <a:p>
            <a:fld id="{C24253E0-383A-4113-A555-BC9E42ABCDBF}" type="slidenum">
              <a:rPr lang="en-US" smtClean="0">
                <a:solidFill>
                  <a:srgbClr val="775F55"/>
                </a:solidFill>
              </a:rPr>
              <a:pPr/>
              <a:t>‹#›</a:t>
            </a:fld>
            <a:endParaRPr lang="en-US">
              <a:solidFill>
                <a:srgbClr val="775F55"/>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p>
            <a:fld id="{C24253E0-383A-4113-A555-BC9E42ABCDBF}"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7" name="Slide Number Placeholder 6"/>
          <p:cNvSpPr>
            <a:spLocks noGrp="1"/>
          </p:cNvSpPr>
          <p:nvPr>
            <p:ph type="sldNum" sz="quarter" idx="12"/>
          </p:nvPr>
        </p:nvSpPr>
        <p:spPr/>
        <p:txBody>
          <a:bodyPr/>
          <a:lstStyle/>
          <a:p>
            <a:fld id="{C24253E0-383A-4113-A555-BC9E42ABCDBF}"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C24253E0-383A-4113-A555-BC9E42ABCDBF}"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C24253E0-383A-4113-A555-BC9E42ABCDBF}"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4894BBF3-20FF-479C-9BC1-995A60E15AB4}" type="slidenum">
              <a:rPr lang="en-US"/>
              <a:pPr>
                <a:defRPr/>
              </a:pPr>
              <a:t>‹#›</a:t>
            </a:fld>
            <a:endParaRPr lang="en-US"/>
          </a:p>
        </p:txBody>
      </p:sp>
    </p:spTree>
    <p:extLst>
      <p:ext uri="{BB962C8B-B14F-4D97-AF65-F5344CB8AC3E}">
        <p14:creationId xmlns:p14="http://schemas.microsoft.com/office/powerpoint/2010/main" val="6364736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normAutofit/>
          </a:bodyPr>
          <a:lstStyle/>
          <a:p>
            <a:pPr lvl="0"/>
            <a:endParaRPr lang="en-US" noProof="0" smtClean="0"/>
          </a:p>
        </p:txBody>
      </p:sp>
      <p:sp>
        <p:nvSpPr>
          <p:cNvPr id="5" name="Date Placeholder 13"/>
          <p:cNvSpPr>
            <a:spLocks noGrp="1"/>
          </p:cNvSpPr>
          <p:nvPr>
            <p:ph type="dt" sz="half" idx="10"/>
          </p:nvPr>
        </p:nvSpPr>
        <p:spPr/>
        <p:txBody>
          <a:bodyPr/>
          <a:lstStyle>
            <a:lvl1pPr>
              <a:defRPr/>
            </a:lvl1pPr>
          </a:lstStyle>
          <a:p>
            <a:pPr>
              <a:defRPr/>
            </a:pPr>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B0B6F52C-2408-4687-A28E-8722E9EFD417}" type="slidenum">
              <a:rPr lang="en-US"/>
              <a:pPr>
                <a:defRPr/>
              </a:pPr>
              <a:t>‹#›</a:t>
            </a:fld>
            <a:endParaRPr lang="en-US"/>
          </a:p>
        </p:txBody>
      </p:sp>
    </p:spTree>
    <p:extLst>
      <p:ext uri="{BB962C8B-B14F-4D97-AF65-F5344CB8AC3E}">
        <p14:creationId xmlns:p14="http://schemas.microsoft.com/office/powerpoint/2010/main" val="1626737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529917-0316-476D-97E1-BD80256B8FF8}" type="datetimeFigureOut">
              <a:rPr lang="en-US" smtClean="0"/>
              <a:t>4/26/2016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61B5C5-CA05-4AC9-8C90-6F60F89796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529917-0316-476D-97E1-BD80256B8FF8}" type="datetimeFigureOut">
              <a:rPr lang="en-US" smtClean="0"/>
              <a:t>4/26/2016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61B5C5-CA05-4AC9-8C90-6F60F89796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8529917-0316-476D-97E1-BD80256B8FF8}" type="datetimeFigureOut">
              <a:rPr lang="en-US" smtClean="0"/>
              <a:t>4/26/2016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61B5C5-CA05-4AC9-8C90-6F60F89796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529917-0316-476D-97E1-BD80256B8FF8}"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1B5C5-CA05-4AC9-8C90-6F60F8979656}"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88529917-0316-476D-97E1-BD80256B8FF8}" type="datetimeFigureOut">
              <a:rPr lang="en-US" smtClean="0"/>
              <a:t>4/26/2016</a:t>
            </a:fld>
            <a:endParaRPr lang="en-US"/>
          </a:p>
        </p:txBody>
      </p:sp>
      <p:sp>
        <p:nvSpPr>
          <p:cNvPr id="7" name="Slide Number Placeholder 6"/>
          <p:cNvSpPr>
            <a:spLocks noGrp="1"/>
          </p:cNvSpPr>
          <p:nvPr>
            <p:ph type="sldNum" sz="quarter" idx="12"/>
          </p:nvPr>
        </p:nvSpPr>
        <p:spPr/>
        <p:txBody>
          <a:bodyPr/>
          <a:lstStyle/>
          <a:p>
            <a:fld id="{9761B5C5-CA05-4AC9-8C90-6F60F8979656}"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529917-0316-476D-97E1-BD80256B8FF8}" type="datetimeFigureOut">
              <a:rPr lang="en-US" smtClean="0"/>
              <a:t>4/26/2016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761B5C5-CA05-4AC9-8C90-6F60F8979656}"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775F55"/>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24253E0-383A-4113-A555-BC9E42ABCDBF}"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529917-0316-476D-97E1-BD80256B8FF8}" type="datetimeFigureOut">
              <a:rPr lang="en-US" smtClean="0">
                <a:solidFill>
                  <a:srgbClr val="FFFFFF"/>
                </a:solidFill>
              </a:rPr>
              <a:pPr/>
              <a:t>4/26/2016</a:t>
            </a:fld>
            <a:endParaRPr lang="en-US">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761B5C5-CA05-4AC9-8C90-6F60F8979656}" type="slidenum">
              <a:rPr lang="en-US" smtClean="0">
                <a:solidFill>
                  <a:srgbClr val="FFFFFF"/>
                </a:solidFill>
              </a:rPr>
              <a:pPr/>
              <a:t>‹#›</a:t>
            </a:fld>
            <a:endParaRPr lang="en-US">
              <a:solidFill>
                <a:srgbClr val="FFFFFF"/>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FE52F7A-106A-4924-B792-B77A6C29DD5D}" type="datetimeFigureOut">
              <a:rPr lang="en-US" smtClean="0">
                <a:solidFill>
                  <a:srgbClr val="775F55"/>
                </a:solidFill>
              </a:rPr>
              <a:pPr/>
              <a:t>4/26/2016</a:t>
            </a:fld>
            <a:endParaRPr lang="en-US">
              <a:solidFill>
                <a:srgbClr val="775F55"/>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775F55"/>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24253E0-383A-4113-A555-BC9E42ABCDBF}"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8.xml"/><Relationship Id="rId5" Type="http://schemas.openxmlformats.org/officeDocument/2006/relationships/image" Target="../media/image10.wmf"/><Relationship Id="rId4" Type="http://schemas.openxmlformats.org/officeDocument/2006/relationships/audio" Target="../media/audio4.wav"/></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9.xml"/><Relationship Id="rId1" Type="http://schemas.openxmlformats.org/officeDocument/2006/relationships/slideLayout" Target="../slideLayouts/slideLayout47.xml"/><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7sualy8OiKk&amp;index=3&amp;list=PLeURCQR8L83NtMwEZYXxy3sfvIDxcC6ad" TargetMode="External"/><Relationship Id="rId2" Type="http://schemas.openxmlformats.org/officeDocument/2006/relationships/hyperlink" Target="https://www.youtube.com/watch?v=9oLrXFmYQB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8.wmf"/><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xml"/><Relationship Id="rId1" Type="http://schemas.openxmlformats.org/officeDocument/2006/relationships/slideLayout" Target="../slideLayouts/slideLayout47.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2" name="Title 1"/>
          <p:cNvSpPr>
            <a:spLocks noGrp="1"/>
          </p:cNvSpPr>
          <p:nvPr>
            <p:ph type="ctrTitle"/>
          </p:nvPr>
        </p:nvSpPr>
        <p:spPr/>
        <p:txBody>
          <a:bodyPr>
            <a:normAutofit fontScale="90000"/>
          </a:bodyPr>
          <a:lstStyle/>
          <a:p>
            <a:r>
              <a:rPr lang="en-US" dirty="0" smtClean="0"/>
              <a:t>The Judicial Branch: the federal courts</a:t>
            </a:r>
            <a:endParaRPr lang="en-US" dirty="0"/>
          </a:p>
        </p:txBody>
      </p:sp>
      <p:pic>
        <p:nvPicPr>
          <p:cNvPr id="1026" name="Picture 2" descr="http://www.historyguy.com/supremecourt/supremecourt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599"/>
            <a:ext cx="3067050" cy="2035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3/33/Seal_of_the_United_States_Supreme_Cou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4575"/>
            <a:ext cx="2486025" cy="24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997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1752600"/>
          </a:xfrm>
        </p:spPr>
        <p:txBody>
          <a:bodyPr>
            <a:normAutofit/>
          </a:bodyPr>
          <a:lstStyle/>
          <a:p>
            <a:pPr marL="484632" indent="0" algn="ctr" eaLnBrk="1" fontAlgn="auto" hangingPunct="1">
              <a:spcAft>
                <a:spcPts val="0"/>
              </a:spcAft>
              <a:defRPr/>
            </a:pPr>
            <a:r>
              <a:rPr lang="en-US" dirty="0" smtClean="0">
                <a:solidFill>
                  <a:schemeClr val="accent2">
                    <a:lumMod val="50000"/>
                  </a:schemeClr>
                </a:solidFill>
              </a:rPr>
              <a:t>Exclusive Jurisdiction</a:t>
            </a:r>
          </a:p>
        </p:txBody>
      </p:sp>
      <p:sp>
        <p:nvSpPr>
          <p:cNvPr id="9219" name="Rectangle 3"/>
          <p:cNvSpPr>
            <a:spLocks noGrp="1" noChangeArrowheads="1"/>
          </p:cNvSpPr>
          <p:nvPr>
            <p:ph type="body" sz="half" idx="1"/>
          </p:nvPr>
        </p:nvSpPr>
        <p:spPr>
          <a:xfrm>
            <a:off x="685800" y="1981200"/>
            <a:ext cx="4114800" cy="4724400"/>
          </a:xfrm>
        </p:spPr>
        <p:txBody>
          <a:bodyPr>
            <a:normAutofit fontScale="92500" lnSpcReduction="10000"/>
          </a:bodyPr>
          <a:lstStyle/>
          <a:p>
            <a:pPr marL="448056" indent="-384048" eaLnBrk="1" fontAlgn="auto" hangingPunct="1">
              <a:spcAft>
                <a:spcPts val="0"/>
              </a:spcAft>
              <a:buFont typeface="Wingdings 2"/>
              <a:buChar char=""/>
              <a:defRPr/>
            </a:pPr>
            <a:r>
              <a:rPr lang="en-US" sz="2400" dirty="0" smtClean="0">
                <a:solidFill>
                  <a:srgbClr val="FF0000"/>
                </a:solidFill>
              </a:rPr>
              <a:t>Cases only heard in federal court</a:t>
            </a:r>
          </a:p>
          <a:p>
            <a:pPr marL="448056" indent="-384048" eaLnBrk="1" fontAlgn="auto" hangingPunct="1">
              <a:spcAft>
                <a:spcPts val="0"/>
              </a:spcAft>
              <a:buFont typeface="Wingdings 2"/>
              <a:buChar char=""/>
              <a:defRPr/>
            </a:pPr>
            <a:r>
              <a:rPr lang="en-US" sz="2400" dirty="0" smtClean="0"/>
              <a:t>Would include cases involving</a:t>
            </a:r>
          </a:p>
          <a:p>
            <a:pPr marL="822960" lvl="1" eaLnBrk="1" fontAlgn="auto" hangingPunct="1">
              <a:spcAft>
                <a:spcPts val="0"/>
              </a:spcAft>
              <a:buFont typeface="Verdana"/>
              <a:buChar char="›"/>
              <a:defRPr/>
            </a:pPr>
            <a:r>
              <a:rPr lang="en-US" sz="2000" dirty="0" smtClean="0"/>
              <a:t>The USA or its officials</a:t>
            </a:r>
          </a:p>
          <a:p>
            <a:pPr marL="822960" lvl="1" eaLnBrk="1" fontAlgn="auto" hangingPunct="1">
              <a:spcAft>
                <a:spcPts val="0"/>
              </a:spcAft>
              <a:buFont typeface="Verdana"/>
              <a:buChar char="›"/>
              <a:defRPr/>
            </a:pPr>
            <a:r>
              <a:rPr lang="en-US" sz="2000" dirty="0" smtClean="0"/>
              <a:t>Ambassadors</a:t>
            </a:r>
          </a:p>
          <a:p>
            <a:pPr marL="822960" lvl="1" eaLnBrk="1" fontAlgn="auto" hangingPunct="1">
              <a:spcAft>
                <a:spcPts val="0"/>
              </a:spcAft>
              <a:buFont typeface="Verdana"/>
              <a:buChar char="›"/>
              <a:defRPr/>
            </a:pPr>
            <a:r>
              <a:rPr lang="en-US" sz="2000" dirty="0" smtClean="0"/>
              <a:t>Disputes between states</a:t>
            </a:r>
          </a:p>
          <a:p>
            <a:pPr marL="822960" lvl="1" eaLnBrk="1" fontAlgn="auto" hangingPunct="1">
              <a:spcAft>
                <a:spcPts val="0"/>
              </a:spcAft>
              <a:buFont typeface="Verdana"/>
              <a:buChar char="›"/>
              <a:defRPr/>
            </a:pPr>
            <a:r>
              <a:rPr lang="en-US" sz="2000" dirty="0" smtClean="0"/>
              <a:t>Disputes between citizens of separate states</a:t>
            </a:r>
          </a:p>
          <a:p>
            <a:pPr marL="822960" lvl="1" eaLnBrk="1" fontAlgn="auto" hangingPunct="1">
              <a:spcAft>
                <a:spcPts val="0"/>
              </a:spcAft>
              <a:buFont typeface="Verdana"/>
              <a:buChar char="›"/>
              <a:defRPr/>
            </a:pPr>
            <a:r>
              <a:rPr lang="en-US" sz="2000" dirty="0" smtClean="0"/>
              <a:t>US citizens suing foreign citizens or foreign countries</a:t>
            </a:r>
          </a:p>
          <a:p>
            <a:pPr marL="822960" lvl="1" eaLnBrk="1" fontAlgn="auto" hangingPunct="1">
              <a:spcAft>
                <a:spcPts val="0"/>
              </a:spcAft>
              <a:buFont typeface="Verdana"/>
              <a:buChar char="›"/>
              <a:defRPr/>
            </a:pPr>
            <a:r>
              <a:rPr lang="en-US" sz="2000" dirty="0" smtClean="0"/>
              <a:t>Citizens of the same state suing about property in another state.</a:t>
            </a:r>
          </a:p>
        </p:txBody>
      </p:sp>
      <p:pic>
        <p:nvPicPr>
          <p:cNvPr id="9220" name="Picture 5" descr="bd04870_"/>
          <p:cNvPicPr>
            <a:picLocks noGrp="1" noChangeAspect="1" noChangeArrowheads="1"/>
          </p:cNvPicPr>
          <p:nvPr>
            <p:ph type="clipArt" sz="half" idx="2"/>
          </p:nvPr>
        </p:nvPicPr>
        <p:blipFill>
          <a:blip r:embed="rId5" cstate="print"/>
          <a:stretch>
            <a:fillRect/>
          </a:stretch>
        </p:blipFill>
        <p:spPr>
          <a:xfrm>
            <a:off x="4937156" y="2371253"/>
            <a:ext cx="3232087" cy="3334693"/>
          </a:xfrm>
        </p:spPr>
      </p:pic>
    </p:spTree>
    <p:extLst>
      <p:ext uri="{BB962C8B-B14F-4D97-AF65-F5344CB8AC3E}">
        <p14:creationId xmlns:p14="http://schemas.microsoft.com/office/powerpoint/2010/main" val="69792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Effect transition="in" filter="box(out)">
                                      <p:cBhvr>
                                        <p:cTn id="13" dur="500"/>
                                        <p:tgtEl>
                                          <p:spTgt spid="9219">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4" name="camera.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9219">
                                            <p:txEl>
                                              <p:pRg st="1" end="1"/>
                                            </p:txEl>
                                          </p:spTgt>
                                        </p:tgtEl>
                                        <p:attrNameLst>
                                          <p:attrName>style.visibility</p:attrName>
                                        </p:attrNameLst>
                                      </p:cBhvr>
                                      <p:to>
                                        <p:strVal val="visible"/>
                                      </p:to>
                                    </p:set>
                                    <p:animEffect transition="in" filter="box(out)">
                                      <p:cBhvr>
                                        <p:cTn id="18" dur="500"/>
                                        <p:tgtEl>
                                          <p:spTgt spid="9219">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4" name="camera.wav"/>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box(out)">
                                      <p:cBhvr>
                                        <p:cTn id="21" dur="500"/>
                                        <p:tgtEl>
                                          <p:spTgt spid="9219">
                                            <p:txEl>
                                              <p:pRg st="2" end="2"/>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4" name="camera.wav"/>
                                        </p:tgtEl>
                                      </p:cMediaNode>
                                    </p:audio>
                                  </p:subTnLst>
                                </p:cTn>
                              </p:par>
                              <p:par>
                                <p:cTn id="22" presetID="4" presetClass="entr" presetSubtype="32" fill="hold" grpId="0" nodeType="withEffect">
                                  <p:stCondLst>
                                    <p:cond delay="0"/>
                                  </p:stCondLst>
                                  <p:childTnLst>
                                    <p:set>
                                      <p:cBhvr>
                                        <p:cTn id="23" dur="1" fill="hold">
                                          <p:stCondLst>
                                            <p:cond delay="0"/>
                                          </p:stCondLst>
                                        </p:cTn>
                                        <p:tgtEl>
                                          <p:spTgt spid="9219">
                                            <p:txEl>
                                              <p:pRg st="3" end="3"/>
                                            </p:txEl>
                                          </p:spTgt>
                                        </p:tgtEl>
                                        <p:attrNameLst>
                                          <p:attrName>style.visibility</p:attrName>
                                        </p:attrNameLst>
                                      </p:cBhvr>
                                      <p:to>
                                        <p:strVal val="visible"/>
                                      </p:to>
                                    </p:set>
                                    <p:animEffect transition="in" filter="box(out)">
                                      <p:cBhvr>
                                        <p:cTn id="24" dur="500"/>
                                        <p:tgtEl>
                                          <p:spTgt spid="9219">
                                            <p:txEl>
                                              <p:pRg st="3" end="3"/>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4" name="camera.wav"/>
                                        </p:tgtEl>
                                      </p:cMediaNode>
                                    </p:audio>
                                  </p:subTnLst>
                                </p:cTn>
                              </p:par>
                              <p:par>
                                <p:cTn id="25" presetID="4" presetClass="entr" presetSubtype="32" fill="hold" grpId="0" nodeType="with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box(out)">
                                      <p:cBhvr>
                                        <p:cTn id="27" dur="500"/>
                                        <p:tgtEl>
                                          <p:spTgt spid="921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camera.wav"/>
                                        </p:tgtEl>
                                      </p:cMediaNode>
                                    </p:audio>
                                  </p:subTnLst>
                                </p:cTn>
                              </p:par>
                              <p:par>
                                <p:cTn id="28" presetID="4" presetClass="entr" presetSubtype="32" fill="hold" grpId="0" nodeType="withEffect">
                                  <p:stCondLst>
                                    <p:cond delay="0"/>
                                  </p:stCondLst>
                                  <p:childTnLst>
                                    <p:set>
                                      <p:cBhvr>
                                        <p:cTn id="29" dur="1" fill="hold">
                                          <p:stCondLst>
                                            <p:cond delay="0"/>
                                          </p:stCondLst>
                                        </p:cTn>
                                        <p:tgtEl>
                                          <p:spTgt spid="9219">
                                            <p:txEl>
                                              <p:pRg st="5" end="5"/>
                                            </p:txEl>
                                          </p:spTgt>
                                        </p:tgtEl>
                                        <p:attrNameLst>
                                          <p:attrName>style.visibility</p:attrName>
                                        </p:attrNameLst>
                                      </p:cBhvr>
                                      <p:to>
                                        <p:strVal val="visible"/>
                                      </p:to>
                                    </p:set>
                                    <p:animEffect transition="in" filter="box(out)">
                                      <p:cBhvr>
                                        <p:cTn id="30" dur="500"/>
                                        <p:tgtEl>
                                          <p:spTgt spid="9219">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4" name="camera.wav"/>
                                        </p:tgtEl>
                                      </p:cMediaNode>
                                    </p:audio>
                                  </p:subTnLst>
                                </p:cTn>
                              </p:par>
                              <p:par>
                                <p:cTn id="31" presetID="4" presetClass="entr" presetSubtype="32" fill="hold" grpId="0" nodeType="withEffect">
                                  <p:stCondLst>
                                    <p:cond delay="0"/>
                                  </p:stCondLst>
                                  <p:childTnLst>
                                    <p:set>
                                      <p:cBhvr>
                                        <p:cTn id="32" dur="1" fill="hold">
                                          <p:stCondLst>
                                            <p:cond delay="0"/>
                                          </p:stCondLst>
                                        </p:cTn>
                                        <p:tgtEl>
                                          <p:spTgt spid="9219">
                                            <p:txEl>
                                              <p:pRg st="6" end="6"/>
                                            </p:txEl>
                                          </p:spTgt>
                                        </p:tgtEl>
                                        <p:attrNameLst>
                                          <p:attrName>style.visibility</p:attrName>
                                        </p:attrNameLst>
                                      </p:cBhvr>
                                      <p:to>
                                        <p:strVal val="visible"/>
                                      </p:to>
                                    </p:set>
                                    <p:animEffect transition="in" filter="box(out)">
                                      <p:cBhvr>
                                        <p:cTn id="33" dur="500"/>
                                        <p:tgtEl>
                                          <p:spTgt spid="9219">
                                            <p:txEl>
                                              <p:pRg st="6" end="6"/>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4" name="camera.wav"/>
                                        </p:tgtEl>
                                      </p:cMediaNode>
                                    </p:audio>
                                  </p:subTnLst>
                                </p:cTn>
                              </p:par>
                              <p:par>
                                <p:cTn id="34" presetID="4" presetClass="entr" presetSubtype="32" fill="hold" grpId="0" nodeType="withEffect">
                                  <p:stCondLst>
                                    <p:cond delay="0"/>
                                  </p:stCondLst>
                                  <p:childTnLst>
                                    <p:set>
                                      <p:cBhvr>
                                        <p:cTn id="35" dur="1" fill="hold">
                                          <p:stCondLst>
                                            <p:cond delay="0"/>
                                          </p:stCondLst>
                                        </p:cTn>
                                        <p:tgtEl>
                                          <p:spTgt spid="9219">
                                            <p:txEl>
                                              <p:pRg st="7" end="7"/>
                                            </p:txEl>
                                          </p:spTgt>
                                        </p:tgtEl>
                                        <p:attrNameLst>
                                          <p:attrName>style.visibility</p:attrName>
                                        </p:attrNameLst>
                                      </p:cBhvr>
                                      <p:to>
                                        <p:strVal val="visible"/>
                                      </p:to>
                                    </p:set>
                                    <p:animEffect transition="in" filter="box(out)">
                                      <p:cBhvr>
                                        <p:cTn id="36" dur="500"/>
                                        <p:tgtEl>
                                          <p:spTgt spid="9219">
                                            <p:txEl>
                                              <p:pRg st="7" end="7"/>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a:t>
            </a:r>
            <a:r>
              <a:rPr lang="en-US" baseline="30000" dirty="0" smtClean="0"/>
              <a:t>th</a:t>
            </a:r>
            <a:r>
              <a:rPr lang="en-US" dirty="0" smtClean="0"/>
              <a:t> Amendment</a:t>
            </a:r>
            <a:endParaRPr lang="en-US" dirty="0"/>
          </a:p>
        </p:txBody>
      </p:sp>
      <p:sp>
        <p:nvSpPr>
          <p:cNvPr id="5" name="Content Placeholder 4"/>
          <p:cNvSpPr>
            <a:spLocks noGrp="1"/>
          </p:cNvSpPr>
          <p:nvPr>
            <p:ph idx="1"/>
          </p:nvPr>
        </p:nvSpPr>
        <p:spPr/>
        <p:txBody>
          <a:bodyPr/>
          <a:lstStyle/>
          <a:p>
            <a:r>
              <a:rPr lang="en-US" dirty="0"/>
              <a:t>Federal courts are limited and restricted from hearing lawsuits against any state's government that are brought by citizens of another state or foreign </a:t>
            </a:r>
            <a:r>
              <a:rPr lang="en-US" dirty="0" smtClean="0"/>
              <a:t>country.</a:t>
            </a:r>
          </a:p>
          <a:p>
            <a:pPr lvl="1"/>
            <a:r>
              <a:rPr lang="en-US" dirty="0" smtClean="0"/>
              <a:t>Known as “Sovereign Immunity”</a:t>
            </a:r>
          </a:p>
          <a:p>
            <a:pPr lvl="2"/>
            <a:r>
              <a:rPr lang="en-US" dirty="0" smtClean="0"/>
              <a:t>Immune </a:t>
            </a:r>
            <a:r>
              <a:rPr lang="en-US" dirty="0"/>
              <a:t>from civil suit or criminal </a:t>
            </a:r>
            <a:r>
              <a:rPr lang="en-US" dirty="0" smtClean="0"/>
              <a:t>prosecution</a:t>
            </a:r>
          </a:p>
          <a:p>
            <a:pPr lvl="1"/>
            <a:r>
              <a:rPr lang="en-US" dirty="0" smtClean="0"/>
              <a:t>Chisholm v. Georgia</a:t>
            </a:r>
          </a:p>
          <a:p>
            <a:pPr lvl="2"/>
            <a:r>
              <a:rPr lang="en-US" dirty="0" smtClean="0"/>
              <a:t>Citizen of SC sued GA government for repayment of a debt.</a:t>
            </a:r>
            <a:endParaRPr lang="en-US" dirty="0"/>
          </a:p>
        </p:txBody>
      </p:sp>
    </p:spTree>
    <p:extLst>
      <p:ext uri="{BB962C8B-B14F-4D97-AF65-F5344CB8AC3E}">
        <p14:creationId xmlns:p14="http://schemas.microsoft.com/office/powerpoint/2010/main" val="3416980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1219200"/>
          </a:xfrm>
        </p:spPr>
        <p:txBody>
          <a:bodyPr/>
          <a:lstStyle/>
          <a:p>
            <a:pPr marL="484632" indent="0" algn="ctr" eaLnBrk="1" fontAlgn="auto" hangingPunct="1">
              <a:spcAft>
                <a:spcPts val="0"/>
              </a:spcAft>
              <a:defRPr/>
            </a:pPr>
            <a:r>
              <a:rPr lang="en-US" dirty="0" smtClean="0">
                <a:solidFill>
                  <a:schemeClr val="accent2">
                    <a:lumMod val="50000"/>
                  </a:schemeClr>
                </a:solidFill>
              </a:rPr>
              <a:t>Concurrent Jurisdiction</a:t>
            </a:r>
          </a:p>
        </p:txBody>
      </p:sp>
      <p:pic>
        <p:nvPicPr>
          <p:cNvPr id="10243" name="Picture 5" descr="bd06979_"/>
          <p:cNvPicPr>
            <a:picLocks noGrp="1" noChangeAspect="1" noChangeArrowheads="1"/>
          </p:cNvPicPr>
          <p:nvPr>
            <p:ph type="clipArt" sz="half" idx="1"/>
          </p:nvPr>
        </p:nvPicPr>
        <p:blipFill>
          <a:blip r:embed="rId3" cstate="print"/>
          <a:srcRect/>
          <a:stretch>
            <a:fillRect/>
          </a:stretch>
        </p:blipFill>
        <p:spPr>
          <a:xfrm>
            <a:off x="214313" y="1752600"/>
            <a:ext cx="3900487" cy="3751263"/>
          </a:xfrm>
        </p:spPr>
      </p:pic>
      <p:sp>
        <p:nvSpPr>
          <p:cNvPr id="10244" name="Rectangle 4"/>
          <p:cNvSpPr>
            <a:spLocks noGrp="1" noChangeArrowheads="1"/>
          </p:cNvSpPr>
          <p:nvPr>
            <p:ph type="body" sz="half" idx="2"/>
          </p:nvPr>
        </p:nvSpPr>
        <p:spPr/>
        <p:txBody>
          <a:bodyPr>
            <a:normAutofit fontScale="92500"/>
          </a:bodyPr>
          <a:lstStyle/>
          <a:p>
            <a:pPr marL="448056" indent="-384048" eaLnBrk="1" fontAlgn="auto" hangingPunct="1">
              <a:lnSpc>
                <a:spcPct val="90000"/>
              </a:lnSpc>
              <a:spcAft>
                <a:spcPts val="0"/>
              </a:spcAft>
              <a:buFont typeface="Wingdings 2"/>
              <a:buChar char=""/>
              <a:defRPr/>
            </a:pPr>
            <a:r>
              <a:rPr lang="en-US" sz="2800" dirty="0" smtClean="0">
                <a:solidFill>
                  <a:srgbClr val="FF0000"/>
                </a:solidFill>
              </a:rPr>
              <a:t>A case that may be tried in either the state or federal court system.</a:t>
            </a:r>
          </a:p>
          <a:p>
            <a:pPr marL="448056" indent="-384048" eaLnBrk="1" fontAlgn="auto" hangingPunct="1">
              <a:lnSpc>
                <a:spcPct val="90000"/>
              </a:lnSpc>
              <a:spcAft>
                <a:spcPts val="0"/>
              </a:spcAft>
              <a:buFont typeface="Wingdings 2"/>
              <a:buChar char=""/>
              <a:defRPr/>
            </a:pPr>
            <a:r>
              <a:rPr lang="en-US" sz="2800" dirty="0" smtClean="0"/>
              <a:t>Disputes between parties of different states involving $50,000 or more are usually tried in Federal District Court!</a:t>
            </a:r>
          </a:p>
        </p:txBody>
      </p:sp>
    </p:spTree>
    <p:extLst>
      <p:ext uri="{BB962C8B-B14F-4D97-AF65-F5344CB8AC3E}">
        <p14:creationId xmlns:p14="http://schemas.microsoft.com/office/powerpoint/2010/main" val="294602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barn(outVertical)">
                                      <p:cBhvr>
                                        <p:cTn id="7" dur="500"/>
                                        <p:tgtEl>
                                          <p:spTgt spid="10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0244">
                                            <p:txEl>
                                              <p:pRg st="1" end="1"/>
                                            </p:txEl>
                                          </p:spTgt>
                                        </p:tgtEl>
                                        <p:attrNameLst>
                                          <p:attrName>style.visibility</p:attrName>
                                        </p:attrNameLst>
                                      </p:cBhvr>
                                      <p:to>
                                        <p:strVal val="visible"/>
                                      </p:to>
                                    </p:set>
                                    <p:animEffect transition="in" filter="barn(outVertical)">
                                      <p:cBhvr>
                                        <p:cTn id="12" dur="500"/>
                                        <p:tgtEl>
                                          <p:spTgt spid="102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772400" cy="1600200"/>
          </a:xfrm>
        </p:spPr>
        <p:txBody>
          <a:bodyPr/>
          <a:lstStyle/>
          <a:p>
            <a:pPr marL="484632" indent="0" algn="ctr" eaLnBrk="1" fontAlgn="auto" hangingPunct="1">
              <a:spcAft>
                <a:spcPts val="0"/>
              </a:spcAft>
              <a:defRPr/>
            </a:pPr>
            <a:r>
              <a:rPr lang="en-US" dirty="0" smtClean="0">
                <a:solidFill>
                  <a:schemeClr val="accent2">
                    <a:lumMod val="50000"/>
                  </a:schemeClr>
                </a:solidFill>
              </a:rPr>
              <a:t>Original Jurisdiction</a:t>
            </a:r>
          </a:p>
        </p:txBody>
      </p:sp>
      <p:pic>
        <p:nvPicPr>
          <p:cNvPr id="11267" name="Picture 5" descr="bd06688_"/>
          <p:cNvPicPr>
            <a:picLocks noGrp="1" noChangeAspect="1" noChangeArrowheads="1"/>
          </p:cNvPicPr>
          <p:nvPr>
            <p:ph type="clipArt" sz="half" idx="1"/>
          </p:nvPr>
        </p:nvPicPr>
        <p:blipFill>
          <a:blip r:embed="rId3" cstate="print"/>
          <a:srcRect/>
          <a:stretch>
            <a:fillRect/>
          </a:stretch>
        </p:blipFill>
        <p:spPr>
          <a:xfrm>
            <a:off x="990600" y="2133600"/>
            <a:ext cx="3078163" cy="3967163"/>
          </a:xfrm>
        </p:spPr>
      </p:pic>
      <p:sp>
        <p:nvSpPr>
          <p:cNvPr id="4100" name="Rectangle 4"/>
          <p:cNvSpPr>
            <a:spLocks noGrp="1" noChangeArrowheads="1"/>
          </p:cNvSpPr>
          <p:nvPr>
            <p:ph type="body" sz="half" idx="2"/>
          </p:nvPr>
        </p:nvSpPr>
        <p:spPr/>
        <p:txBody>
          <a:bodyPr>
            <a:normAutofit fontScale="92500" lnSpcReduction="20000"/>
          </a:bodyPr>
          <a:lstStyle/>
          <a:p>
            <a:pPr marL="448056" indent="-384048" eaLnBrk="1" fontAlgn="auto" hangingPunct="1">
              <a:spcAft>
                <a:spcPts val="0"/>
              </a:spcAft>
              <a:buFont typeface="Wingdings 2"/>
              <a:buChar char=""/>
              <a:defRPr/>
            </a:pPr>
            <a:r>
              <a:rPr lang="en-US" sz="2800" dirty="0" smtClean="0">
                <a:solidFill>
                  <a:srgbClr val="FF0000"/>
                </a:solidFill>
              </a:rPr>
              <a:t>Where a case originally was heard</a:t>
            </a:r>
          </a:p>
          <a:p>
            <a:pPr marL="448056" indent="-384048" eaLnBrk="1" fontAlgn="auto" hangingPunct="1">
              <a:spcAft>
                <a:spcPts val="0"/>
              </a:spcAft>
              <a:buNone/>
              <a:defRPr/>
            </a:pPr>
            <a:endParaRPr lang="en-US" sz="2800" dirty="0" smtClean="0"/>
          </a:p>
          <a:p>
            <a:pPr marL="448056" indent="-384048" eaLnBrk="1" fontAlgn="auto" hangingPunct="1">
              <a:spcAft>
                <a:spcPts val="0"/>
              </a:spcAft>
              <a:buFont typeface="Wingdings 2"/>
              <a:buChar char=""/>
              <a:defRPr/>
            </a:pPr>
            <a:r>
              <a:rPr lang="en-US" sz="2800" dirty="0" smtClean="0"/>
              <a:t>Local Courts (part of state system), Federal District Courts, and the </a:t>
            </a:r>
            <a:r>
              <a:rPr lang="en-US" sz="2800" u="sng" dirty="0" smtClean="0">
                <a:solidFill>
                  <a:srgbClr val="FF0000"/>
                </a:solidFill>
              </a:rPr>
              <a:t>Supreme Courts (state and U.S.) are all courts of original jurisdiction!</a:t>
            </a:r>
          </a:p>
        </p:txBody>
      </p:sp>
    </p:spTree>
    <p:extLst>
      <p:ext uri="{BB962C8B-B14F-4D97-AF65-F5344CB8AC3E}">
        <p14:creationId xmlns:p14="http://schemas.microsoft.com/office/powerpoint/2010/main" val="85038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1066800"/>
          </a:xfrm>
        </p:spPr>
        <p:txBody>
          <a:bodyPr>
            <a:normAutofit/>
          </a:bodyPr>
          <a:lstStyle/>
          <a:p>
            <a:pPr marL="484632" indent="0" algn="ctr" eaLnBrk="1" fontAlgn="auto" hangingPunct="1">
              <a:spcAft>
                <a:spcPts val="0"/>
              </a:spcAft>
              <a:defRPr/>
            </a:pPr>
            <a:r>
              <a:rPr lang="en-US" dirty="0" smtClean="0">
                <a:solidFill>
                  <a:schemeClr val="accent2">
                    <a:lumMod val="50000"/>
                  </a:schemeClr>
                </a:solidFill>
              </a:rPr>
              <a:t>Appellate Jurisdiction</a:t>
            </a:r>
          </a:p>
        </p:txBody>
      </p:sp>
      <p:sp>
        <p:nvSpPr>
          <p:cNvPr id="5123" name="Rectangle 3"/>
          <p:cNvSpPr>
            <a:spLocks noGrp="1" noChangeArrowheads="1"/>
          </p:cNvSpPr>
          <p:nvPr>
            <p:ph type="body" sz="half" idx="1"/>
          </p:nvPr>
        </p:nvSpPr>
        <p:spPr>
          <a:xfrm>
            <a:off x="685800" y="1981200"/>
            <a:ext cx="3810000" cy="4495800"/>
          </a:xfrm>
        </p:spPr>
        <p:txBody>
          <a:bodyPr>
            <a:normAutofit fontScale="85000" lnSpcReduction="20000"/>
          </a:bodyPr>
          <a:lstStyle/>
          <a:p>
            <a:pPr marL="448056" indent="-384048" eaLnBrk="1" fontAlgn="auto" hangingPunct="1">
              <a:lnSpc>
                <a:spcPct val="90000"/>
              </a:lnSpc>
              <a:spcAft>
                <a:spcPts val="0"/>
              </a:spcAft>
              <a:buFont typeface="Wingdings 2"/>
              <a:buChar char=""/>
              <a:defRPr/>
            </a:pPr>
            <a:r>
              <a:rPr lang="en-US" sz="2800" dirty="0" smtClean="0">
                <a:solidFill>
                  <a:srgbClr val="FF0000"/>
                </a:solidFill>
              </a:rPr>
              <a:t>Case taken on appeal from a lower court to a higher court </a:t>
            </a:r>
          </a:p>
          <a:p>
            <a:pPr marL="448056" indent="-384048" eaLnBrk="1" fontAlgn="auto" hangingPunct="1">
              <a:lnSpc>
                <a:spcPct val="90000"/>
              </a:lnSpc>
              <a:spcAft>
                <a:spcPts val="0"/>
              </a:spcAft>
              <a:buNone/>
              <a:defRPr/>
            </a:pPr>
            <a:endParaRPr lang="en-US" sz="2800" dirty="0" smtClean="0"/>
          </a:p>
          <a:p>
            <a:pPr marL="448056" indent="-384048" eaLnBrk="1" fontAlgn="auto" hangingPunct="1">
              <a:lnSpc>
                <a:spcPct val="90000"/>
              </a:lnSpc>
              <a:spcAft>
                <a:spcPts val="0"/>
              </a:spcAft>
              <a:buFont typeface="Wingdings 2"/>
              <a:buChar char=""/>
              <a:defRPr/>
            </a:pPr>
            <a:r>
              <a:rPr lang="en-US" sz="2800" dirty="0" smtClean="0"/>
              <a:t>The Federal and State Courts of Appeal and the </a:t>
            </a:r>
            <a:r>
              <a:rPr lang="en-US" sz="2800" u="sng" dirty="0" smtClean="0">
                <a:solidFill>
                  <a:srgbClr val="FF0000"/>
                </a:solidFill>
              </a:rPr>
              <a:t>Supreme Courts all have appellate jurisdiction</a:t>
            </a:r>
            <a:r>
              <a:rPr lang="en-US" sz="2800" dirty="0" smtClean="0"/>
              <a:t>!</a:t>
            </a:r>
          </a:p>
          <a:p>
            <a:pPr marL="448056" indent="-384048" eaLnBrk="1" fontAlgn="auto" hangingPunct="1">
              <a:lnSpc>
                <a:spcPct val="90000"/>
              </a:lnSpc>
              <a:spcAft>
                <a:spcPts val="0"/>
              </a:spcAft>
              <a:buNone/>
              <a:defRPr/>
            </a:pPr>
            <a:endParaRPr lang="en-US" sz="2800" dirty="0" smtClean="0"/>
          </a:p>
          <a:p>
            <a:pPr marL="448056" indent="-384048" eaLnBrk="1" fontAlgn="auto" hangingPunct="1">
              <a:lnSpc>
                <a:spcPct val="90000"/>
              </a:lnSpc>
              <a:spcAft>
                <a:spcPts val="0"/>
              </a:spcAft>
              <a:buFont typeface="Wingdings 2"/>
              <a:buChar char=""/>
              <a:defRPr/>
            </a:pPr>
            <a:r>
              <a:rPr lang="en-US" sz="2800" dirty="0" smtClean="0">
                <a:solidFill>
                  <a:srgbClr val="FF0000"/>
                </a:solidFill>
              </a:rPr>
              <a:t>Can uphold, modify, or overrule a decision</a:t>
            </a:r>
          </a:p>
        </p:txBody>
      </p:sp>
      <p:pic>
        <p:nvPicPr>
          <p:cNvPr id="12292" name="Picture 5" descr="pe01900_"/>
          <p:cNvPicPr>
            <a:picLocks noGrp="1" noChangeAspect="1" noChangeArrowheads="1"/>
          </p:cNvPicPr>
          <p:nvPr>
            <p:ph type="clipArt" sz="half" idx="2"/>
          </p:nvPr>
        </p:nvPicPr>
        <p:blipFill>
          <a:blip r:embed="rId3" cstate="print"/>
          <a:stretch>
            <a:fillRect/>
          </a:stretch>
        </p:blipFill>
        <p:spPr>
          <a:xfrm>
            <a:off x="4648200" y="2876907"/>
            <a:ext cx="3810000" cy="2323385"/>
          </a:xfrm>
        </p:spPr>
      </p:pic>
    </p:spTree>
    <p:extLst>
      <p:ext uri="{BB962C8B-B14F-4D97-AF65-F5344CB8AC3E}">
        <p14:creationId xmlns:p14="http://schemas.microsoft.com/office/powerpoint/2010/main" val="13079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3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51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3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512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additive="base">
                                        <p:cTn id="19" dur="3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512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smtClean="0"/>
              <a:t>Now that we’re done with the basic intro to the court system…</a:t>
            </a:r>
          </a:p>
          <a:p>
            <a:pPr lvl="1"/>
            <a:r>
              <a:rPr lang="en-US" sz="4000" dirty="0" smtClean="0"/>
              <a:t>What is the Supreme Court?</a:t>
            </a:r>
          </a:p>
          <a:p>
            <a:pPr lvl="1"/>
            <a:r>
              <a:rPr lang="en-US" sz="4000" dirty="0" smtClean="0"/>
              <a:t>What does it do?</a:t>
            </a:r>
          </a:p>
          <a:p>
            <a:pPr lvl="1"/>
            <a:r>
              <a:rPr lang="en-US" sz="4000" dirty="0" smtClean="0"/>
              <a:t>How does it work?</a:t>
            </a:r>
            <a:endParaRPr lang="en-US" sz="4000" dirty="0"/>
          </a:p>
        </p:txBody>
      </p:sp>
    </p:spTree>
    <p:extLst>
      <p:ext uri="{BB962C8B-B14F-4D97-AF65-F5344CB8AC3E}">
        <p14:creationId xmlns:p14="http://schemas.microsoft.com/office/powerpoint/2010/main" val="2903164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in the Constitution is the Supreme Court?</a:t>
            </a:r>
            <a:endParaRPr lang="en-US" dirty="0"/>
          </a:p>
        </p:txBody>
      </p:sp>
      <p:sp>
        <p:nvSpPr>
          <p:cNvPr id="3" name="Content Placeholder 2"/>
          <p:cNvSpPr>
            <a:spLocks noGrp="1"/>
          </p:cNvSpPr>
          <p:nvPr>
            <p:ph idx="1"/>
          </p:nvPr>
        </p:nvSpPr>
        <p:spPr>
          <a:xfrm>
            <a:off x="381000" y="1600200"/>
            <a:ext cx="4191000" cy="4572000"/>
          </a:xfrm>
        </p:spPr>
        <p:txBody>
          <a:bodyPr>
            <a:normAutofit/>
          </a:bodyPr>
          <a:lstStyle/>
          <a:p>
            <a:r>
              <a:rPr lang="en-US" u="sng" dirty="0" smtClean="0">
                <a:solidFill>
                  <a:srgbClr val="FF0000"/>
                </a:solidFill>
              </a:rPr>
              <a:t>Article III of the Constitution sets up the Supreme Court</a:t>
            </a:r>
          </a:p>
          <a:p>
            <a:r>
              <a:rPr lang="en-US" dirty="0" smtClean="0"/>
              <a:t>The Supreme Court was designed be as powerful as Congress or the President (checks and balances!). </a:t>
            </a:r>
          </a:p>
          <a:p>
            <a:r>
              <a:rPr lang="en-US" u="sng" dirty="0" smtClean="0">
                <a:solidFill>
                  <a:srgbClr val="FF0000"/>
                </a:solidFill>
              </a:rPr>
              <a:t>The Supreme Court is the FINAL authority on law in the United States</a:t>
            </a:r>
            <a:r>
              <a:rPr lang="en-US" sz="2000" dirty="0" smtClean="0">
                <a:solidFill>
                  <a:srgbClr val="FF0000"/>
                </a:solidFill>
              </a:rPr>
              <a:t>. </a:t>
            </a:r>
          </a:p>
          <a:p>
            <a:endParaRPr lang="en-US" sz="2000" dirty="0">
              <a:solidFill>
                <a:srgbClr val="FF0000"/>
              </a:solidFill>
            </a:endParaRPr>
          </a:p>
        </p:txBody>
      </p:sp>
      <p:pic>
        <p:nvPicPr>
          <p:cNvPr id="3074" name="Picture 2" descr="http://farm1.static.flickr.com/204/444087390_8850b727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33600"/>
            <a:ext cx="4233332"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795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Judicial Review – (1 of the six principles)</a:t>
            </a:r>
            <a:endParaRPr lang="en-US" dirty="0"/>
          </a:p>
        </p:txBody>
      </p:sp>
      <p:sp>
        <p:nvSpPr>
          <p:cNvPr id="3" name="Content Placeholder 2"/>
          <p:cNvSpPr>
            <a:spLocks noGrp="1"/>
          </p:cNvSpPr>
          <p:nvPr>
            <p:ph idx="1"/>
          </p:nvPr>
        </p:nvSpPr>
        <p:spPr>
          <a:xfrm>
            <a:off x="304800" y="1600200"/>
            <a:ext cx="3124200" cy="5029200"/>
          </a:xfrm>
        </p:spPr>
        <p:txBody>
          <a:bodyPr>
            <a:normAutofit fontScale="92500" lnSpcReduction="10000"/>
          </a:bodyPr>
          <a:lstStyle/>
          <a:p>
            <a:r>
              <a:rPr lang="en-US" sz="2000" dirty="0" smtClean="0">
                <a:solidFill>
                  <a:schemeClr val="tx1">
                    <a:lumMod val="65000"/>
                    <a:lumOff val="35000"/>
                  </a:schemeClr>
                </a:solidFill>
              </a:rPr>
              <a:t>The Supreme Court has the final say on what the Constitution actually means.</a:t>
            </a:r>
          </a:p>
          <a:p>
            <a:r>
              <a:rPr lang="en-US" sz="2000" u="sng" dirty="0" smtClean="0">
                <a:solidFill>
                  <a:srgbClr val="FF0000"/>
                </a:solidFill>
              </a:rPr>
              <a:t>This ability to interpret the Constitution, and thusly declare laws constitutional or unconstitutional, is known as </a:t>
            </a:r>
            <a:r>
              <a:rPr lang="en-US" sz="2000" i="1" u="sng" dirty="0" smtClean="0">
                <a:solidFill>
                  <a:srgbClr val="FF0000"/>
                </a:solidFill>
              </a:rPr>
              <a:t>judicial review</a:t>
            </a:r>
            <a:r>
              <a:rPr lang="en-US" sz="2000" dirty="0" smtClean="0">
                <a:solidFill>
                  <a:srgbClr val="FF0000"/>
                </a:solidFill>
              </a:rPr>
              <a:t>. </a:t>
            </a:r>
          </a:p>
          <a:p>
            <a:r>
              <a:rPr lang="en-US" sz="2000" dirty="0" smtClean="0"/>
              <a:t>This power of judicial review is NOT written in the Constitution. </a:t>
            </a:r>
            <a:r>
              <a:rPr lang="en-US" sz="2000" dirty="0" smtClean="0">
                <a:solidFill>
                  <a:srgbClr val="FF0000"/>
                </a:solidFill>
              </a:rPr>
              <a:t>It was established in the 1803 case </a:t>
            </a:r>
            <a:r>
              <a:rPr lang="en-US" sz="2000" i="1" dirty="0" smtClean="0">
                <a:solidFill>
                  <a:srgbClr val="FF0000"/>
                </a:solidFill>
              </a:rPr>
              <a:t>Marbury v. Madison</a:t>
            </a:r>
            <a:r>
              <a:rPr lang="en-US" sz="2000" dirty="0" smtClean="0">
                <a:solidFill>
                  <a:srgbClr val="FF0000"/>
                </a:solidFill>
              </a:rPr>
              <a:t>. </a:t>
            </a:r>
            <a:endParaRPr lang="en-US" sz="2000" dirty="0">
              <a:solidFill>
                <a:srgbClr val="FF0000"/>
              </a:solidFill>
            </a:endParaRPr>
          </a:p>
        </p:txBody>
      </p:sp>
      <p:pic>
        <p:nvPicPr>
          <p:cNvPr id="6146" name="Picture 2" descr="K:\Political Science\Unit IV - The Judicial Branch\Marbury V. Mad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676400"/>
            <a:ext cx="5558790" cy="351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179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who makes up the supreme court?</a:t>
            </a:r>
            <a:endParaRPr lang="en-US" dirty="0"/>
          </a:p>
        </p:txBody>
      </p:sp>
      <p:sp>
        <p:nvSpPr>
          <p:cNvPr id="3" name="Content Placeholder 2"/>
          <p:cNvSpPr>
            <a:spLocks noGrp="1"/>
          </p:cNvSpPr>
          <p:nvPr>
            <p:ph idx="1"/>
          </p:nvPr>
        </p:nvSpPr>
        <p:spPr>
          <a:xfrm>
            <a:off x="228600" y="1600200"/>
            <a:ext cx="4343400" cy="4800600"/>
          </a:xfrm>
        </p:spPr>
        <p:txBody>
          <a:bodyPr>
            <a:normAutofit/>
          </a:bodyPr>
          <a:lstStyle/>
          <a:p>
            <a:r>
              <a:rPr lang="en-US" sz="2000" u="sng" dirty="0" smtClean="0">
                <a:solidFill>
                  <a:srgbClr val="FF0000"/>
                </a:solidFill>
              </a:rPr>
              <a:t>The Supreme Court is made up of nine judges, who are called by the title “Justice”</a:t>
            </a:r>
          </a:p>
          <a:p>
            <a:pPr lvl="1"/>
            <a:r>
              <a:rPr lang="en-US" sz="2000" u="sng" dirty="0" smtClean="0">
                <a:solidFill>
                  <a:srgbClr val="FF0000"/>
                </a:solidFill>
              </a:rPr>
              <a:t>The number of Justices is not specified in the Constitution.</a:t>
            </a:r>
          </a:p>
          <a:p>
            <a:pPr lvl="1"/>
            <a:r>
              <a:rPr lang="en-US" sz="2000" dirty="0" smtClean="0"/>
              <a:t>One Chief Justice</a:t>
            </a:r>
          </a:p>
          <a:p>
            <a:pPr lvl="1"/>
            <a:r>
              <a:rPr lang="en-US" sz="2000" dirty="0" smtClean="0"/>
              <a:t>Eight Associate Justices</a:t>
            </a:r>
          </a:p>
          <a:p>
            <a:r>
              <a:rPr lang="en-US" sz="2000" u="sng" dirty="0" smtClean="0">
                <a:solidFill>
                  <a:srgbClr val="FF0000"/>
                </a:solidFill>
              </a:rPr>
              <a:t>These Justices are appointed by the President. These appointments must be approved by the Senate.</a:t>
            </a:r>
          </a:p>
          <a:p>
            <a:r>
              <a:rPr lang="en-US" sz="2000" u="sng" dirty="0" smtClean="0">
                <a:solidFill>
                  <a:srgbClr val="FF0000"/>
                </a:solidFill>
              </a:rPr>
              <a:t>Justices serve a life term.  </a:t>
            </a:r>
          </a:p>
          <a:p>
            <a:pPr lvl="1"/>
            <a:endParaRPr lang="en-US" u="sng" dirty="0"/>
          </a:p>
        </p:txBody>
      </p:sp>
      <p:pic>
        <p:nvPicPr>
          <p:cNvPr id="4100" name="Picture 4" descr="http://upload.wikimedia.org/wikipedia/commons/thumb/4/43/Supreme_Court_US_2010.jpg/350px-Supreme_Court_US_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938" y="3276600"/>
            <a:ext cx="446407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871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52400"/>
            <a:ext cx="7772400" cy="1066800"/>
          </a:xfrm>
        </p:spPr>
        <p:txBody>
          <a:bodyPr>
            <a:normAutofit/>
          </a:bodyPr>
          <a:lstStyle/>
          <a:p>
            <a:pPr marL="484632" indent="0" algn="ctr" eaLnBrk="1" fontAlgn="auto" hangingPunct="1">
              <a:spcAft>
                <a:spcPts val="0"/>
              </a:spcAft>
              <a:defRPr/>
            </a:pPr>
            <a:r>
              <a:rPr lang="en-US" dirty="0" smtClean="0">
                <a:solidFill>
                  <a:schemeClr val="accent2">
                    <a:lumMod val="50000"/>
                  </a:schemeClr>
                </a:solidFill>
              </a:rPr>
              <a:t>Pay and Retirement</a:t>
            </a:r>
          </a:p>
        </p:txBody>
      </p:sp>
      <p:pic>
        <p:nvPicPr>
          <p:cNvPr id="14339" name="Picture 5" descr="bs01598_"/>
          <p:cNvPicPr>
            <a:picLocks noGrp="1" noChangeAspect="1" noChangeArrowheads="1"/>
          </p:cNvPicPr>
          <p:nvPr>
            <p:ph type="clipArt" sz="half" idx="1"/>
          </p:nvPr>
        </p:nvPicPr>
        <p:blipFill>
          <a:blip r:embed="rId4" cstate="print"/>
          <a:srcRect/>
          <a:stretch>
            <a:fillRect/>
          </a:stretch>
        </p:blipFill>
        <p:spPr>
          <a:xfrm>
            <a:off x="685800" y="2141538"/>
            <a:ext cx="3435350" cy="3421062"/>
          </a:xfrm>
        </p:spPr>
      </p:pic>
      <p:sp>
        <p:nvSpPr>
          <p:cNvPr id="21508" name="Rectangle 4"/>
          <p:cNvSpPr>
            <a:spLocks noGrp="1" noChangeArrowheads="1"/>
          </p:cNvSpPr>
          <p:nvPr>
            <p:ph type="body" sz="half" idx="2"/>
          </p:nvPr>
        </p:nvSpPr>
        <p:spPr/>
        <p:txBody>
          <a:bodyPr>
            <a:normAutofit fontScale="85000" lnSpcReduction="20000"/>
          </a:bodyPr>
          <a:lstStyle/>
          <a:p>
            <a:pPr eaLnBrk="1" hangingPunct="1"/>
            <a:r>
              <a:rPr lang="en-US" sz="2800" dirty="0" smtClean="0"/>
              <a:t>Chief Justice of the USA $258,100/year</a:t>
            </a:r>
          </a:p>
          <a:p>
            <a:pPr eaLnBrk="1" hangingPunct="1"/>
            <a:r>
              <a:rPr lang="en-US" sz="2800" dirty="0" smtClean="0"/>
              <a:t>Associate Judges $246,800/year</a:t>
            </a:r>
          </a:p>
          <a:p>
            <a:pPr eaLnBrk="1" hangingPunct="1"/>
            <a:r>
              <a:rPr lang="en-US" sz="2800" dirty="0" smtClean="0"/>
              <a:t>Retire with full pay after 15 years at age 65 or after 10 years at age 70.</a:t>
            </a:r>
          </a:p>
          <a:p>
            <a:pPr eaLnBrk="1" hangingPunct="1"/>
            <a:r>
              <a:rPr lang="en-US" sz="2800" dirty="0" smtClean="0">
                <a:solidFill>
                  <a:srgbClr val="FF0000"/>
                </a:solidFill>
              </a:rPr>
              <a:t>Justices may lose their position for reasons like death, impeachment, resign, retire</a:t>
            </a:r>
          </a:p>
          <a:p>
            <a:pPr eaLnBrk="1" hangingPunct="1"/>
            <a:endParaRPr lang="en-US" sz="2800" dirty="0" smtClean="0">
              <a:solidFill>
                <a:srgbClr val="FF0000"/>
              </a:solidFill>
            </a:endParaRPr>
          </a:p>
        </p:txBody>
      </p:sp>
    </p:spTree>
    <p:extLst>
      <p:ext uri="{BB962C8B-B14F-4D97-AF65-F5344CB8AC3E}">
        <p14:creationId xmlns:p14="http://schemas.microsoft.com/office/powerpoint/2010/main" val="149638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 calcmode="lin" valueType="num">
                                      <p:cBhvr additive="base">
                                        <p:cTn id="7" dur="500" fill="hold"/>
                                        <p:tgtEl>
                                          <p:spTgt spid="2150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5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508">
                                            <p:txEl>
                                              <p:pRg st="1" end="1"/>
                                            </p:txEl>
                                          </p:spTgt>
                                        </p:tgtEl>
                                        <p:attrNameLst>
                                          <p:attrName>style.visibility</p:attrName>
                                        </p:attrNameLst>
                                      </p:cBhvr>
                                      <p:to>
                                        <p:strVal val="visible"/>
                                      </p:to>
                                    </p:set>
                                    <p:anim calcmode="lin" valueType="num">
                                      <p:cBhvr additive="base">
                                        <p:cTn id="13" dur="500" fill="hold"/>
                                        <p:tgtEl>
                                          <p:spTgt spid="2150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50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shreg.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508">
                                            <p:txEl>
                                              <p:pRg st="2" end="2"/>
                                            </p:txEl>
                                          </p:spTgt>
                                        </p:tgtEl>
                                        <p:attrNameLst>
                                          <p:attrName>style.visibility</p:attrName>
                                        </p:attrNameLst>
                                      </p:cBhvr>
                                      <p:to>
                                        <p:strVal val="visible"/>
                                      </p:to>
                                    </p:set>
                                    <p:anim calcmode="lin" valueType="num">
                                      <p:cBhvr additive="base">
                                        <p:cTn id="19" dur="500" fill="hold"/>
                                        <p:tgtEl>
                                          <p:spTgt spid="2150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150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508">
                                            <p:txEl>
                                              <p:pRg st="3" end="3"/>
                                            </p:txEl>
                                          </p:spTgt>
                                        </p:tgtEl>
                                        <p:attrNameLst>
                                          <p:attrName>style.visibility</p:attrName>
                                        </p:attrNameLst>
                                      </p:cBhvr>
                                      <p:to>
                                        <p:strVal val="visible"/>
                                      </p:to>
                                    </p:set>
                                    <p:anim calcmode="lin" valueType="num">
                                      <p:cBhvr additive="base">
                                        <p:cTn id="25" dur="500" fill="hold"/>
                                        <p:tgtEl>
                                          <p:spTgt spid="2150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50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Court System</a:t>
            </a:r>
            <a:endParaRPr lang="en-US" dirty="0"/>
          </a:p>
        </p:txBody>
      </p:sp>
      <p:sp>
        <p:nvSpPr>
          <p:cNvPr id="3" name="Content Placeholder 2"/>
          <p:cNvSpPr>
            <a:spLocks noGrp="1"/>
          </p:cNvSpPr>
          <p:nvPr>
            <p:ph idx="1"/>
          </p:nvPr>
        </p:nvSpPr>
        <p:spPr>
          <a:xfrm>
            <a:off x="152400" y="1600200"/>
            <a:ext cx="3886200" cy="4114800"/>
          </a:xfrm>
        </p:spPr>
        <p:txBody>
          <a:bodyPr>
            <a:normAutofit lnSpcReduction="10000"/>
          </a:bodyPr>
          <a:lstStyle/>
          <a:p>
            <a:r>
              <a:rPr lang="en-US" sz="2000" dirty="0" smtClean="0"/>
              <a:t>There are really </a:t>
            </a:r>
            <a:r>
              <a:rPr lang="en-US" sz="2000" u="sng" dirty="0" smtClean="0">
                <a:solidFill>
                  <a:srgbClr val="FF0000"/>
                </a:solidFill>
              </a:rPr>
              <a:t>two court systems </a:t>
            </a:r>
            <a:r>
              <a:rPr lang="en-US" sz="2000" dirty="0" smtClean="0"/>
              <a:t>in the United States</a:t>
            </a:r>
          </a:p>
          <a:p>
            <a:pPr lvl="1"/>
            <a:r>
              <a:rPr lang="en-US" sz="2000" u="sng" dirty="0" smtClean="0">
                <a:solidFill>
                  <a:srgbClr val="FF0000"/>
                </a:solidFill>
              </a:rPr>
              <a:t>National judiciary</a:t>
            </a:r>
            <a:r>
              <a:rPr lang="en-US" sz="2000" dirty="0" smtClean="0">
                <a:solidFill>
                  <a:srgbClr val="FF0000"/>
                </a:solidFill>
              </a:rPr>
              <a:t> </a:t>
            </a:r>
            <a:r>
              <a:rPr lang="en-US" sz="2000" dirty="0" smtClean="0"/>
              <a:t>that extends over all 50 States</a:t>
            </a:r>
          </a:p>
          <a:p>
            <a:pPr lvl="1"/>
            <a:r>
              <a:rPr lang="en-US" sz="2000" u="sng" dirty="0" smtClean="0">
                <a:solidFill>
                  <a:srgbClr val="FF0000"/>
                </a:solidFill>
              </a:rPr>
              <a:t>Court systems found in each State (most cases are heard here)</a:t>
            </a:r>
          </a:p>
          <a:p>
            <a:r>
              <a:rPr lang="en-US" sz="2000" dirty="0" smtClean="0"/>
              <a:t>We are going to be focusing mainly on one part of the national judiciary, the Supreme Court</a:t>
            </a:r>
            <a:endParaRPr lang="en-US" sz="2000" dirty="0"/>
          </a:p>
        </p:txBody>
      </p:sp>
      <p:pic>
        <p:nvPicPr>
          <p:cNvPr id="5" name="Picture 4" descr="http://multimedialearning.org/Government/Judiciary/Slide1.jpg"/>
          <p:cNvPicPr>
            <a:picLocks noChangeAspect="1" noChangeArrowheads="1"/>
          </p:cNvPicPr>
          <p:nvPr/>
        </p:nvPicPr>
        <p:blipFill>
          <a:blip r:embed="rId2" cstate="print"/>
          <a:srcRect/>
          <a:stretch>
            <a:fillRect/>
          </a:stretch>
        </p:blipFill>
        <p:spPr bwMode="auto">
          <a:xfrm>
            <a:off x="4080411" y="1981200"/>
            <a:ext cx="5055755" cy="3791817"/>
          </a:xfrm>
          <a:prstGeom prst="rect">
            <a:avLst/>
          </a:prstGeom>
          <a:noFill/>
        </p:spPr>
      </p:pic>
    </p:spTree>
    <p:extLst>
      <p:ext uri="{BB962C8B-B14F-4D97-AF65-F5344CB8AC3E}">
        <p14:creationId xmlns:p14="http://schemas.microsoft.com/office/powerpoint/2010/main" val="318229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justices??</a:t>
            </a:r>
            <a:endParaRPr lang="en-US" dirty="0"/>
          </a:p>
        </p:txBody>
      </p:sp>
      <p:sp>
        <p:nvSpPr>
          <p:cNvPr id="3" name="Content Placeholder 2"/>
          <p:cNvSpPr>
            <a:spLocks noGrp="1"/>
          </p:cNvSpPr>
          <p:nvPr>
            <p:ph idx="1"/>
          </p:nvPr>
        </p:nvSpPr>
        <p:spPr>
          <a:xfrm>
            <a:off x="457200" y="1752600"/>
            <a:ext cx="8229600" cy="4800600"/>
          </a:xfrm>
        </p:spPr>
        <p:txBody>
          <a:bodyPr>
            <a:normAutofit fontScale="85000" lnSpcReduction="20000"/>
          </a:bodyPr>
          <a:lstStyle/>
          <a:p>
            <a:r>
              <a:rPr lang="en-US" dirty="0" smtClean="0"/>
              <a:t>Clarence Thomas – 2013: Spoke during arguments for the first time in 7 years </a:t>
            </a:r>
          </a:p>
          <a:p>
            <a:r>
              <a:rPr lang="en-US" dirty="0" smtClean="0"/>
              <a:t>Sonia Sotomayor – First Latina SC Justice</a:t>
            </a:r>
          </a:p>
          <a:p>
            <a:r>
              <a:rPr lang="en-US" dirty="0" smtClean="0"/>
              <a:t>Ruth Bader Ginsburg – “Notorious RBG”</a:t>
            </a:r>
          </a:p>
          <a:p>
            <a:r>
              <a:rPr lang="en-US" dirty="0" smtClean="0"/>
              <a:t>Antonin Scalia (deceased) – Loved opera and was good friends with Ginsburg</a:t>
            </a:r>
          </a:p>
          <a:p>
            <a:pPr lvl="1"/>
            <a:r>
              <a:rPr lang="en-US" dirty="0" smtClean="0"/>
              <a:t>This seat is now vacant.  Pres. Obama has nominated Merrick Garland, but the Senate is refusing to confirm him because they say that the new President should have the right to replace this vacancy.</a:t>
            </a:r>
          </a:p>
          <a:p>
            <a:r>
              <a:rPr lang="en-US" dirty="0" smtClean="0"/>
              <a:t>Anthony Kennedy – Swing vote in critical cases</a:t>
            </a:r>
          </a:p>
          <a:p>
            <a:r>
              <a:rPr lang="en-US" dirty="0" smtClean="0"/>
              <a:t>Samuel Alito – Pres. Bush appointee</a:t>
            </a:r>
          </a:p>
          <a:p>
            <a:r>
              <a:rPr lang="en-US" dirty="0" smtClean="0"/>
              <a:t>Elena </a:t>
            </a:r>
            <a:r>
              <a:rPr lang="en-US" dirty="0" err="1" smtClean="0"/>
              <a:t>Kagan</a:t>
            </a:r>
            <a:r>
              <a:rPr lang="en-US" dirty="0" smtClean="0"/>
              <a:t> – Pres. Obama’s second appointee (first time 3 women on SC)</a:t>
            </a:r>
          </a:p>
          <a:p>
            <a:r>
              <a:rPr lang="en-US" dirty="0" smtClean="0"/>
              <a:t>Stephen </a:t>
            </a:r>
            <a:r>
              <a:rPr lang="en-US" dirty="0" err="1" smtClean="0"/>
              <a:t>Breyer</a:t>
            </a:r>
            <a:r>
              <a:rPr lang="en-US" dirty="0" smtClean="0"/>
              <a:t> – First time up for appointment, he lost to RBG</a:t>
            </a:r>
          </a:p>
          <a:p>
            <a:r>
              <a:rPr lang="en-US" dirty="0" smtClean="0"/>
              <a:t>CJ = John Roberts – won 25 cases at the SC before becoming CJ</a:t>
            </a:r>
          </a:p>
          <a:p>
            <a:endParaRPr lang="en-US" dirty="0"/>
          </a:p>
        </p:txBody>
      </p:sp>
      <p:pic>
        <p:nvPicPr>
          <p:cNvPr id="4" name="Picture 4" descr="http://upload.wikimedia.org/wikipedia/commons/thumb/4/43/Supreme_Court_US_2010.jpg/350px-Supreme_Court_US_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104013" cy="472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30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down)">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down)">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down)">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68362"/>
          </a:xfrm>
        </p:spPr>
        <p:txBody>
          <a:bodyPr>
            <a:normAutofit fontScale="90000"/>
          </a:bodyPr>
          <a:lstStyle/>
          <a:p>
            <a:r>
              <a:rPr lang="en-US" dirty="0" smtClean="0"/>
              <a:t>How do court cases reach the supreme court?</a:t>
            </a:r>
            <a:endParaRPr lang="en-US" dirty="0"/>
          </a:p>
        </p:txBody>
      </p:sp>
      <p:sp>
        <p:nvSpPr>
          <p:cNvPr id="3" name="Content Placeholder 2"/>
          <p:cNvSpPr>
            <a:spLocks noGrp="1"/>
          </p:cNvSpPr>
          <p:nvPr>
            <p:ph idx="1"/>
          </p:nvPr>
        </p:nvSpPr>
        <p:spPr>
          <a:xfrm>
            <a:off x="533400" y="1524000"/>
            <a:ext cx="8001000" cy="1655332"/>
          </a:xfrm>
        </p:spPr>
        <p:txBody>
          <a:bodyPr>
            <a:normAutofit fontScale="92500"/>
          </a:bodyPr>
          <a:lstStyle/>
          <a:p>
            <a:r>
              <a:rPr lang="en-US" sz="1800" u="sng" dirty="0" smtClean="0">
                <a:solidFill>
                  <a:srgbClr val="FF0000"/>
                </a:solidFill>
              </a:rPr>
              <a:t>Most court cases reach the Supreme Court through what is called </a:t>
            </a:r>
            <a:r>
              <a:rPr lang="en-US" sz="1800" i="1" u="sng" dirty="0" smtClean="0">
                <a:solidFill>
                  <a:srgbClr val="FF0000"/>
                </a:solidFill>
              </a:rPr>
              <a:t>writ of certiorari</a:t>
            </a:r>
            <a:r>
              <a:rPr lang="en-US" sz="1800" u="sng" dirty="0" smtClean="0">
                <a:solidFill>
                  <a:srgbClr val="FF0000"/>
                </a:solidFill>
              </a:rPr>
              <a:t>. </a:t>
            </a:r>
          </a:p>
          <a:p>
            <a:pPr lvl="1"/>
            <a:r>
              <a:rPr lang="en-US" sz="1800" u="sng" dirty="0" smtClean="0">
                <a:solidFill>
                  <a:srgbClr val="FF0000"/>
                </a:solidFill>
              </a:rPr>
              <a:t>This writ is an order by the Supreme Court for a lower court to send up the records on a given case for review.  (Appellate Jurisdiction)</a:t>
            </a:r>
          </a:p>
          <a:p>
            <a:pPr lvl="1"/>
            <a:r>
              <a:rPr lang="en-US" sz="1800" u="sng" dirty="0" smtClean="0">
                <a:solidFill>
                  <a:srgbClr val="FF0000"/>
                </a:solidFill>
              </a:rPr>
              <a:t>The Supreme Court decides what cases it will hear. </a:t>
            </a:r>
            <a:endParaRPr lang="en-US" sz="1800" u="sng" dirty="0">
              <a:solidFill>
                <a:srgbClr val="FF0000"/>
              </a:solidFill>
            </a:endParaRPr>
          </a:p>
        </p:txBody>
      </p:sp>
      <p:pic>
        <p:nvPicPr>
          <p:cNvPr id="5122" name="Picture 2" descr="K:\Political Science\Unit IV - The Judicial Branch\Appealing to Sup 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3179333"/>
            <a:ext cx="7543800" cy="368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155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Supreme court operate?</a:t>
            </a:r>
            <a:endParaRPr lang="en-US" dirty="0"/>
          </a:p>
        </p:txBody>
      </p:sp>
      <p:sp>
        <p:nvSpPr>
          <p:cNvPr id="3" name="Content Placeholder 2"/>
          <p:cNvSpPr>
            <a:spLocks noGrp="1"/>
          </p:cNvSpPr>
          <p:nvPr>
            <p:ph idx="1"/>
          </p:nvPr>
        </p:nvSpPr>
        <p:spPr>
          <a:xfrm>
            <a:off x="228600" y="1600200"/>
            <a:ext cx="4343400" cy="4572000"/>
          </a:xfrm>
        </p:spPr>
        <p:txBody>
          <a:bodyPr>
            <a:normAutofit/>
          </a:bodyPr>
          <a:lstStyle/>
          <a:p>
            <a:r>
              <a:rPr lang="en-US" sz="2000" u="sng" dirty="0" smtClean="0">
                <a:solidFill>
                  <a:srgbClr val="FF0000"/>
                </a:solidFill>
              </a:rPr>
              <a:t>Step One: Briefs</a:t>
            </a:r>
          </a:p>
          <a:p>
            <a:pPr lvl="1"/>
            <a:r>
              <a:rPr lang="en-US" sz="2000" dirty="0" smtClean="0"/>
              <a:t>No, we’re not talking about the Justices’ choice in underwear. </a:t>
            </a:r>
          </a:p>
          <a:p>
            <a:pPr lvl="1"/>
            <a:r>
              <a:rPr lang="en-US" sz="2000" dirty="0" smtClean="0">
                <a:solidFill>
                  <a:srgbClr val="FF0000"/>
                </a:solidFill>
              </a:rPr>
              <a:t>Briefs are written documents filed with the court before arguments begin. </a:t>
            </a:r>
          </a:p>
          <a:p>
            <a:pPr lvl="1"/>
            <a:r>
              <a:rPr lang="en-US" sz="2000" dirty="0" smtClean="0">
                <a:solidFill>
                  <a:srgbClr val="FF0000"/>
                </a:solidFill>
              </a:rPr>
              <a:t>They state one side’s argument. </a:t>
            </a:r>
          </a:p>
          <a:p>
            <a:pPr lvl="1"/>
            <a:r>
              <a:rPr lang="en-US" sz="2000" dirty="0" smtClean="0">
                <a:solidFill>
                  <a:srgbClr val="FF0000"/>
                </a:solidFill>
              </a:rPr>
              <a:t>They are filed by the lawyers on each side of the case. </a:t>
            </a:r>
          </a:p>
          <a:p>
            <a:pPr lvl="1"/>
            <a:endParaRPr lang="en-US" dirty="0"/>
          </a:p>
        </p:txBody>
      </p:sp>
      <p:pic>
        <p:nvPicPr>
          <p:cNvPr id="7170" name="Picture 2" descr="http://www.loc.gov/exhibits/brown/images/br0003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308" y="1905000"/>
            <a:ext cx="4317182" cy="3398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903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4343400" cy="4572000"/>
          </a:xfrm>
        </p:spPr>
        <p:txBody>
          <a:bodyPr>
            <a:normAutofit/>
          </a:bodyPr>
          <a:lstStyle/>
          <a:p>
            <a:r>
              <a:rPr lang="en-US" sz="2400" u="sng" dirty="0" smtClean="0">
                <a:solidFill>
                  <a:srgbClr val="FF0000"/>
                </a:solidFill>
              </a:rPr>
              <a:t>Step Two: Oral Arguments</a:t>
            </a:r>
          </a:p>
          <a:p>
            <a:pPr lvl="1"/>
            <a:r>
              <a:rPr lang="en-US" sz="2400" u="sng" dirty="0" smtClean="0">
                <a:solidFill>
                  <a:srgbClr val="FF0000"/>
                </a:solidFill>
              </a:rPr>
              <a:t>Lawyers for both sides argue their case to the Justices.</a:t>
            </a:r>
            <a:r>
              <a:rPr lang="en-US" sz="2400" dirty="0" smtClean="0">
                <a:solidFill>
                  <a:srgbClr val="FF0000"/>
                </a:solidFill>
              </a:rPr>
              <a:t> </a:t>
            </a:r>
          </a:p>
          <a:p>
            <a:pPr lvl="1"/>
            <a:r>
              <a:rPr lang="en-US" sz="2400" dirty="0" smtClean="0"/>
              <a:t>Their presentations are limited to 30 minutes. </a:t>
            </a:r>
          </a:p>
          <a:p>
            <a:pPr lvl="1"/>
            <a:r>
              <a:rPr lang="en-US" sz="2400" dirty="0" smtClean="0"/>
              <a:t>These arguments happen in two week cycles from October to early May. </a:t>
            </a:r>
            <a:endParaRPr lang="en-US" sz="2400" dirty="0"/>
          </a:p>
        </p:txBody>
      </p:sp>
      <p:pic>
        <p:nvPicPr>
          <p:cNvPr id="8194" name="Picture 2" descr="http://www.pbs.org/newshour/rundown/SCOTUS%20Funeral%20protests%20Phelps%20%20wide%2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2800" y="2218267"/>
            <a:ext cx="4165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472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1600200"/>
            <a:ext cx="3962400" cy="4876800"/>
          </a:xfrm>
        </p:spPr>
        <p:txBody>
          <a:bodyPr>
            <a:normAutofit/>
          </a:bodyPr>
          <a:lstStyle/>
          <a:p>
            <a:r>
              <a:rPr lang="en-US" sz="2000" u="sng" dirty="0" smtClean="0">
                <a:solidFill>
                  <a:srgbClr val="FF0000"/>
                </a:solidFill>
              </a:rPr>
              <a:t>Step Three: Conference</a:t>
            </a:r>
          </a:p>
          <a:p>
            <a:pPr lvl="1"/>
            <a:r>
              <a:rPr lang="en-US" sz="2000" dirty="0" smtClean="0"/>
              <a:t>Conferences start off by the Chief Justice stating how he feels about a case. </a:t>
            </a:r>
          </a:p>
          <a:p>
            <a:pPr lvl="1"/>
            <a:r>
              <a:rPr lang="en-US" sz="2000" dirty="0" smtClean="0"/>
              <a:t>Following this, each Associate Justice summarizes their viewpoints. This is done in order of seniority. </a:t>
            </a:r>
          </a:p>
          <a:p>
            <a:pPr lvl="1"/>
            <a:r>
              <a:rPr lang="en-US" sz="2000" u="sng" dirty="0" smtClean="0">
                <a:solidFill>
                  <a:srgbClr val="FF0000"/>
                </a:solidFill>
              </a:rPr>
              <a:t>After each Justice has spoken, they take a “poll” and then debate the case. </a:t>
            </a:r>
          </a:p>
        </p:txBody>
      </p:sp>
      <p:pic>
        <p:nvPicPr>
          <p:cNvPr id="9218" name="Picture 2" descr="http://0.tqn.com/d/dc/1/0/h/F/1/Z_JusticesConference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35200"/>
            <a:ext cx="4239697"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42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4343400" cy="4953000"/>
          </a:xfrm>
        </p:spPr>
        <p:txBody>
          <a:bodyPr>
            <a:normAutofit/>
          </a:bodyPr>
          <a:lstStyle/>
          <a:p>
            <a:r>
              <a:rPr lang="en-US" u="sng" dirty="0" smtClean="0">
                <a:solidFill>
                  <a:srgbClr val="FF0000"/>
                </a:solidFill>
              </a:rPr>
              <a:t>Step Four: Making Decisions</a:t>
            </a:r>
          </a:p>
          <a:p>
            <a:pPr lvl="1"/>
            <a:r>
              <a:rPr lang="en-US" dirty="0" smtClean="0"/>
              <a:t>About a 1/3 of the decisions are unanimous. However, many Supreme Court decisions are split, due to the fact that the easy cases rarely make it up to the Supreme Court. </a:t>
            </a:r>
          </a:p>
          <a:p>
            <a:pPr lvl="1"/>
            <a:r>
              <a:rPr lang="en-US" dirty="0" smtClean="0"/>
              <a:t>When the Supreme Court makes their decisions, they are split into </a:t>
            </a:r>
            <a:r>
              <a:rPr lang="en-US" u="sng" dirty="0" smtClean="0">
                <a:solidFill>
                  <a:srgbClr val="FF0000"/>
                </a:solidFill>
              </a:rPr>
              <a:t>three types</a:t>
            </a:r>
            <a:r>
              <a:rPr lang="en-US" dirty="0" smtClean="0"/>
              <a:t>, and are written out</a:t>
            </a:r>
            <a:r>
              <a:rPr lang="en-US" dirty="0"/>
              <a:t>.</a:t>
            </a:r>
            <a:endParaRPr lang="en-US" dirty="0" smtClean="0"/>
          </a:p>
        </p:txBody>
      </p:sp>
      <p:pic>
        <p:nvPicPr>
          <p:cNvPr id="10242" name="Picture 2" descr="http://content.dnalc.org/content/c10/10255/102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143000"/>
            <a:ext cx="3432175" cy="521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02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4(cont.): SC Decisions</a:t>
            </a:r>
            <a:endParaRPr lang="en-US" dirty="0"/>
          </a:p>
        </p:txBody>
      </p:sp>
      <p:sp>
        <p:nvSpPr>
          <p:cNvPr id="3" name="Content Placeholder 2"/>
          <p:cNvSpPr>
            <a:spLocks noGrp="1"/>
          </p:cNvSpPr>
          <p:nvPr>
            <p:ph idx="1"/>
          </p:nvPr>
        </p:nvSpPr>
        <p:spPr>
          <a:xfrm>
            <a:off x="457200" y="1752600"/>
            <a:ext cx="4114800" cy="4953000"/>
          </a:xfrm>
        </p:spPr>
        <p:txBody>
          <a:bodyPr/>
          <a:lstStyle/>
          <a:p>
            <a:r>
              <a:rPr lang="en-US" dirty="0" smtClean="0"/>
              <a:t>The Three types of SC decisions are:</a:t>
            </a:r>
          </a:p>
          <a:p>
            <a:pPr lvl="2"/>
            <a:r>
              <a:rPr lang="en-US" b="1" i="1" dirty="0">
                <a:solidFill>
                  <a:srgbClr val="FF0000"/>
                </a:solidFill>
              </a:rPr>
              <a:t>Majority opinion</a:t>
            </a:r>
            <a:r>
              <a:rPr lang="en-US" u="sng" dirty="0">
                <a:solidFill>
                  <a:srgbClr val="FF0000"/>
                </a:solidFill>
              </a:rPr>
              <a:t>: this is the decision that the most Justices sided </a:t>
            </a:r>
            <a:r>
              <a:rPr lang="en-US" u="sng" dirty="0" smtClean="0">
                <a:solidFill>
                  <a:srgbClr val="FF0000"/>
                </a:solidFill>
              </a:rPr>
              <a:t>with</a:t>
            </a:r>
          </a:p>
          <a:p>
            <a:pPr lvl="3"/>
            <a:r>
              <a:rPr lang="en-US" dirty="0" smtClean="0">
                <a:solidFill>
                  <a:schemeClr val="tx1">
                    <a:lumMod val="65000"/>
                    <a:lumOff val="35000"/>
                  </a:schemeClr>
                </a:solidFill>
              </a:rPr>
              <a:t>5-4; 6-3; 7-2; 8-1; 9-0</a:t>
            </a:r>
            <a:endParaRPr lang="en-US" dirty="0">
              <a:solidFill>
                <a:schemeClr val="tx1">
                  <a:lumMod val="65000"/>
                  <a:lumOff val="35000"/>
                </a:schemeClr>
              </a:solidFill>
            </a:endParaRPr>
          </a:p>
          <a:p>
            <a:pPr lvl="2"/>
            <a:r>
              <a:rPr lang="en-US" b="1" i="1" dirty="0">
                <a:solidFill>
                  <a:srgbClr val="FF0000"/>
                </a:solidFill>
              </a:rPr>
              <a:t>Concurring opinion</a:t>
            </a:r>
            <a:r>
              <a:rPr lang="en-US" u="sng" dirty="0">
                <a:solidFill>
                  <a:srgbClr val="FF0000"/>
                </a:solidFill>
              </a:rPr>
              <a:t>: this is for Justices for agree with the majority opinion, but for a different reason than stated.  </a:t>
            </a:r>
          </a:p>
          <a:p>
            <a:pPr lvl="2"/>
            <a:r>
              <a:rPr lang="en-US" b="1" i="1" dirty="0">
                <a:solidFill>
                  <a:srgbClr val="FF0000"/>
                </a:solidFill>
              </a:rPr>
              <a:t>Dissenting opinion</a:t>
            </a:r>
            <a:r>
              <a:rPr lang="en-US" u="sng" dirty="0">
                <a:solidFill>
                  <a:srgbClr val="FF0000"/>
                </a:solidFill>
              </a:rPr>
              <a:t>: this is the decision written by the Justices who do not agree with the majority opinion. </a:t>
            </a:r>
          </a:p>
          <a:p>
            <a:pPr lvl="1"/>
            <a:endParaRPr lang="en-US" dirty="0"/>
          </a:p>
        </p:txBody>
      </p:sp>
      <p:pic>
        <p:nvPicPr>
          <p:cNvPr id="1026" name="Picture 2" descr="https://static01.nyt.com/images/2014/06/30/us/annotated-supreme-court-hobby-lobby-contraception-decision-1404140644211/annotated-supreme-court-hobby-lobby-contraception-decision-1404140644211-videoSixteenByNine1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818" y="1981200"/>
            <a:ext cx="4103582"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627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smtClean="0"/>
              <a:t>So, that’s how </a:t>
            </a:r>
            <a:r>
              <a:rPr lang="en-US" sz="4000" dirty="0" err="1" smtClean="0"/>
              <a:t>SCotUS</a:t>
            </a:r>
            <a:r>
              <a:rPr lang="en-US" sz="4000" dirty="0" smtClean="0"/>
              <a:t> operates, but the justices are human, so they do have their own personal beliefs…</a:t>
            </a:r>
          </a:p>
          <a:p>
            <a:pPr lvl="1"/>
            <a:r>
              <a:rPr lang="en-US" sz="4000" dirty="0" smtClean="0"/>
              <a:t>Does that ever come into play in their decisions?</a:t>
            </a:r>
            <a:endParaRPr lang="en-US" sz="4000" dirty="0"/>
          </a:p>
        </p:txBody>
      </p:sp>
    </p:spTree>
    <p:extLst>
      <p:ext uri="{BB962C8B-B14F-4D97-AF65-F5344CB8AC3E}">
        <p14:creationId xmlns:p14="http://schemas.microsoft.com/office/powerpoint/2010/main" val="2832148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ctr" eaLnBrk="1" hangingPunct="1">
              <a:defRPr/>
            </a:pPr>
            <a:r>
              <a:rPr lang="en-US" dirty="0" smtClean="0">
                <a:latin typeface="Times New Roman" pitchFamily="18" charset="0"/>
              </a:rPr>
              <a:t>Judicial Philosophies of Judges</a:t>
            </a:r>
          </a:p>
        </p:txBody>
      </p:sp>
      <p:sp>
        <p:nvSpPr>
          <p:cNvPr id="110595" name="Rectangle 3"/>
          <p:cNvSpPr>
            <a:spLocks noGrp="1" noChangeArrowheads="1"/>
          </p:cNvSpPr>
          <p:nvPr>
            <p:ph idx="1"/>
          </p:nvPr>
        </p:nvSpPr>
        <p:spPr>
          <a:xfrm>
            <a:off x="457200" y="1600200"/>
            <a:ext cx="8229600" cy="4530725"/>
          </a:xfrm>
          <a:prstGeom prst="rect">
            <a:avLst/>
          </a:prstGeom>
        </p:spPr>
        <p:txBody>
          <a:bodyPr/>
          <a:lstStyle/>
          <a:p>
            <a:pPr eaLnBrk="1" hangingPunct="1">
              <a:buFont typeface="Wingdings" pitchFamily="2" charset="2"/>
              <a:buNone/>
              <a:defRPr/>
            </a:pPr>
            <a:r>
              <a:rPr lang="en-US" sz="2400" b="1" u="sng" dirty="0" smtClean="0">
                <a:solidFill>
                  <a:srgbClr val="FF0000"/>
                </a:solidFill>
                <a:latin typeface="Times New Roman" pitchFamily="18" charset="0"/>
              </a:rPr>
              <a:t>2 Types:</a:t>
            </a:r>
          </a:p>
          <a:p>
            <a:pPr eaLnBrk="1" hangingPunct="1">
              <a:buFont typeface="Wingdings" pitchFamily="2" charset="2"/>
              <a:buNone/>
              <a:defRPr/>
            </a:pPr>
            <a:r>
              <a:rPr lang="en-US" sz="2400" dirty="0" smtClean="0">
                <a:solidFill>
                  <a:srgbClr val="FF0000"/>
                </a:solidFill>
                <a:latin typeface="Times New Roman" pitchFamily="18" charset="0"/>
              </a:rPr>
              <a:t>	1.) Judicial Activism</a:t>
            </a:r>
          </a:p>
          <a:p>
            <a:pPr lvl="1" eaLnBrk="1" hangingPunct="1">
              <a:defRPr/>
            </a:pPr>
            <a:r>
              <a:rPr lang="en-US" sz="2000" dirty="0" smtClean="0">
                <a:latin typeface="Times New Roman" pitchFamily="18" charset="0"/>
              </a:rPr>
              <a:t>The court should play a more active role in creating national policies and answering questions of conflict in society</a:t>
            </a:r>
          </a:p>
          <a:p>
            <a:pPr eaLnBrk="1" hangingPunct="1">
              <a:buFont typeface="Wingdings" pitchFamily="2" charset="2"/>
              <a:buNone/>
              <a:defRPr/>
            </a:pPr>
            <a:endParaRPr lang="en-US" sz="2400" dirty="0" smtClean="0">
              <a:latin typeface="Times New Roman" pitchFamily="18" charset="0"/>
            </a:endParaRPr>
          </a:p>
          <a:p>
            <a:pPr eaLnBrk="1" hangingPunct="1">
              <a:buFont typeface="Wingdings" pitchFamily="2" charset="2"/>
              <a:buNone/>
              <a:defRPr/>
            </a:pPr>
            <a:r>
              <a:rPr lang="en-US" sz="2400" dirty="0" smtClean="0">
                <a:latin typeface="Times New Roman" pitchFamily="18" charset="0"/>
              </a:rPr>
              <a:t>	</a:t>
            </a:r>
            <a:r>
              <a:rPr lang="en-US" sz="2400" dirty="0" smtClean="0">
                <a:solidFill>
                  <a:srgbClr val="FF0000"/>
                </a:solidFill>
                <a:latin typeface="Times New Roman" pitchFamily="18" charset="0"/>
              </a:rPr>
              <a:t>2.) Judicial Restraint</a:t>
            </a:r>
          </a:p>
          <a:p>
            <a:pPr lvl="1" eaLnBrk="1" hangingPunct="1">
              <a:defRPr/>
            </a:pPr>
            <a:r>
              <a:rPr lang="en-US" sz="2000" dirty="0" smtClean="0">
                <a:latin typeface="Times New Roman" pitchFamily="18" charset="0"/>
              </a:rPr>
              <a:t>The court should operate strictly within the limits of the Constitution and only answer questions if a clear violation of the Constitution is present. Policy making should be left up to the executive and legislative branches.</a:t>
            </a:r>
          </a:p>
          <a:p>
            <a:pPr lvl="1" eaLnBrk="1" hangingPunct="1">
              <a:defRPr/>
            </a:pPr>
            <a:endParaRPr lang="en-US" sz="2000" dirty="0" smtClean="0">
              <a:latin typeface="Times New Roman" pitchFamily="18" charset="0"/>
            </a:endParaRPr>
          </a:p>
          <a:p>
            <a:pPr lvl="1" eaLnBrk="1" hangingPunct="1">
              <a:buFont typeface="Wingdings" pitchFamily="2" charset="2"/>
              <a:buNone/>
              <a:defRPr/>
            </a:pPr>
            <a:endParaRPr lang="en-US" sz="2000" dirty="0" smtClean="0">
              <a:latin typeface="Times New Roman" pitchFamily="18" charset="0"/>
            </a:endParaRPr>
          </a:p>
        </p:txBody>
      </p:sp>
    </p:spTree>
    <p:extLst>
      <p:ext uri="{BB962C8B-B14F-4D97-AF65-F5344CB8AC3E}">
        <p14:creationId xmlns:p14="http://schemas.microsoft.com/office/powerpoint/2010/main" val="383220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0595">
                                            <p:txEl>
                                              <p:pRg st="2" end="2"/>
                                            </p:txEl>
                                          </p:spTgt>
                                        </p:tgtEl>
                                        <p:attrNameLst>
                                          <p:attrName>style.visibility</p:attrName>
                                        </p:attrNameLst>
                                      </p:cBhvr>
                                      <p:to>
                                        <p:strVal val="visible"/>
                                      </p:to>
                                    </p:set>
                                    <p:animEffect transition="in" filter="blinds(horizontal)">
                                      <p:cBhvr>
                                        <p:cTn id="7" dur="500"/>
                                        <p:tgtEl>
                                          <p:spTgt spid="11059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0595">
                                            <p:txEl>
                                              <p:pRg st="5" end="5"/>
                                            </p:txEl>
                                          </p:spTgt>
                                        </p:tgtEl>
                                        <p:attrNameLst>
                                          <p:attrName>style.visibility</p:attrName>
                                        </p:attrNameLst>
                                      </p:cBhvr>
                                      <p:to>
                                        <p:strVal val="visible"/>
                                      </p:to>
                                    </p:set>
                                    <p:animEffect transition="in" filter="blinds(horizontal)">
                                      <p:cBhvr>
                                        <p:cTn id="12" dur="500"/>
                                        <p:tgtEl>
                                          <p:spTgt spid="1105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400" dirty="0" smtClean="0"/>
              <a:t>How do you get a position on the Supreme Court?</a:t>
            </a:r>
          </a:p>
          <a:p>
            <a:pPr lvl="1"/>
            <a:r>
              <a:rPr lang="en-US" sz="4400" u="sng" dirty="0" smtClean="0">
                <a:solidFill>
                  <a:srgbClr val="FF0000"/>
                </a:solidFill>
              </a:rPr>
              <a:t>There are no listed qualifications in the Constitution.</a:t>
            </a:r>
            <a:endParaRPr lang="en-US" sz="4400" u="sng" dirty="0">
              <a:solidFill>
                <a:srgbClr val="FF0000"/>
              </a:solidFill>
            </a:endParaRPr>
          </a:p>
        </p:txBody>
      </p:sp>
    </p:spTree>
    <p:extLst>
      <p:ext uri="{BB962C8B-B14F-4D97-AF65-F5344CB8AC3E}">
        <p14:creationId xmlns:p14="http://schemas.microsoft.com/office/powerpoint/2010/main" val="495524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26128" y="408372"/>
            <a:ext cx="8069378" cy="1039427"/>
          </a:xfrm>
        </p:spPr>
        <p:txBody>
          <a:bodyPr>
            <a:normAutofit fontScale="90000"/>
          </a:bodyPr>
          <a:lstStyle/>
          <a:p>
            <a:pPr marL="484632" indent="0" algn="ctr" fontAlgn="auto">
              <a:spcAft>
                <a:spcPts val="0"/>
              </a:spcAft>
              <a:defRPr/>
            </a:pPr>
            <a:r>
              <a:rPr lang="en-US" dirty="0" smtClean="0">
                <a:solidFill>
                  <a:schemeClr val="accent1">
                    <a:tint val="83000"/>
                    <a:satMod val="150000"/>
                  </a:schemeClr>
                </a:solidFill>
              </a:rPr>
              <a:t>Constitutional Courts (regular courts)</a:t>
            </a:r>
          </a:p>
        </p:txBody>
      </p:sp>
      <p:sp>
        <p:nvSpPr>
          <p:cNvPr id="2051" name="Rectangle 3"/>
          <p:cNvSpPr>
            <a:spLocks noGrp="1" noChangeArrowheads="1"/>
          </p:cNvSpPr>
          <p:nvPr>
            <p:ph idx="1"/>
          </p:nvPr>
        </p:nvSpPr>
        <p:spPr>
          <a:xfrm>
            <a:off x="1981200" y="1752600"/>
            <a:ext cx="6705600" cy="4373563"/>
          </a:xfrm>
        </p:spPr>
        <p:txBody>
          <a:bodyPr>
            <a:noAutofit/>
          </a:bodyPr>
          <a:lstStyle/>
          <a:p>
            <a:pPr>
              <a:defRPr/>
            </a:pPr>
            <a:r>
              <a:rPr lang="en-US" sz="2800" b="1" dirty="0" smtClean="0">
                <a:solidFill>
                  <a:srgbClr val="FF0000"/>
                </a:solidFill>
              </a:rPr>
              <a:t>Types </a:t>
            </a:r>
            <a:r>
              <a:rPr lang="en-US" sz="2800" b="1" dirty="0">
                <a:solidFill>
                  <a:srgbClr val="FF0000"/>
                </a:solidFill>
              </a:rPr>
              <a:t>of Federal </a:t>
            </a:r>
            <a:r>
              <a:rPr lang="en-US" sz="2800" b="1" dirty="0" smtClean="0">
                <a:solidFill>
                  <a:srgbClr val="FF0000"/>
                </a:solidFill>
              </a:rPr>
              <a:t>Courts</a:t>
            </a:r>
            <a:endParaRPr lang="en-US" sz="2800" b="1" dirty="0" smtClean="0">
              <a:solidFill>
                <a:schemeClr val="tx2">
                  <a:lumMod val="10000"/>
                </a:schemeClr>
              </a:solidFill>
            </a:endParaRPr>
          </a:p>
          <a:p>
            <a:pPr lvl="1">
              <a:defRPr/>
            </a:pPr>
            <a:r>
              <a:rPr lang="en-US" sz="2800" b="1" dirty="0" smtClean="0">
                <a:solidFill>
                  <a:schemeClr val="tx2">
                    <a:lumMod val="10000"/>
                  </a:schemeClr>
                </a:solidFill>
              </a:rPr>
              <a:t>Examples</a:t>
            </a:r>
          </a:p>
          <a:p>
            <a:pPr lvl="2">
              <a:defRPr/>
            </a:pPr>
            <a:r>
              <a:rPr lang="en-US" sz="2000" b="1" dirty="0" smtClean="0">
                <a:solidFill>
                  <a:schemeClr val="tx2">
                    <a:lumMod val="10000"/>
                  </a:schemeClr>
                </a:solidFill>
              </a:rPr>
              <a:t>District Courts (94 of them)</a:t>
            </a:r>
          </a:p>
          <a:p>
            <a:pPr lvl="2">
              <a:defRPr/>
            </a:pPr>
            <a:r>
              <a:rPr lang="en-US" sz="2000" b="1" dirty="0" smtClean="0">
                <a:solidFill>
                  <a:schemeClr val="tx2">
                    <a:lumMod val="10000"/>
                  </a:schemeClr>
                </a:solidFill>
              </a:rPr>
              <a:t>Courts of Appeal (12 of them)</a:t>
            </a:r>
          </a:p>
          <a:p>
            <a:pPr lvl="2">
              <a:defRPr/>
            </a:pPr>
            <a:r>
              <a:rPr lang="en-US" sz="2000" b="1" dirty="0" smtClean="0">
                <a:solidFill>
                  <a:schemeClr val="tx2">
                    <a:lumMod val="10000"/>
                  </a:schemeClr>
                </a:solidFill>
              </a:rPr>
              <a:t>U.S. Supreme Court (only 1)</a:t>
            </a:r>
          </a:p>
          <a:p>
            <a:pPr lvl="2">
              <a:defRPr/>
            </a:pPr>
            <a:r>
              <a:rPr lang="en-US" sz="2000" b="1" dirty="0">
                <a:solidFill>
                  <a:schemeClr val="tx2">
                    <a:lumMod val="10000"/>
                  </a:schemeClr>
                </a:solidFill>
              </a:rPr>
              <a:t>Court of International Trade </a:t>
            </a:r>
          </a:p>
          <a:p>
            <a:pPr lvl="1">
              <a:defRPr/>
            </a:pPr>
            <a:r>
              <a:rPr lang="en-US" sz="2800" b="1" dirty="0" smtClean="0">
                <a:solidFill>
                  <a:schemeClr val="tx2">
                    <a:lumMod val="10000"/>
                  </a:schemeClr>
                </a:solidFill>
              </a:rPr>
              <a:t>Most Federal Cases are heard in one of these courts</a:t>
            </a:r>
          </a:p>
          <a:p>
            <a:pPr algn="ctr" fontAlgn="auto">
              <a:spcAft>
                <a:spcPts val="0"/>
              </a:spcAft>
              <a:buFont typeface="Wingdings 2"/>
              <a:buNone/>
              <a:defRPr/>
            </a:pPr>
            <a:endParaRPr lang="en-US" sz="2800" b="1" dirty="0" smtClean="0">
              <a:solidFill>
                <a:srgbClr val="0070C0"/>
              </a:solidFill>
            </a:endParaRPr>
          </a:p>
        </p:txBody>
      </p:sp>
      <p:pic>
        <p:nvPicPr>
          <p:cNvPr id="14340" name="Picture 4" descr="j0217198"/>
          <p:cNvPicPr>
            <a:picLocks noChangeAspect="1" noChangeArrowheads="1"/>
          </p:cNvPicPr>
          <p:nvPr/>
        </p:nvPicPr>
        <p:blipFill>
          <a:blip r:embed="rId3" cstate="print"/>
          <a:srcRect/>
          <a:stretch>
            <a:fillRect/>
          </a:stretch>
        </p:blipFill>
        <p:spPr bwMode="auto">
          <a:xfrm>
            <a:off x="0" y="0"/>
            <a:ext cx="1809750" cy="1763713"/>
          </a:xfrm>
          <a:prstGeom prst="rect">
            <a:avLst/>
          </a:prstGeom>
          <a:noFill/>
          <a:ln w="9525">
            <a:noFill/>
            <a:miter lim="800000"/>
            <a:headEnd/>
            <a:tailEnd/>
          </a:ln>
        </p:spPr>
      </p:pic>
      <p:pic>
        <p:nvPicPr>
          <p:cNvPr id="14341" name="Picture 5" descr="j0217198"/>
          <p:cNvPicPr>
            <a:picLocks noChangeAspect="1" noChangeArrowheads="1"/>
          </p:cNvPicPr>
          <p:nvPr/>
        </p:nvPicPr>
        <p:blipFill>
          <a:blip r:embed="rId3" cstate="print"/>
          <a:srcRect/>
          <a:stretch>
            <a:fillRect/>
          </a:stretch>
        </p:blipFill>
        <p:spPr bwMode="auto">
          <a:xfrm>
            <a:off x="7713663" y="5334000"/>
            <a:ext cx="1563687" cy="1524000"/>
          </a:xfrm>
          <a:prstGeom prst="rect">
            <a:avLst/>
          </a:prstGeom>
          <a:noFill/>
          <a:ln w="9525">
            <a:noFill/>
            <a:miter lim="800000"/>
            <a:headEnd/>
            <a:tailEnd/>
          </a:ln>
        </p:spPr>
      </p:pic>
      <p:pic>
        <p:nvPicPr>
          <p:cNvPr id="14342" name="Picture 6" descr="j0155725"/>
          <p:cNvPicPr>
            <a:picLocks noChangeAspect="1" noChangeArrowheads="1"/>
          </p:cNvPicPr>
          <p:nvPr/>
        </p:nvPicPr>
        <p:blipFill>
          <a:blip r:embed="rId4" cstate="print"/>
          <a:srcRect/>
          <a:stretch>
            <a:fillRect/>
          </a:stretch>
        </p:blipFill>
        <p:spPr bwMode="auto">
          <a:xfrm>
            <a:off x="7467600" y="0"/>
            <a:ext cx="1806575" cy="1468438"/>
          </a:xfrm>
          <a:prstGeom prst="rect">
            <a:avLst/>
          </a:prstGeom>
          <a:noFill/>
          <a:ln w="9525">
            <a:noFill/>
            <a:miter lim="800000"/>
            <a:headEnd/>
            <a:tailEnd/>
          </a:ln>
        </p:spPr>
      </p:pic>
      <p:pic>
        <p:nvPicPr>
          <p:cNvPr id="14343" name="Picture 7" descr="j0155725"/>
          <p:cNvPicPr>
            <a:picLocks noChangeAspect="1" noChangeArrowheads="1"/>
          </p:cNvPicPr>
          <p:nvPr/>
        </p:nvPicPr>
        <p:blipFill>
          <a:blip r:embed="rId4" cstate="print"/>
          <a:srcRect/>
          <a:stretch>
            <a:fillRect/>
          </a:stretch>
        </p:blipFill>
        <p:spPr bwMode="auto">
          <a:xfrm>
            <a:off x="1" y="5609873"/>
            <a:ext cx="1371600" cy="1114877"/>
          </a:xfrm>
          <a:prstGeom prst="rect">
            <a:avLst/>
          </a:prstGeom>
          <a:noFill/>
          <a:ln w="9525">
            <a:noFill/>
            <a:miter lim="800000"/>
            <a:headEnd/>
            <a:tailEnd/>
          </a:ln>
        </p:spPr>
      </p:pic>
    </p:spTree>
    <p:extLst>
      <p:ext uri="{BB962C8B-B14F-4D97-AF65-F5344CB8AC3E}">
        <p14:creationId xmlns:p14="http://schemas.microsoft.com/office/powerpoint/2010/main" val="188707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barn(outVertical)">
                                      <p:cBhvr>
                                        <p:cTn id="7" dur="500"/>
                                        <p:tgtEl>
                                          <p:spTgt spid="2051">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051">
                                            <p:txEl>
                                              <p:pRg st="1" end="1"/>
                                            </p:txEl>
                                          </p:spTgt>
                                        </p:tgtEl>
                                        <p:attrNameLst>
                                          <p:attrName>style.visibility</p:attrName>
                                        </p:attrNameLst>
                                      </p:cBhvr>
                                      <p:to>
                                        <p:strVal val="visible"/>
                                      </p:to>
                                    </p:set>
                                    <p:animEffect transition="in" filter="barn(outVertical)">
                                      <p:cBhvr>
                                        <p:cTn id="10" dur="500"/>
                                        <p:tgtEl>
                                          <p:spTgt spid="2051">
                                            <p:txEl>
                                              <p:pRg st="1" end="1"/>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2051">
                                            <p:txEl>
                                              <p:pRg st="2" end="2"/>
                                            </p:txEl>
                                          </p:spTgt>
                                        </p:tgtEl>
                                        <p:attrNameLst>
                                          <p:attrName>style.visibility</p:attrName>
                                        </p:attrNameLst>
                                      </p:cBhvr>
                                      <p:to>
                                        <p:strVal val="visible"/>
                                      </p:to>
                                    </p:set>
                                    <p:animEffect transition="in" filter="barn(outVertical)">
                                      <p:cBhvr>
                                        <p:cTn id="13" dur="500"/>
                                        <p:tgtEl>
                                          <p:spTgt spid="2051">
                                            <p:txEl>
                                              <p:pRg st="2" end="2"/>
                                            </p:txEl>
                                          </p:spTgt>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051">
                                            <p:txEl>
                                              <p:pRg st="3" end="3"/>
                                            </p:txEl>
                                          </p:spTgt>
                                        </p:tgtEl>
                                        <p:attrNameLst>
                                          <p:attrName>style.visibility</p:attrName>
                                        </p:attrNameLst>
                                      </p:cBhvr>
                                      <p:to>
                                        <p:strVal val="visible"/>
                                      </p:to>
                                    </p:set>
                                    <p:animEffect transition="in" filter="barn(outVertical)">
                                      <p:cBhvr>
                                        <p:cTn id="16" dur="500"/>
                                        <p:tgtEl>
                                          <p:spTgt spid="2051">
                                            <p:txEl>
                                              <p:pRg st="3" end="3"/>
                                            </p:txEl>
                                          </p:spTgt>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2051">
                                            <p:txEl>
                                              <p:pRg st="4" end="4"/>
                                            </p:txEl>
                                          </p:spTgt>
                                        </p:tgtEl>
                                        <p:attrNameLst>
                                          <p:attrName>style.visibility</p:attrName>
                                        </p:attrNameLst>
                                      </p:cBhvr>
                                      <p:to>
                                        <p:strVal val="visible"/>
                                      </p:to>
                                    </p:set>
                                    <p:animEffect transition="in" filter="barn(outVertical)">
                                      <p:cBhvr>
                                        <p:cTn id="19" dur="500"/>
                                        <p:tgtEl>
                                          <p:spTgt spid="2051">
                                            <p:txEl>
                                              <p:pRg st="4" end="4"/>
                                            </p:txEl>
                                          </p:spTgt>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2051">
                                            <p:txEl>
                                              <p:pRg st="5" end="5"/>
                                            </p:txEl>
                                          </p:spTgt>
                                        </p:tgtEl>
                                        <p:attrNameLst>
                                          <p:attrName>style.visibility</p:attrName>
                                        </p:attrNameLst>
                                      </p:cBhvr>
                                      <p:to>
                                        <p:strVal val="visible"/>
                                      </p:to>
                                    </p:set>
                                    <p:animEffect transition="in" filter="barn(outVertical)">
                                      <p:cBhvr>
                                        <p:cTn id="22" dur="500"/>
                                        <p:tgtEl>
                                          <p:spTgt spid="2051">
                                            <p:txEl>
                                              <p:pRg st="5" end="5"/>
                                            </p:txEl>
                                          </p:spTgt>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051">
                                            <p:txEl>
                                              <p:pRg st="6" end="6"/>
                                            </p:txEl>
                                          </p:spTgt>
                                        </p:tgtEl>
                                        <p:attrNameLst>
                                          <p:attrName>style.visibility</p:attrName>
                                        </p:attrNameLst>
                                      </p:cBhvr>
                                      <p:to>
                                        <p:strVal val="visible"/>
                                      </p:to>
                                    </p:set>
                                    <p:animEffect transition="in" filter="barn(outVertical)">
                                      <p:cBhvr>
                                        <p:cTn id="25" dur="500"/>
                                        <p:tgtEl>
                                          <p:spTgt spid="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28600" y="457200"/>
            <a:ext cx="8915400" cy="914400"/>
          </a:xfrm>
        </p:spPr>
        <p:txBody>
          <a:bodyPr>
            <a:normAutofit fontScale="90000"/>
          </a:bodyPr>
          <a:lstStyle/>
          <a:p>
            <a:pPr eaLnBrk="1" hangingPunct="1">
              <a:defRPr/>
            </a:pPr>
            <a:r>
              <a:rPr lang="en-US" sz="2800" smtClean="0">
                <a:latin typeface="Verdana" pitchFamily="34" charset="0"/>
              </a:rPr>
              <a:t>U.S. Supreme Court Confirmation Process</a:t>
            </a:r>
            <a:endParaRPr lang="en-US" sz="3600" b="0" smtClean="0">
              <a:effectLst>
                <a:outerShdw blurRad="38100" dist="38100" dir="2700000" algn="tl">
                  <a:srgbClr val="000000"/>
                </a:outerShdw>
              </a:effectLst>
              <a:latin typeface="Verdana" pitchFamily="34" charset="0"/>
            </a:endParaRPr>
          </a:p>
        </p:txBody>
      </p:sp>
      <p:pic>
        <p:nvPicPr>
          <p:cNvPr id="28678" name="Picture 9" descr="WH"/>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2590800"/>
            <a:ext cx="3810000" cy="2667000"/>
          </a:xfrm>
        </p:spPr>
      </p:pic>
      <p:sp>
        <p:nvSpPr>
          <p:cNvPr id="28677" name="Rectangle 3"/>
          <p:cNvSpPr>
            <a:spLocks noGrp="1" noChangeArrowheads="1"/>
          </p:cNvSpPr>
          <p:nvPr>
            <p:ph type="body" sz="half" idx="2"/>
          </p:nvPr>
        </p:nvSpPr>
        <p:spPr>
          <a:xfrm>
            <a:off x="4572000" y="1905000"/>
            <a:ext cx="4343400" cy="5486400"/>
          </a:xfrm>
          <a:ln>
            <a:noFill/>
          </a:ln>
          <a:extLst>
            <a:ext uri="{91240B29-F687-4F45-9708-019B960494DF}">
              <a14:hiddenLine xmlns:a14="http://schemas.microsoft.com/office/drawing/2010/main" w="9525">
                <a:solidFill>
                  <a:schemeClr val="tx1"/>
                </a:solidFill>
                <a:miter lim="800000"/>
                <a:headEnd/>
                <a:tailEnd/>
              </a14:hiddenLine>
            </a:ext>
          </a:extLst>
        </p:spPr>
        <p:txBody>
          <a:bodyPr>
            <a:normAutofit/>
          </a:bodyPr>
          <a:lstStyle/>
          <a:p>
            <a:pPr marL="457200" indent="-457200" eaLnBrk="1" hangingPunct="1">
              <a:lnSpc>
                <a:spcPct val="70000"/>
              </a:lnSpc>
              <a:buFontTx/>
              <a:buAutoNum type="arabicPeriod"/>
            </a:pPr>
            <a:r>
              <a:rPr lang="en-US" sz="2400" dirty="0" smtClean="0">
                <a:latin typeface="Times New Roman" pitchFamily="18" charset="0"/>
              </a:rPr>
              <a:t>White House staff reviews candidates and submits a short list to the president</a:t>
            </a:r>
          </a:p>
          <a:p>
            <a:pPr marL="457200" indent="-457200" eaLnBrk="1" hangingPunct="1">
              <a:lnSpc>
                <a:spcPct val="10000"/>
              </a:lnSpc>
              <a:buFontTx/>
              <a:buAutoNum type="arabicPeriod"/>
            </a:pPr>
            <a:endParaRPr lang="en-US" sz="2400" dirty="0" smtClean="0">
              <a:latin typeface="Times New Roman" pitchFamily="18" charset="0"/>
            </a:endParaRPr>
          </a:p>
          <a:p>
            <a:pPr marL="457200" indent="-457200" eaLnBrk="1" hangingPunct="1">
              <a:lnSpc>
                <a:spcPct val="70000"/>
              </a:lnSpc>
              <a:buFontTx/>
              <a:buAutoNum type="arabicPeriod"/>
            </a:pPr>
            <a:r>
              <a:rPr lang="en-US" sz="2400" dirty="0" smtClean="0">
                <a:latin typeface="Times New Roman" pitchFamily="18" charset="0"/>
              </a:rPr>
              <a:t>FBI background investigation</a:t>
            </a:r>
          </a:p>
          <a:p>
            <a:pPr marL="457200" indent="-457200" eaLnBrk="1" hangingPunct="1">
              <a:lnSpc>
                <a:spcPct val="30000"/>
              </a:lnSpc>
              <a:buFontTx/>
              <a:buAutoNum type="arabicPeriod"/>
            </a:pPr>
            <a:endParaRPr lang="en-US" sz="1800" dirty="0" smtClean="0">
              <a:latin typeface="Times New Roman" pitchFamily="18" charset="0"/>
            </a:endParaRPr>
          </a:p>
          <a:p>
            <a:pPr marL="457200" indent="-457200" eaLnBrk="1" hangingPunct="1">
              <a:lnSpc>
                <a:spcPct val="70000"/>
              </a:lnSpc>
              <a:buFontTx/>
              <a:buAutoNum type="arabicPeriod"/>
            </a:pPr>
            <a:r>
              <a:rPr lang="en-US" sz="2400" dirty="0" smtClean="0">
                <a:latin typeface="Times New Roman" pitchFamily="18" charset="0"/>
              </a:rPr>
              <a:t>Candidates submit financial disclosure forms</a:t>
            </a:r>
          </a:p>
          <a:p>
            <a:pPr marL="457200" indent="-457200" eaLnBrk="1" hangingPunct="1">
              <a:lnSpc>
                <a:spcPct val="10000"/>
              </a:lnSpc>
              <a:buFontTx/>
              <a:buAutoNum type="arabicPeriod"/>
            </a:pPr>
            <a:endParaRPr lang="en-US" sz="2400" dirty="0" smtClean="0">
              <a:latin typeface="Times New Roman" pitchFamily="18" charset="0"/>
            </a:endParaRPr>
          </a:p>
          <a:p>
            <a:pPr marL="457200" indent="-457200" eaLnBrk="1" hangingPunct="1">
              <a:lnSpc>
                <a:spcPct val="70000"/>
              </a:lnSpc>
              <a:buFontTx/>
              <a:buAutoNum type="arabicPeriod"/>
            </a:pPr>
            <a:r>
              <a:rPr lang="en-US" sz="2400" dirty="0" smtClean="0">
                <a:latin typeface="Times New Roman" pitchFamily="18" charset="0"/>
              </a:rPr>
              <a:t>ABA grades candidates</a:t>
            </a:r>
          </a:p>
          <a:p>
            <a:pPr marL="457200" indent="-457200" eaLnBrk="1" hangingPunct="1">
              <a:lnSpc>
                <a:spcPct val="10000"/>
              </a:lnSpc>
              <a:buFontTx/>
              <a:buAutoNum type="arabicPeriod"/>
            </a:pPr>
            <a:endParaRPr lang="en-US" sz="2400" dirty="0" smtClean="0">
              <a:latin typeface="Times New Roman" pitchFamily="18" charset="0"/>
            </a:endParaRPr>
          </a:p>
          <a:p>
            <a:pPr marL="457200" indent="-457200" eaLnBrk="1" hangingPunct="1">
              <a:lnSpc>
                <a:spcPct val="70000"/>
              </a:lnSpc>
              <a:buFontTx/>
              <a:buAutoNum type="arabicPeriod"/>
            </a:pPr>
            <a:r>
              <a:rPr lang="en-US" sz="2400" dirty="0" smtClean="0">
                <a:latin typeface="Times New Roman" pitchFamily="18" charset="0"/>
              </a:rPr>
              <a:t>Interest groups weigh in on candidates</a:t>
            </a:r>
          </a:p>
          <a:p>
            <a:pPr marL="457200" indent="-457200" eaLnBrk="1" hangingPunct="1">
              <a:lnSpc>
                <a:spcPct val="30000"/>
              </a:lnSpc>
              <a:buFontTx/>
              <a:buAutoNum type="arabicPeriod"/>
            </a:pPr>
            <a:endParaRPr lang="en-US" sz="1800" dirty="0" smtClean="0">
              <a:latin typeface="Times New Roman" pitchFamily="18" charset="0"/>
            </a:endParaRPr>
          </a:p>
          <a:p>
            <a:pPr marL="457200" indent="-457200" eaLnBrk="1" hangingPunct="1">
              <a:lnSpc>
                <a:spcPct val="70000"/>
              </a:lnSpc>
              <a:buFontTx/>
              <a:buAutoNum type="arabicPeriod"/>
            </a:pPr>
            <a:r>
              <a:rPr lang="en-US" sz="2400" dirty="0" smtClean="0">
                <a:latin typeface="Times New Roman" pitchFamily="18" charset="0"/>
              </a:rPr>
              <a:t>President selects nominee</a:t>
            </a:r>
          </a:p>
        </p:txBody>
      </p:sp>
      <p:sp>
        <p:nvSpPr>
          <p:cNvPr id="6" name="Date Placeholder 4"/>
          <p:cNvSpPr>
            <a:spLocks noGrp="1"/>
          </p:cNvSpPr>
          <p:nvPr>
            <p:ph type="dt" sz="half" idx="10"/>
          </p:nvPr>
        </p:nvSpPr>
        <p:spPr/>
        <p:txBody>
          <a:bodyPr/>
          <a:lstStyle/>
          <a:p>
            <a:pPr>
              <a:defRPr/>
            </a:pPr>
            <a:endParaRPr lang="en-US"/>
          </a:p>
        </p:txBody>
      </p:sp>
      <p:sp>
        <p:nvSpPr>
          <p:cNvPr id="7" name="Footer Placeholder 5"/>
          <p:cNvSpPr>
            <a:spLocks noGrp="1"/>
          </p:cNvSpPr>
          <p:nvPr>
            <p:ph type="ftr" sz="quarter" idx="11"/>
          </p:nvPr>
        </p:nvSpPr>
        <p:spPr/>
        <p:txBody>
          <a:bodyPr/>
          <a:lstStyle/>
          <a:p>
            <a:pPr>
              <a:defRPr/>
            </a:pPr>
            <a:endParaRPr lang="en-US"/>
          </a:p>
        </p:txBody>
      </p:sp>
      <p:sp>
        <p:nvSpPr>
          <p:cNvPr id="28679" name="Text Box 11"/>
          <p:cNvSpPr txBox="1">
            <a:spLocks noChangeArrowheads="1"/>
          </p:cNvSpPr>
          <p:nvPr/>
        </p:nvSpPr>
        <p:spPr bwMode="auto">
          <a:xfrm>
            <a:off x="533400" y="1600200"/>
            <a:ext cx="4191000" cy="94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sz="2800" b="1" u="sng">
                <a:solidFill>
                  <a:srgbClr val="FF0000"/>
                </a:solidFill>
                <a:latin typeface="Times New Roman" pitchFamily="18" charset="0"/>
              </a:rPr>
              <a:t>Stage 1</a:t>
            </a:r>
            <a:r>
              <a:rPr lang="en-US" sz="2800" b="1">
                <a:solidFill>
                  <a:srgbClr val="FF0000"/>
                </a:solidFill>
                <a:latin typeface="Times New Roman" pitchFamily="18" charset="0"/>
              </a:rPr>
              <a:t> </a:t>
            </a:r>
          </a:p>
          <a:p>
            <a:r>
              <a:rPr lang="en-US" sz="2800" b="1">
                <a:solidFill>
                  <a:srgbClr val="FF0000"/>
                </a:solidFill>
                <a:latin typeface="Times New Roman" pitchFamily="18" charset="0"/>
              </a:rPr>
              <a:t>Presidential Nomination</a:t>
            </a:r>
            <a:endParaRPr lang="en-US"/>
          </a:p>
        </p:txBody>
      </p:sp>
    </p:spTree>
    <p:extLst>
      <p:ext uri="{BB962C8B-B14F-4D97-AF65-F5344CB8AC3E}">
        <p14:creationId xmlns:p14="http://schemas.microsoft.com/office/powerpoint/2010/main" val="20630732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04800" y="304800"/>
            <a:ext cx="8534400" cy="1219200"/>
          </a:xfrm>
        </p:spPr>
        <p:txBody>
          <a:bodyPr>
            <a:normAutofit/>
          </a:bodyPr>
          <a:lstStyle/>
          <a:p>
            <a:pPr eaLnBrk="1" hangingPunct="1">
              <a:defRPr/>
            </a:pPr>
            <a:r>
              <a:rPr lang="en-US" sz="2400" b="1" dirty="0" smtClean="0">
                <a:latin typeface="Verdana" pitchFamily="34" charset="0"/>
              </a:rPr>
              <a:t>U.S. Supreme Court Confirmation Process</a:t>
            </a:r>
            <a:endParaRPr lang="en-US" sz="2800" b="1" dirty="0" smtClean="0">
              <a:effectLst>
                <a:outerShdw blurRad="38100" dist="38100" dir="2700000" algn="tl">
                  <a:srgbClr val="FFFFFF"/>
                </a:outerShdw>
              </a:effectLst>
              <a:latin typeface="Verdana" pitchFamily="34" charset="0"/>
            </a:endParaRPr>
          </a:p>
        </p:txBody>
      </p:sp>
      <p:pic>
        <p:nvPicPr>
          <p:cNvPr id="29701" name="Picture 8" descr="bork"/>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4572000"/>
            <a:ext cx="1600200" cy="1600200"/>
          </a:xfrm>
        </p:spPr>
      </p:pic>
      <p:sp>
        <p:nvSpPr>
          <p:cNvPr id="29699" name="Rectangle 3"/>
          <p:cNvSpPr>
            <a:spLocks noGrp="1" noChangeArrowheads="1"/>
          </p:cNvSpPr>
          <p:nvPr>
            <p:ph type="body" sz="half" idx="2"/>
          </p:nvPr>
        </p:nvSpPr>
        <p:spPr>
          <a:xfrm>
            <a:off x="4114800" y="1981200"/>
            <a:ext cx="4724400" cy="5181600"/>
          </a:xfrm>
        </p:spPr>
        <p:txBody>
          <a:bodyPr>
            <a:normAutofit/>
          </a:bodyPr>
          <a:lstStyle/>
          <a:p>
            <a:pPr marL="457200" indent="-457200" eaLnBrk="1" hangingPunct="1">
              <a:lnSpc>
                <a:spcPct val="70000"/>
              </a:lnSpc>
              <a:buFont typeface="Arial" charset="0"/>
              <a:buAutoNum type="arabicPeriod"/>
            </a:pPr>
            <a:r>
              <a:rPr lang="en-US" sz="2000" b="1" dirty="0" smtClean="0">
                <a:latin typeface="Times New Roman" pitchFamily="18" charset="0"/>
              </a:rPr>
              <a:t>Senate Judiciary members and their staffs review candidate’s background (may conduct own investigation)</a:t>
            </a:r>
          </a:p>
          <a:p>
            <a:pPr marL="457200" indent="-457200" eaLnBrk="1" hangingPunct="1">
              <a:lnSpc>
                <a:spcPct val="10000"/>
              </a:lnSpc>
              <a:buFont typeface="Arial" charset="0"/>
              <a:buAutoNum type="arabicPeriod"/>
            </a:pPr>
            <a:endParaRPr lang="en-US" sz="2000" b="1" dirty="0" smtClean="0">
              <a:latin typeface="Times New Roman" pitchFamily="18" charset="0"/>
            </a:endParaRPr>
          </a:p>
          <a:p>
            <a:pPr marL="457200" indent="-457200" eaLnBrk="1" hangingPunct="1">
              <a:lnSpc>
                <a:spcPct val="70000"/>
              </a:lnSpc>
              <a:buFont typeface="Arial" charset="0"/>
              <a:buAutoNum type="arabicPeriod"/>
            </a:pPr>
            <a:r>
              <a:rPr lang="en-US" sz="2000" b="1" dirty="0" smtClean="0">
                <a:latin typeface="Times New Roman" pitchFamily="18" charset="0"/>
              </a:rPr>
              <a:t>Interest groups may conduct campaigns for or against nominee (including TV ads)</a:t>
            </a:r>
          </a:p>
          <a:p>
            <a:pPr marL="457200" indent="-457200" eaLnBrk="1" hangingPunct="1">
              <a:lnSpc>
                <a:spcPct val="30000"/>
              </a:lnSpc>
              <a:buFont typeface="Arial" charset="0"/>
              <a:buAutoNum type="arabicPeriod"/>
            </a:pPr>
            <a:endParaRPr lang="en-US" sz="1600" b="1" dirty="0" smtClean="0">
              <a:latin typeface="Times New Roman" pitchFamily="18" charset="0"/>
            </a:endParaRPr>
          </a:p>
          <a:p>
            <a:pPr marL="457200" indent="-457200" eaLnBrk="1" hangingPunct="1">
              <a:lnSpc>
                <a:spcPct val="70000"/>
              </a:lnSpc>
              <a:buFont typeface="Arial" charset="0"/>
              <a:buAutoNum type="arabicPeriod"/>
            </a:pPr>
            <a:r>
              <a:rPr lang="en-US" sz="2000" b="1" dirty="0" smtClean="0">
                <a:latin typeface="Times New Roman" pitchFamily="18" charset="0"/>
              </a:rPr>
              <a:t>Intense media attention to Senate hearings</a:t>
            </a:r>
          </a:p>
          <a:p>
            <a:pPr marL="457200" indent="-457200" eaLnBrk="1" hangingPunct="1">
              <a:lnSpc>
                <a:spcPct val="10000"/>
              </a:lnSpc>
              <a:buFont typeface="Arial" charset="0"/>
              <a:buAutoNum type="arabicPeriod"/>
            </a:pPr>
            <a:endParaRPr lang="en-US" sz="2000" b="1" dirty="0" smtClean="0">
              <a:latin typeface="Times New Roman" pitchFamily="18" charset="0"/>
            </a:endParaRPr>
          </a:p>
          <a:p>
            <a:pPr marL="457200" indent="-457200" eaLnBrk="1" hangingPunct="1">
              <a:lnSpc>
                <a:spcPct val="70000"/>
              </a:lnSpc>
              <a:buFont typeface="Arial" charset="0"/>
              <a:buAutoNum type="arabicPeriod"/>
            </a:pPr>
            <a:r>
              <a:rPr lang="en-US" sz="2000" b="1" dirty="0" smtClean="0">
                <a:latin typeface="Times New Roman" pitchFamily="18" charset="0"/>
              </a:rPr>
              <a:t>Senate Judiciary Committee questions candidate on judicial philosophy, stands on key issues, etc.</a:t>
            </a:r>
          </a:p>
          <a:p>
            <a:pPr marL="457200" indent="-457200" eaLnBrk="1" hangingPunct="1">
              <a:lnSpc>
                <a:spcPct val="10000"/>
              </a:lnSpc>
              <a:buFont typeface="Arial" charset="0"/>
              <a:buAutoNum type="arabicPeriod"/>
            </a:pPr>
            <a:endParaRPr lang="en-US" sz="2000" b="1" dirty="0" smtClean="0">
              <a:latin typeface="Times New Roman" pitchFamily="18" charset="0"/>
            </a:endParaRPr>
          </a:p>
          <a:p>
            <a:pPr marL="457200" indent="-457200" eaLnBrk="1" hangingPunct="1">
              <a:lnSpc>
                <a:spcPct val="70000"/>
              </a:lnSpc>
              <a:buFont typeface="Arial" charset="0"/>
              <a:buAutoNum type="arabicPeriod"/>
            </a:pPr>
            <a:r>
              <a:rPr lang="en-US" sz="2000" b="1" dirty="0" smtClean="0">
                <a:latin typeface="Times New Roman" pitchFamily="18" charset="0"/>
              </a:rPr>
              <a:t>Judiciary Committee votes up or down on nominee and sends recommendation to full Senate</a:t>
            </a:r>
          </a:p>
          <a:p>
            <a:pPr marL="457200" indent="-457200" eaLnBrk="1" hangingPunct="1">
              <a:lnSpc>
                <a:spcPct val="30000"/>
              </a:lnSpc>
              <a:buFont typeface="Arial" charset="0"/>
              <a:buAutoNum type="arabicPeriod"/>
            </a:pPr>
            <a:endParaRPr lang="en-US" sz="1600" b="1" dirty="0" smtClean="0">
              <a:latin typeface="Times New Roman" pitchFamily="18" charset="0"/>
            </a:endParaRPr>
          </a:p>
          <a:p>
            <a:pPr marL="457200" indent="-457200" eaLnBrk="1" hangingPunct="1">
              <a:lnSpc>
                <a:spcPct val="70000"/>
              </a:lnSpc>
              <a:buFont typeface="Arial" charset="0"/>
              <a:buNone/>
            </a:pPr>
            <a:endParaRPr lang="en-US" sz="1600" dirty="0" smtClean="0">
              <a:solidFill>
                <a:srgbClr val="0000FF"/>
              </a:solidFill>
              <a:latin typeface="Times New Roman" pitchFamily="18" charset="0"/>
            </a:endParaRPr>
          </a:p>
          <a:p>
            <a:pPr marL="457200" indent="-457200" eaLnBrk="1" hangingPunct="1">
              <a:lnSpc>
                <a:spcPct val="90000"/>
              </a:lnSpc>
            </a:pPr>
            <a:endParaRPr lang="en-US" sz="1600" dirty="0" smtClean="0">
              <a:solidFill>
                <a:srgbClr val="0000FF"/>
              </a:solidFill>
              <a:latin typeface="Times New Roman" pitchFamily="18" charset="0"/>
            </a:endParaRPr>
          </a:p>
        </p:txBody>
      </p:sp>
      <p:sp>
        <p:nvSpPr>
          <p:cNvPr id="29700" name="Text Box 5"/>
          <p:cNvSpPr txBox="1">
            <a:spLocks noChangeArrowheads="1"/>
          </p:cNvSpPr>
          <p:nvPr/>
        </p:nvSpPr>
        <p:spPr bwMode="auto">
          <a:xfrm>
            <a:off x="304800" y="1600200"/>
            <a:ext cx="4191000" cy="120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b="1" u="sng" dirty="0">
                <a:solidFill>
                  <a:srgbClr val="FF0000"/>
                </a:solidFill>
                <a:latin typeface="Times New Roman" pitchFamily="18" charset="0"/>
              </a:rPr>
              <a:t>Stage 2</a:t>
            </a:r>
            <a:r>
              <a:rPr lang="en-US" b="1" dirty="0">
                <a:solidFill>
                  <a:srgbClr val="FF0000"/>
                </a:solidFill>
                <a:latin typeface="Times New Roman" pitchFamily="18" charset="0"/>
              </a:rPr>
              <a:t> </a:t>
            </a:r>
          </a:p>
          <a:p>
            <a:r>
              <a:rPr lang="en-US" b="1" dirty="0">
                <a:solidFill>
                  <a:srgbClr val="FF0000"/>
                </a:solidFill>
                <a:latin typeface="Times New Roman" pitchFamily="18" charset="0"/>
              </a:rPr>
              <a:t>Senate Judiciary Committee Hearings</a:t>
            </a:r>
            <a:endParaRPr lang="en-US" sz="2000" dirty="0">
              <a:solidFill>
                <a:srgbClr val="FF0000"/>
              </a:solidFill>
            </a:endParaRPr>
          </a:p>
        </p:txBody>
      </p:sp>
      <p:pic>
        <p:nvPicPr>
          <p:cNvPr id="29702" name="Picture 9" descr="thom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19400"/>
            <a:ext cx="25146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0" descr="prot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648200"/>
            <a:ext cx="19050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2937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81000" y="457200"/>
            <a:ext cx="8382000" cy="1066800"/>
          </a:xfrm>
        </p:spPr>
        <p:txBody>
          <a:bodyPr>
            <a:normAutofit/>
          </a:bodyPr>
          <a:lstStyle/>
          <a:p>
            <a:pPr>
              <a:defRPr/>
            </a:pPr>
            <a:r>
              <a:rPr lang="en-US" sz="2800" b="1" dirty="0" smtClean="0">
                <a:latin typeface="Verdana" pitchFamily="34" charset="0"/>
              </a:rPr>
              <a:t>U.S. Supreme Court Confirmation Process</a:t>
            </a:r>
            <a:endParaRPr lang="en-US" sz="3600" b="1" dirty="0" smtClean="0">
              <a:effectLst>
                <a:outerShdw blurRad="38100" dist="38100" dir="2700000" algn="tl">
                  <a:srgbClr val="000000"/>
                </a:outerShdw>
              </a:effectLst>
              <a:latin typeface="Verdana" pitchFamily="34" charset="0"/>
            </a:endParaRPr>
          </a:p>
        </p:txBody>
      </p:sp>
      <p:pic>
        <p:nvPicPr>
          <p:cNvPr id="30725" name="Picture 17" descr="senat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2730500"/>
            <a:ext cx="3810000" cy="2540000"/>
          </a:xfrm>
        </p:spPr>
      </p:pic>
      <p:sp>
        <p:nvSpPr>
          <p:cNvPr id="30723" name="Rectangle 3"/>
          <p:cNvSpPr>
            <a:spLocks noGrp="1" noChangeArrowheads="1"/>
          </p:cNvSpPr>
          <p:nvPr>
            <p:ph type="body" sz="half" idx="2"/>
          </p:nvPr>
        </p:nvSpPr>
        <p:spPr>
          <a:xfrm>
            <a:off x="4572000" y="1600200"/>
            <a:ext cx="4343400" cy="5791200"/>
          </a:xfrm>
        </p:spPr>
        <p:txBody>
          <a:bodyPr/>
          <a:lstStyle/>
          <a:p>
            <a:pPr marL="457200" indent="-457200">
              <a:lnSpc>
                <a:spcPct val="70000"/>
              </a:lnSpc>
              <a:buFont typeface="Arial" charset="0"/>
              <a:buAutoNum type="arabicPeriod"/>
            </a:pPr>
            <a:r>
              <a:rPr lang="en-US" sz="2800" dirty="0" smtClean="0">
                <a:solidFill>
                  <a:schemeClr val="tx2"/>
                </a:solidFill>
                <a:latin typeface="Times New Roman" pitchFamily="18" charset="0"/>
              </a:rPr>
              <a:t>Floor debate on nominee</a:t>
            </a:r>
          </a:p>
          <a:p>
            <a:pPr marL="457200" indent="-457200">
              <a:lnSpc>
                <a:spcPct val="10000"/>
              </a:lnSpc>
              <a:buFont typeface="Arial" charset="0"/>
              <a:buAutoNum type="arabicPeriod"/>
            </a:pPr>
            <a:endParaRPr lang="en-US" sz="2800" dirty="0" smtClean="0">
              <a:solidFill>
                <a:schemeClr val="tx2"/>
              </a:solidFill>
              <a:latin typeface="Times New Roman" pitchFamily="18" charset="0"/>
            </a:endParaRPr>
          </a:p>
          <a:p>
            <a:pPr marL="457200" indent="-457200">
              <a:lnSpc>
                <a:spcPct val="70000"/>
              </a:lnSpc>
              <a:buFont typeface="Arial" charset="0"/>
              <a:buAutoNum type="arabicPeriod"/>
            </a:pPr>
            <a:r>
              <a:rPr lang="en-US" sz="2800" dirty="0" smtClean="0">
                <a:solidFill>
                  <a:schemeClr val="tx2"/>
                </a:solidFill>
                <a:latin typeface="Times New Roman" pitchFamily="18" charset="0"/>
              </a:rPr>
              <a:t>Confirmation vote by full Senate</a:t>
            </a:r>
            <a:endParaRPr lang="en-US" sz="3200" dirty="0">
              <a:latin typeface="Times New Roman" pitchFamily="18" charset="0"/>
              <a:ea typeface="MS PGothic" pitchFamily="34" charset="-128"/>
            </a:endParaRPr>
          </a:p>
          <a:p>
            <a:pPr marL="857250" lvl="1" indent="-457200">
              <a:lnSpc>
                <a:spcPct val="70000"/>
              </a:lnSpc>
            </a:pPr>
            <a:r>
              <a:rPr lang="en-US" sz="2800" dirty="0" smtClean="0">
                <a:solidFill>
                  <a:srgbClr val="FF0000"/>
                </a:solidFill>
                <a:latin typeface="Times New Roman" pitchFamily="18" charset="0"/>
                <a:ea typeface="MS PGothic" pitchFamily="34" charset="-128"/>
              </a:rPr>
              <a:t>Only needs 51 votes</a:t>
            </a:r>
            <a:endParaRPr lang="en-US" sz="2800" dirty="0" smtClean="0">
              <a:solidFill>
                <a:srgbClr val="FF0000"/>
              </a:solidFill>
              <a:latin typeface="Times New Roman" pitchFamily="18" charset="0"/>
            </a:endParaRPr>
          </a:p>
          <a:p>
            <a:pPr marL="457200" indent="-457200">
              <a:lnSpc>
                <a:spcPct val="30000"/>
              </a:lnSpc>
              <a:buFont typeface="Arial" charset="0"/>
              <a:buAutoNum type="arabicPeriod"/>
            </a:pPr>
            <a:endParaRPr lang="en-US" sz="2000" dirty="0" smtClean="0">
              <a:latin typeface="Times New Roman" pitchFamily="18" charset="0"/>
            </a:endParaRPr>
          </a:p>
          <a:p>
            <a:pPr marL="457200" indent="-457200">
              <a:lnSpc>
                <a:spcPct val="70000"/>
              </a:lnSpc>
              <a:buFont typeface="Arial" charset="0"/>
              <a:buNone/>
            </a:pPr>
            <a:endParaRPr lang="en-US" sz="2800" dirty="0" smtClean="0">
              <a:latin typeface="Times New Roman" pitchFamily="18" charset="0"/>
            </a:endParaRPr>
          </a:p>
          <a:p>
            <a:pPr marL="457200" indent="-457200"/>
            <a:endParaRPr lang="en-US" sz="2400" dirty="0" smtClean="0">
              <a:solidFill>
                <a:srgbClr val="0000FF"/>
              </a:solidFill>
              <a:latin typeface="Times New Roman" pitchFamily="18" charset="0"/>
            </a:endParaRPr>
          </a:p>
        </p:txBody>
      </p:sp>
      <p:sp>
        <p:nvSpPr>
          <p:cNvPr id="30724" name="Text Box 5"/>
          <p:cNvSpPr txBox="1">
            <a:spLocks noChangeArrowheads="1"/>
          </p:cNvSpPr>
          <p:nvPr/>
        </p:nvSpPr>
        <p:spPr bwMode="auto">
          <a:xfrm>
            <a:off x="838200" y="1447800"/>
            <a:ext cx="4191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sz="3200" b="1" u="sng" dirty="0">
                <a:solidFill>
                  <a:srgbClr val="FF0000"/>
                </a:solidFill>
                <a:latin typeface="Times New Roman" pitchFamily="18" charset="0"/>
              </a:rPr>
              <a:t>Stage 3</a:t>
            </a:r>
            <a:r>
              <a:rPr lang="en-US" sz="3200" b="1" dirty="0">
                <a:solidFill>
                  <a:srgbClr val="FF0000"/>
                </a:solidFill>
                <a:latin typeface="Times New Roman" pitchFamily="18" charset="0"/>
              </a:rPr>
              <a:t> </a:t>
            </a:r>
          </a:p>
          <a:p>
            <a:r>
              <a:rPr lang="en-US" sz="3200" b="1" dirty="0">
                <a:solidFill>
                  <a:srgbClr val="FF0000"/>
                </a:solidFill>
                <a:latin typeface="Times New Roman" pitchFamily="18" charset="0"/>
              </a:rPr>
              <a:t>Full Senate Vote</a:t>
            </a:r>
            <a:endParaRPr lang="en-US" sz="2800" dirty="0">
              <a:solidFill>
                <a:srgbClr val="FF0000"/>
              </a:solidFill>
            </a:endParaRPr>
          </a:p>
        </p:txBody>
      </p:sp>
      <p:pic>
        <p:nvPicPr>
          <p:cNvPr id="30726" name="Picture 18" descr="by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2991" y="3711249"/>
            <a:ext cx="2794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Rectangle 21"/>
          <p:cNvSpPr>
            <a:spLocks noChangeArrowheads="1"/>
          </p:cNvSpPr>
          <p:nvPr/>
        </p:nvSpPr>
        <p:spPr bwMode="auto">
          <a:xfrm>
            <a:off x="5334000" y="3657600"/>
            <a:ext cx="2819400" cy="1828800"/>
          </a:xfrm>
          <a:prstGeom prst="rect">
            <a:avLst/>
          </a:prstGeom>
          <a:noFill/>
          <a:ln w="38100">
            <a:solidFill>
              <a:schemeClr val="tx2"/>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extLst>
      <p:ext uri="{BB962C8B-B14F-4D97-AF65-F5344CB8AC3E}">
        <p14:creationId xmlns:p14="http://schemas.microsoft.com/office/powerpoint/2010/main" val="15357475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381000"/>
            <a:ext cx="8382000" cy="1238250"/>
          </a:xfrm>
        </p:spPr>
        <p:txBody>
          <a:bodyPr>
            <a:normAutofit/>
          </a:bodyPr>
          <a:lstStyle/>
          <a:p>
            <a:r>
              <a:rPr lang="en-US" sz="2800" dirty="0" smtClean="0">
                <a:latin typeface="Verdana" pitchFamily="34" charset="0"/>
              </a:rPr>
              <a:t>U.S. Supreme Court </a:t>
            </a:r>
            <a:br>
              <a:rPr lang="en-US" sz="2800" dirty="0" smtClean="0">
                <a:latin typeface="Verdana" pitchFamily="34" charset="0"/>
              </a:rPr>
            </a:br>
            <a:r>
              <a:rPr lang="en-US" sz="2800" dirty="0" smtClean="0">
                <a:latin typeface="Verdana" pitchFamily="34" charset="0"/>
              </a:rPr>
              <a:t>Confirmation Process</a:t>
            </a:r>
            <a:endParaRPr lang="en-US" dirty="0" smtClean="0">
              <a:latin typeface="Verdana" pitchFamily="34" charset="0"/>
            </a:endParaRPr>
          </a:p>
        </p:txBody>
      </p:sp>
      <p:pic>
        <p:nvPicPr>
          <p:cNvPr id="103432" name="Picture 8" descr="ginzberg"/>
          <p:cNvPicPr>
            <a:picLocks noGrp="1" noChangeAspect="1" noChangeArrowheads="1"/>
          </p:cNvPicPr>
          <p:nvPr>
            <p:ph sz="half" idx="1"/>
          </p:nvPr>
        </p:nvPicPr>
        <p:blipFill>
          <a:blip r:embed="rId3"/>
          <a:stretch>
            <a:fillRect/>
          </a:stretch>
        </p:blipFill>
        <p:spPr>
          <a:xfrm>
            <a:off x="685800" y="3009034"/>
            <a:ext cx="3810000" cy="2809875"/>
          </a:xfrm>
        </p:spPr>
      </p:pic>
      <p:sp>
        <p:nvSpPr>
          <p:cNvPr id="103428" name="Rectangle 4"/>
          <p:cNvSpPr>
            <a:spLocks noGrp="1" noChangeArrowheads="1"/>
          </p:cNvSpPr>
          <p:nvPr>
            <p:ph type="body" sz="half" idx="2"/>
          </p:nvPr>
        </p:nvSpPr>
        <p:spPr/>
        <p:txBody>
          <a:bodyPr>
            <a:normAutofit lnSpcReduction="10000"/>
          </a:bodyPr>
          <a:lstStyle/>
          <a:p>
            <a:pPr marL="533400" indent="-533400">
              <a:lnSpc>
                <a:spcPct val="80000"/>
              </a:lnSpc>
              <a:buFont typeface="Arial" pitchFamily="34" charset="0"/>
              <a:buAutoNum type="arabicPeriod"/>
              <a:defRPr/>
            </a:pPr>
            <a:r>
              <a:rPr lang="en-US" sz="2400" i="0" smtClean="0"/>
              <a:t>If confirmed by the Senate, nominee sworn in, usually by Chief Justice</a:t>
            </a:r>
          </a:p>
          <a:p>
            <a:pPr marL="533400" indent="-533400">
              <a:lnSpc>
                <a:spcPct val="10000"/>
              </a:lnSpc>
              <a:buFont typeface="Arial" pitchFamily="34" charset="0"/>
              <a:buAutoNum type="arabicPeriod"/>
              <a:defRPr/>
            </a:pPr>
            <a:endParaRPr lang="en-US" sz="2400" i="0" smtClean="0"/>
          </a:p>
          <a:p>
            <a:pPr marL="533400" indent="-533400">
              <a:lnSpc>
                <a:spcPct val="80000"/>
              </a:lnSpc>
              <a:buFont typeface="Arial" pitchFamily="34" charset="0"/>
              <a:buAutoNum type="arabicPeriod"/>
              <a:defRPr/>
            </a:pPr>
            <a:r>
              <a:rPr lang="en-US" sz="2400" i="0" smtClean="0"/>
              <a:t>Once on the Court, justices often make decisions on the bench very different from what the nominating President had anticipated 			</a:t>
            </a:r>
          </a:p>
        </p:txBody>
      </p:sp>
      <p:sp>
        <p:nvSpPr>
          <p:cNvPr id="31749" name="Text Box 9"/>
          <p:cNvSpPr txBox="1">
            <a:spLocks noChangeArrowheads="1"/>
          </p:cNvSpPr>
          <p:nvPr/>
        </p:nvSpPr>
        <p:spPr bwMode="auto">
          <a:xfrm>
            <a:off x="914400" y="1752600"/>
            <a:ext cx="4191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sz="3200" b="1" u="sng" dirty="0">
                <a:solidFill>
                  <a:srgbClr val="FF0000"/>
                </a:solidFill>
                <a:latin typeface="Times New Roman" pitchFamily="18" charset="0"/>
              </a:rPr>
              <a:t>Stage 4</a:t>
            </a:r>
            <a:endParaRPr lang="en-US" sz="3200" b="1" dirty="0">
              <a:solidFill>
                <a:srgbClr val="FF0000"/>
              </a:solidFill>
              <a:latin typeface="Times New Roman" pitchFamily="18" charset="0"/>
            </a:endParaRPr>
          </a:p>
          <a:p>
            <a:r>
              <a:rPr lang="en-US" sz="3200" b="1" dirty="0">
                <a:solidFill>
                  <a:srgbClr val="FF0000"/>
                </a:solidFill>
                <a:latin typeface="Times New Roman" pitchFamily="18" charset="0"/>
              </a:rPr>
              <a:t>Oath of Office</a:t>
            </a:r>
            <a:endParaRPr lang="en-US" sz="2800" dirty="0">
              <a:solidFill>
                <a:srgbClr val="FF0000"/>
              </a:solidFill>
            </a:endParaRPr>
          </a:p>
        </p:txBody>
      </p:sp>
      <p:sp>
        <p:nvSpPr>
          <p:cNvPr id="31750" name="Line 10"/>
          <p:cNvSpPr>
            <a:spLocks noChangeShapeType="1"/>
          </p:cNvSpPr>
          <p:nvPr/>
        </p:nvSpPr>
        <p:spPr bwMode="auto">
          <a:xfrm>
            <a:off x="5486400" y="5410200"/>
            <a:ext cx="0" cy="38100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1" name="Line 11"/>
          <p:cNvSpPr>
            <a:spLocks noChangeShapeType="1"/>
          </p:cNvSpPr>
          <p:nvPr/>
        </p:nvSpPr>
        <p:spPr bwMode="auto">
          <a:xfrm>
            <a:off x="5486400" y="5791200"/>
            <a:ext cx="381000" cy="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2" name="Text Box 12"/>
          <p:cNvSpPr txBox="1">
            <a:spLocks noChangeArrowheads="1"/>
          </p:cNvSpPr>
          <p:nvPr/>
        </p:nvSpPr>
        <p:spPr bwMode="auto">
          <a:xfrm>
            <a:off x="6019800" y="5257800"/>
            <a:ext cx="20637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sz="2800" b="1" dirty="0">
                <a:solidFill>
                  <a:srgbClr val="FF0000"/>
                </a:solidFill>
                <a:latin typeface="Times New Roman" pitchFamily="18" charset="0"/>
              </a:rPr>
              <a:t>independent</a:t>
            </a:r>
          </a:p>
          <a:p>
            <a:r>
              <a:rPr lang="en-US" sz="2800" b="1" dirty="0">
                <a:solidFill>
                  <a:srgbClr val="FF0000"/>
                </a:solidFill>
                <a:latin typeface="Times New Roman" pitchFamily="18" charset="0"/>
              </a:rPr>
              <a:t>judiciary</a:t>
            </a:r>
          </a:p>
        </p:txBody>
      </p:sp>
    </p:spTree>
    <p:extLst>
      <p:ext uri="{BB962C8B-B14F-4D97-AF65-F5344CB8AC3E}">
        <p14:creationId xmlns:p14="http://schemas.microsoft.com/office/powerpoint/2010/main" val="3432623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Judicial Branch Videos</a:t>
            </a:r>
            <a:endParaRPr lang="en-US" dirty="0"/>
          </a:p>
        </p:txBody>
      </p:sp>
      <p:sp>
        <p:nvSpPr>
          <p:cNvPr id="6" name="Content Placeholder 5"/>
          <p:cNvSpPr>
            <a:spLocks noGrp="1"/>
          </p:cNvSpPr>
          <p:nvPr>
            <p:ph idx="1"/>
          </p:nvPr>
        </p:nvSpPr>
        <p:spPr/>
        <p:txBody>
          <a:bodyPr/>
          <a:lstStyle/>
          <a:p>
            <a:r>
              <a:rPr lang="en-US" dirty="0" smtClean="0"/>
              <a:t>Judicial </a:t>
            </a:r>
            <a:r>
              <a:rPr lang="en-US" dirty="0"/>
              <a:t>Branch </a:t>
            </a:r>
            <a:r>
              <a:rPr lang="en-US" dirty="0" smtClean="0"/>
              <a:t>Overview: </a:t>
            </a:r>
            <a:r>
              <a:rPr lang="en-US" dirty="0">
                <a:hlinkClick r:id="rId2"/>
              </a:rPr>
              <a:t>https://</a:t>
            </a:r>
            <a:r>
              <a:rPr lang="en-US" dirty="0" smtClean="0">
                <a:hlinkClick r:id="rId2"/>
              </a:rPr>
              <a:t>www.youtube.com/watch?v=9oLrXFmYQBo</a:t>
            </a:r>
            <a:endParaRPr lang="en-US" dirty="0" smtClean="0"/>
          </a:p>
          <a:p>
            <a:endParaRPr lang="en-US" dirty="0" smtClean="0"/>
          </a:p>
          <a:p>
            <a:r>
              <a:rPr lang="en-US" dirty="0" smtClean="0"/>
              <a:t>SCOTUS Process/Overview: </a:t>
            </a:r>
            <a:r>
              <a:rPr lang="en-US" dirty="0">
                <a:hlinkClick r:id="rId3"/>
              </a:rPr>
              <a:t>https://www.youtube.com/watch?v=7sualy8OiKk&amp;index=3&amp;list=PLeURCQR8L83NtMwEZYXxy3sfvIDxcC6ad</a:t>
            </a:r>
            <a:endParaRPr lang="en-US" dirty="0"/>
          </a:p>
          <a:p>
            <a:endParaRPr lang="en-US" dirty="0" smtClean="0"/>
          </a:p>
        </p:txBody>
      </p:sp>
    </p:spTree>
    <p:extLst>
      <p:ext uri="{BB962C8B-B14F-4D97-AF65-F5344CB8AC3E}">
        <p14:creationId xmlns:p14="http://schemas.microsoft.com/office/powerpoint/2010/main" val="2072963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marL="484632" indent="0" fontAlgn="auto">
              <a:spcAft>
                <a:spcPts val="0"/>
              </a:spcAft>
              <a:defRPr/>
            </a:pPr>
            <a:r>
              <a:rPr lang="en-US" dirty="0" smtClean="0">
                <a:solidFill>
                  <a:schemeClr val="accent1">
                    <a:tint val="83000"/>
                    <a:satMod val="150000"/>
                  </a:schemeClr>
                </a:solidFill>
              </a:rPr>
              <a:t>Special Courts </a:t>
            </a:r>
            <a:br>
              <a:rPr lang="en-US" dirty="0" smtClean="0">
                <a:solidFill>
                  <a:schemeClr val="accent1">
                    <a:tint val="83000"/>
                    <a:satMod val="150000"/>
                  </a:schemeClr>
                </a:solidFill>
              </a:rPr>
            </a:br>
            <a:r>
              <a:rPr lang="en-US" dirty="0" smtClean="0">
                <a:solidFill>
                  <a:schemeClr val="accent1">
                    <a:tint val="83000"/>
                    <a:satMod val="150000"/>
                  </a:schemeClr>
                </a:solidFill>
              </a:rPr>
              <a:t>(Legislative courts)</a:t>
            </a:r>
          </a:p>
        </p:txBody>
      </p:sp>
      <p:sp>
        <p:nvSpPr>
          <p:cNvPr id="7171" name="Rectangle 3"/>
          <p:cNvSpPr>
            <a:spLocks noGrp="1" noChangeArrowheads="1"/>
          </p:cNvSpPr>
          <p:nvPr>
            <p:ph idx="1"/>
          </p:nvPr>
        </p:nvSpPr>
        <p:spPr>
          <a:xfrm>
            <a:off x="1828801" y="1752600"/>
            <a:ext cx="5638800" cy="4373563"/>
          </a:xfrm>
        </p:spPr>
        <p:txBody>
          <a:bodyPr anchor="t">
            <a:normAutofit/>
          </a:bodyPr>
          <a:lstStyle/>
          <a:p>
            <a:pPr>
              <a:defRPr/>
            </a:pPr>
            <a:r>
              <a:rPr lang="en-US" sz="2800" b="1" dirty="0" smtClean="0">
                <a:solidFill>
                  <a:srgbClr val="FF0000"/>
                </a:solidFill>
              </a:rPr>
              <a:t>Types of Special Courts</a:t>
            </a:r>
          </a:p>
          <a:p>
            <a:pPr lvl="1">
              <a:defRPr/>
            </a:pPr>
            <a:r>
              <a:rPr lang="en-US" sz="2400" b="1" dirty="0" smtClean="0">
                <a:solidFill>
                  <a:schemeClr val="tx1"/>
                </a:solidFill>
              </a:rPr>
              <a:t>Examples</a:t>
            </a:r>
          </a:p>
          <a:p>
            <a:pPr lvl="2">
              <a:defRPr/>
            </a:pPr>
            <a:r>
              <a:rPr lang="en-US" sz="2000" b="1" dirty="0" smtClean="0">
                <a:solidFill>
                  <a:schemeClr val="tx1"/>
                </a:solidFill>
              </a:rPr>
              <a:t>Appeals for the Armed Forces</a:t>
            </a:r>
          </a:p>
          <a:p>
            <a:pPr lvl="2">
              <a:defRPr/>
            </a:pPr>
            <a:r>
              <a:rPr lang="en-US" sz="2000" b="1" dirty="0" smtClean="0">
                <a:solidFill>
                  <a:schemeClr val="tx1"/>
                </a:solidFill>
              </a:rPr>
              <a:t>Veterans Appeals </a:t>
            </a:r>
          </a:p>
          <a:p>
            <a:pPr lvl="2">
              <a:defRPr/>
            </a:pPr>
            <a:r>
              <a:rPr lang="en-US" sz="2000" b="1" dirty="0" smtClean="0">
                <a:solidFill>
                  <a:schemeClr val="tx1"/>
                </a:solidFill>
              </a:rPr>
              <a:t>Claims Court</a:t>
            </a:r>
          </a:p>
          <a:p>
            <a:pPr lvl="2">
              <a:defRPr/>
            </a:pPr>
            <a:r>
              <a:rPr lang="en-US" sz="2000" b="1" dirty="0" smtClean="0">
                <a:solidFill>
                  <a:schemeClr val="tx1"/>
                </a:solidFill>
              </a:rPr>
              <a:t>Tax Court</a:t>
            </a:r>
          </a:p>
          <a:p>
            <a:pPr lvl="2">
              <a:defRPr/>
            </a:pPr>
            <a:r>
              <a:rPr lang="en-US" sz="2000" b="1" dirty="0" smtClean="0">
                <a:solidFill>
                  <a:schemeClr val="tx1"/>
                </a:solidFill>
              </a:rPr>
              <a:t>Court for Washington DC.</a:t>
            </a:r>
          </a:p>
        </p:txBody>
      </p:sp>
      <p:pic>
        <p:nvPicPr>
          <p:cNvPr id="15364" name="Picture 4" descr="j0217198"/>
          <p:cNvPicPr>
            <a:picLocks noChangeAspect="1" noChangeArrowheads="1"/>
          </p:cNvPicPr>
          <p:nvPr/>
        </p:nvPicPr>
        <p:blipFill>
          <a:blip r:embed="rId3" cstate="print"/>
          <a:srcRect/>
          <a:stretch>
            <a:fillRect/>
          </a:stretch>
        </p:blipFill>
        <p:spPr bwMode="auto">
          <a:xfrm>
            <a:off x="228600" y="304801"/>
            <a:ext cx="1447800" cy="1410970"/>
          </a:xfrm>
          <a:prstGeom prst="rect">
            <a:avLst/>
          </a:prstGeom>
          <a:noFill/>
          <a:ln w="9525">
            <a:noFill/>
            <a:miter lim="800000"/>
            <a:headEnd/>
            <a:tailEnd/>
          </a:ln>
        </p:spPr>
      </p:pic>
      <p:pic>
        <p:nvPicPr>
          <p:cNvPr id="15365" name="Picture 5" descr="j0217198"/>
          <p:cNvPicPr>
            <a:picLocks noChangeAspect="1" noChangeArrowheads="1"/>
          </p:cNvPicPr>
          <p:nvPr/>
        </p:nvPicPr>
        <p:blipFill>
          <a:blip r:embed="rId3" cstate="print"/>
          <a:srcRect/>
          <a:stretch>
            <a:fillRect/>
          </a:stretch>
        </p:blipFill>
        <p:spPr bwMode="auto">
          <a:xfrm>
            <a:off x="7467600" y="5224245"/>
            <a:ext cx="1676400" cy="1633755"/>
          </a:xfrm>
          <a:prstGeom prst="rect">
            <a:avLst/>
          </a:prstGeom>
          <a:noFill/>
          <a:ln w="9525">
            <a:noFill/>
            <a:miter lim="800000"/>
            <a:headEnd/>
            <a:tailEnd/>
          </a:ln>
        </p:spPr>
      </p:pic>
      <p:pic>
        <p:nvPicPr>
          <p:cNvPr id="15366" name="Picture 6" descr="j0155725"/>
          <p:cNvPicPr>
            <a:picLocks noChangeAspect="1" noChangeArrowheads="1"/>
          </p:cNvPicPr>
          <p:nvPr/>
        </p:nvPicPr>
        <p:blipFill>
          <a:blip r:embed="rId4" cstate="print"/>
          <a:srcRect/>
          <a:stretch>
            <a:fillRect/>
          </a:stretch>
        </p:blipFill>
        <p:spPr bwMode="auto">
          <a:xfrm>
            <a:off x="7620000" y="152400"/>
            <a:ext cx="1349375" cy="1096812"/>
          </a:xfrm>
          <a:prstGeom prst="rect">
            <a:avLst/>
          </a:prstGeom>
          <a:noFill/>
          <a:ln w="9525">
            <a:noFill/>
            <a:miter lim="800000"/>
            <a:headEnd/>
            <a:tailEnd/>
          </a:ln>
        </p:spPr>
      </p:pic>
      <p:pic>
        <p:nvPicPr>
          <p:cNvPr id="15367" name="Picture 7" descr="j0155725"/>
          <p:cNvPicPr>
            <a:picLocks noChangeAspect="1" noChangeArrowheads="1"/>
          </p:cNvPicPr>
          <p:nvPr/>
        </p:nvPicPr>
        <p:blipFill>
          <a:blip r:embed="rId4" cstate="print"/>
          <a:srcRect/>
          <a:stretch>
            <a:fillRect/>
          </a:stretch>
        </p:blipFill>
        <p:spPr bwMode="auto">
          <a:xfrm>
            <a:off x="142697" y="5258884"/>
            <a:ext cx="1686104" cy="1370516"/>
          </a:xfrm>
          <a:prstGeom prst="rect">
            <a:avLst/>
          </a:prstGeom>
          <a:noFill/>
          <a:ln w="9525">
            <a:noFill/>
            <a:miter lim="800000"/>
            <a:headEnd/>
            <a:tailEnd/>
          </a:ln>
        </p:spPr>
      </p:pic>
    </p:spTree>
    <p:extLst>
      <p:ext uri="{BB962C8B-B14F-4D97-AF65-F5344CB8AC3E}">
        <p14:creationId xmlns:p14="http://schemas.microsoft.com/office/powerpoint/2010/main" val="94290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Effect transition="in" filter="dissolve">
                                      <p:cBhvr>
                                        <p:cTn id="13" dur="500"/>
                                        <p:tgtEl>
                                          <p:spTgt spid="7171">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171">
                                            <p:txEl>
                                              <p:pRg st="1" end="1"/>
                                            </p:txEl>
                                          </p:spTgt>
                                        </p:tgtEl>
                                        <p:attrNameLst>
                                          <p:attrName>style.visibility</p:attrName>
                                        </p:attrNameLst>
                                      </p:cBhvr>
                                      <p:to>
                                        <p:strVal val="visible"/>
                                      </p:to>
                                    </p:set>
                                    <p:animEffect transition="in" filter="dissolve">
                                      <p:cBhvr>
                                        <p:cTn id="16" dur="500"/>
                                        <p:tgtEl>
                                          <p:spTgt spid="7171">
                                            <p:txEl>
                                              <p:pRg st="1" end="1"/>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Effect transition="in" filter="dissolve">
                                      <p:cBhvr>
                                        <p:cTn id="19" dur="500"/>
                                        <p:tgtEl>
                                          <p:spTgt spid="7171">
                                            <p:txEl>
                                              <p:pRg st="2" end="2"/>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dissolve">
                                      <p:cBhvr>
                                        <p:cTn id="22" dur="500"/>
                                        <p:tgtEl>
                                          <p:spTgt spid="7171">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Effect transition="in" filter="dissolve">
                                      <p:cBhvr>
                                        <p:cTn id="25" dur="500"/>
                                        <p:tgtEl>
                                          <p:spTgt spid="7171">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dissolve">
                                      <p:cBhvr>
                                        <p:cTn id="28" dur="500"/>
                                        <p:tgtEl>
                                          <p:spTgt spid="7171">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Effect transition="in" filter="dissolve">
                                      <p:cBhvr>
                                        <p:cTn id="31"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1060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047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0-#ppt_w/2"/>
                                          </p:val>
                                        </p:tav>
                                        <p:tav tm="100000">
                                          <p:val>
                                            <p:strVal val="#ppt_x"/>
                                          </p:val>
                                        </p:tav>
                                      </p:tavLst>
                                    </p:anim>
                                    <p:anim calcmode="lin" valueType="num">
                                      <p:cBhvr additive="base">
                                        <p:cTn id="8"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5400" dirty="0" smtClean="0"/>
              <a:t>We will get to </a:t>
            </a:r>
            <a:r>
              <a:rPr lang="en-US" sz="5400" dirty="0" err="1" smtClean="0"/>
              <a:t>SCotUS</a:t>
            </a:r>
            <a:r>
              <a:rPr lang="en-US" sz="5400" dirty="0" smtClean="0"/>
              <a:t> in a moment…</a:t>
            </a:r>
          </a:p>
          <a:p>
            <a:endParaRPr lang="en-US" sz="5400" dirty="0" smtClean="0"/>
          </a:p>
          <a:p>
            <a:r>
              <a:rPr lang="en-US" sz="5400" dirty="0" smtClean="0"/>
              <a:t>First, some vocab…</a:t>
            </a:r>
            <a:endParaRPr lang="en-US" sz="5400" dirty="0"/>
          </a:p>
        </p:txBody>
      </p:sp>
    </p:spTree>
    <p:extLst>
      <p:ext uri="{BB962C8B-B14F-4D97-AF65-F5344CB8AC3E}">
        <p14:creationId xmlns:p14="http://schemas.microsoft.com/office/powerpoint/2010/main" val="388682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4800"/>
            <a:ext cx="7772400" cy="990600"/>
          </a:xfrm>
        </p:spPr>
        <p:txBody>
          <a:bodyPr/>
          <a:lstStyle/>
          <a:p>
            <a:pPr marL="484632" indent="0" algn="ctr" eaLnBrk="1" fontAlgn="auto" hangingPunct="1">
              <a:spcAft>
                <a:spcPts val="0"/>
              </a:spcAft>
              <a:defRPr/>
            </a:pPr>
            <a:r>
              <a:rPr lang="en-US" dirty="0" smtClean="0">
                <a:solidFill>
                  <a:schemeClr val="accent2">
                    <a:lumMod val="50000"/>
                  </a:schemeClr>
                </a:solidFill>
              </a:rPr>
              <a:t>Plaintiff v. Defendant</a:t>
            </a:r>
          </a:p>
        </p:txBody>
      </p:sp>
      <p:pic>
        <p:nvPicPr>
          <p:cNvPr id="16387" name="Picture 5" descr="bd06683_"/>
          <p:cNvPicPr>
            <a:picLocks noGrp="1" noChangeAspect="1" noChangeArrowheads="1"/>
          </p:cNvPicPr>
          <p:nvPr>
            <p:ph type="clipArt" sz="half" idx="1"/>
          </p:nvPr>
        </p:nvPicPr>
        <p:blipFill>
          <a:blip r:embed="rId5" cstate="print"/>
          <a:srcRect/>
          <a:stretch>
            <a:fillRect/>
          </a:stretch>
        </p:blipFill>
        <p:spPr>
          <a:xfrm>
            <a:off x="1219200" y="2362200"/>
            <a:ext cx="2513013" cy="3155950"/>
          </a:xfrm>
        </p:spPr>
      </p:pic>
      <p:sp>
        <p:nvSpPr>
          <p:cNvPr id="11268" name="Rectangle 4"/>
          <p:cNvSpPr>
            <a:spLocks noGrp="1" noChangeArrowheads="1"/>
          </p:cNvSpPr>
          <p:nvPr>
            <p:ph type="body" sz="half" idx="2"/>
          </p:nvPr>
        </p:nvSpPr>
        <p:spPr>
          <a:xfrm>
            <a:off x="4419600" y="1981200"/>
            <a:ext cx="4038600" cy="4114800"/>
          </a:xfrm>
        </p:spPr>
        <p:txBody>
          <a:bodyPr/>
          <a:lstStyle/>
          <a:p>
            <a:pPr eaLnBrk="1" hangingPunct="1"/>
            <a:r>
              <a:rPr lang="en-US" sz="2800" dirty="0" smtClean="0">
                <a:solidFill>
                  <a:srgbClr val="FF0000"/>
                </a:solidFill>
              </a:rPr>
              <a:t>The one who brings a case/lawsuit is the </a:t>
            </a:r>
            <a:r>
              <a:rPr lang="en-US" b="1" u="sng" dirty="0" smtClean="0">
                <a:solidFill>
                  <a:srgbClr val="FF0000"/>
                </a:solidFill>
              </a:rPr>
              <a:t>Plaintiff</a:t>
            </a:r>
            <a:r>
              <a:rPr lang="en-US" sz="2800" dirty="0" smtClean="0">
                <a:solidFill>
                  <a:srgbClr val="FF0000"/>
                </a:solidFill>
              </a:rPr>
              <a:t>.</a:t>
            </a:r>
          </a:p>
          <a:p>
            <a:pPr eaLnBrk="1" hangingPunct="1"/>
            <a:endParaRPr lang="en-US" sz="2800" dirty="0" smtClean="0">
              <a:solidFill>
                <a:srgbClr val="FF0000"/>
              </a:solidFill>
            </a:endParaRPr>
          </a:p>
          <a:p>
            <a:pPr eaLnBrk="1" hangingPunct="1"/>
            <a:r>
              <a:rPr lang="en-US" sz="2800" dirty="0" smtClean="0">
                <a:solidFill>
                  <a:srgbClr val="FF0000"/>
                </a:solidFill>
              </a:rPr>
              <a:t>The one being charged/sued in a case is the </a:t>
            </a:r>
            <a:r>
              <a:rPr lang="en-US" b="1" u="sng" dirty="0" smtClean="0">
                <a:solidFill>
                  <a:srgbClr val="FF0000"/>
                </a:solidFill>
              </a:rPr>
              <a:t>Defendant</a:t>
            </a:r>
            <a:r>
              <a:rPr lang="en-US" sz="2800" dirty="0" smtClean="0">
                <a:solidFill>
                  <a:srgbClr val="FF0000"/>
                </a:solidFill>
              </a:rPr>
              <a:t>.</a:t>
            </a:r>
          </a:p>
        </p:txBody>
      </p:sp>
    </p:spTree>
    <p:extLst>
      <p:ext uri="{BB962C8B-B14F-4D97-AF65-F5344CB8AC3E}">
        <p14:creationId xmlns:p14="http://schemas.microsoft.com/office/powerpoint/2010/main" val="324656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0" fill="hold"/>
                                        <p:tgtEl>
                                          <p:spTgt spid="11266"/>
                                        </p:tgtEl>
                                        <p:attrNameLst>
                                          <p:attrName>ppt_w</p:attrName>
                                        </p:attrNameLst>
                                      </p:cBhvr>
                                      <p:tavLst>
                                        <p:tav tm="0" fmla="#ppt_w*sin(2.5*pi*$)">
                                          <p:val>
                                            <p:fltVal val="0"/>
                                          </p:val>
                                        </p:tav>
                                        <p:tav tm="100000">
                                          <p:val>
                                            <p:fltVal val="1"/>
                                          </p:val>
                                        </p:tav>
                                      </p:tavLst>
                                    </p:anim>
                                    <p:anim calcmode="lin" valueType="num">
                                      <p:cBhvr>
                                        <p:cTn id="8" dur="5000" fill="hold"/>
                                        <p:tgtEl>
                                          <p:spTgt spid="1126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268">
                                            <p:txEl>
                                              <p:pRg st="0" end="0"/>
                                            </p:txEl>
                                          </p:spTgt>
                                        </p:tgtEl>
                                        <p:attrNameLst>
                                          <p:attrName>style.visibility</p:attrName>
                                        </p:attrNameLst>
                                      </p:cBhvr>
                                      <p:to>
                                        <p:strVal val="visible"/>
                                      </p:to>
                                    </p:set>
                                    <p:anim calcmode="lin" valueType="num">
                                      <p:cBhvr additive="base">
                                        <p:cTn id="13" dur="500" fill="hold"/>
                                        <p:tgtEl>
                                          <p:spTgt spid="1126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6000" dirty="0" smtClean="0"/>
              <a:t>How do we decide where cases go?</a:t>
            </a:r>
          </a:p>
          <a:p>
            <a:pPr lvl="2"/>
            <a:r>
              <a:rPr lang="en-US" sz="5800" dirty="0" smtClean="0"/>
              <a:t>State or Federal?</a:t>
            </a:r>
            <a:endParaRPr lang="en-US" sz="5800" dirty="0"/>
          </a:p>
        </p:txBody>
      </p:sp>
    </p:spTree>
    <p:extLst>
      <p:ext uri="{BB962C8B-B14F-4D97-AF65-F5344CB8AC3E}">
        <p14:creationId xmlns:p14="http://schemas.microsoft.com/office/powerpoint/2010/main" val="1447511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066800"/>
          </a:xfrm>
        </p:spPr>
        <p:txBody>
          <a:bodyPr>
            <a:normAutofit/>
          </a:bodyPr>
          <a:lstStyle/>
          <a:p>
            <a:pPr marL="484632" indent="0" algn="ctr" eaLnBrk="1" fontAlgn="auto" hangingPunct="1">
              <a:spcAft>
                <a:spcPts val="0"/>
              </a:spcAft>
              <a:defRPr/>
            </a:pPr>
            <a:r>
              <a:rPr lang="en-US" dirty="0" smtClean="0">
                <a:solidFill>
                  <a:schemeClr val="accent2">
                    <a:lumMod val="50000"/>
                  </a:schemeClr>
                </a:solidFill>
              </a:rPr>
              <a:t>Jurisdiction</a:t>
            </a:r>
          </a:p>
        </p:txBody>
      </p:sp>
      <p:pic>
        <p:nvPicPr>
          <p:cNvPr id="8195" name="Picture 9" descr="bd05878_"/>
          <p:cNvPicPr>
            <a:picLocks noGrp="1" noChangeAspect="1" noChangeArrowheads="1"/>
          </p:cNvPicPr>
          <p:nvPr>
            <p:ph type="clipArt" sz="half" idx="1"/>
          </p:nvPr>
        </p:nvPicPr>
        <p:blipFill>
          <a:blip r:embed="rId4" cstate="print"/>
          <a:srcRect/>
          <a:stretch>
            <a:fillRect/>
          </a:stretch>
        </p:blipFill>
        <p:spPr>
          <a:xfrm>
            <a:off x="304800" y="2133600"/>
            <a:ext cx="3149600" cy="3863975"/>
          </a:xfrm>
        </p:spPr>
      </p:pic>
      <p:sp>
        <p:nvSpPr>
          <p:cNvPr id="8196" name="Rectangle 4"/>
          <p:cNvSpPr>
            <a:spLocks noGrp="1" noChangeArrowheads="1"/>
          </p:cNvSpPr>
          <p:nvPr>
            <p:ph type="body" sz="half" idx="2"/>
          </p:nvPr>
        </p:nvSpPr>
        <p:spPr>
          <a:xfrm>
            <a:off x="3886200" y="1905000"/>
            <a:ext cx="4724400" cy="4724400"/>
          </a:xfrm>
        </p:spPr>
        <p:txBody>
          <a:bodyPr>
            <a:normAutofit fontScale="92500" lnSpcReduction="20000"/>
          </a:bodyPr>
          <a:lstStyle/>
          <a:p>
            <a:r>
              <a:rPr lang="en-US" sz="2800" dirty="0" smtClean="0">
                <a:solidFill>
                  <a:srgbClr val="FF0000"/>
                </a:solidFill>
              </a:rPr>
              <a:t>Definition: The right to hear a case</a:t>
            </a:r>
          </a:p>
          <a:p>
            <a:r>
              <a:rPr lang="en-US" sz="2800" dirty="0" smtClean="0"/>
              <a:t>Types of Jurisdiction:</a:t>
            </a:r>
          </a:p>
          <a:p>
            <a:pPr lvl="1"/>
            <a:r>
              <a:rPr lang="en-US" dirty="0" smtClean="0">
                <a:solidFill>
                  <a:srgbClr val="FF0000"/>
                </a:solidFill>
              </a:rPr>
              <a:t>Exclusive (only federal)</a:t>
            </a:r>
          </a:p>
          <a:p>
            <a:pPr lvl="1"/>
            <a:r>
              <a:rPr lang="en-US" dirty="0" smtClean="0">
                <a:solidFill>
                  <a:srgbClr val="FF0000"/>
                </a:solidFill>
              </a:rPr>
              <a:t>Concurrent (state or federal)</a:t>
            </a:r>
          </a:p>
          <a:p>
            <a:pPr lvl="1"/>
            <a:r>
              <a:rPr lang="en-US" dirty="0" smtClean="0">
                <a:solidFill>
                  <a:srgbClr val="FF0000"/>
                </a:solidFill>
              </a:rPr>
              <a:t>Original (case started there)</a:t>
            </a:r>
          </a:p>
          <a:p>
            <a:pPr lvl="1"/>
            <a:r>
              <a:rPr lang="en-US" dirty="0" smtClean="0">
                <a:solidFill>
                  <a:srgbClr val="FF0000"/>
                </a:solidFill>
              </a:rPr>
              <a:t>Appellate (rules on appeal 	of original decision)</a:t>
            </a:r>
          </a:p>
          <a:p>
            <a:r>
              <a:rPr lang="en-US" sz="2800" dirty="0" smtClean="0">
                <a:solidFill>
                  <a:srgbClr val="FF0000"/>
                </a:solidFill>
              </a:rPr>
              <a:t>Federal courts can hear cases for two reasons:</a:t>
            </a:r>
          </a:p>
          <a:p>
            <a:pPr lvl="1"/>
            <a:r>
              <a:rPr lang="en-US" sz="2500" dirty="0" smtClean="0"/>
              <a:t>Subject Matter (certain topics)</a:t>
            </a:r>
          </a:p>
          <a:p>
            <a:pPr lvl="1"/>
            <a:r>
              <a:rPr lang="en-US" sz="2500" dirty="0" smtClean="0"/>
              <a:t>Parties Involved (certain people/organizations)</a:t>
            </a:r>
          </a:p>
          <a:p>
            <a:pPr lvl="1"/>
            <a:endParaRPr lang="en-US" sz="2500" dirty="0" smtClean="0"/>
          </a:p>
          <a:p>
            <a:pPr eaLnBrk="1" hangingPunct="1">
              <a:buFontTx/>
              <a:buNone/>
            </a:pPr>
            <a:endParaRPr lang="en-US" sz="2800" dirty="0" smtClean="0"/>
          </a:p>
        </p:txBody>
      </p:sp>
    </p:spTree>
    <p:extLst>
      <p:ext uri="{BB962C8B-B14F-4D97-AF65-F5344CB8AC3E}">
        <p14:creationId xmlns:p14="http://schemas.microsoft.com/office/powerpoint/2010/main" val="388405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8196">
                                            <p:txEl>
                                              <p:pRg st="0" end="0"/>
                                            </p:txEl>
                                          </p:spTgt>
                                        </p:tgtEl>
                                        <p:attrNameLst>
                                          <p:attrName>style.visibility</p:attrName>
                                        </p:attrNameLst>
                                      </p:cBhvr>
                                      <p:to>
                                        <p:strVal val="visible"/>
                                      </p:to>
                                    </p:set>
                                    <p:anim calcmode="lin" valueType="num">
                                      <p:cBhvr additive="base">
                                        <p:cTn id="13" dur="3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819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8196">
                                            <p:txEl>
                                              <p:pRg st="1" end="1"/>
                                            </p:txEl>
                                          </p:spTgt>
                                        </p:tgtEl>
                                        <p:attrNameLst>
                                          <p:attrName>style.visibility</p:attrName>
                                        </p:attrNameLst>
                                      </p:cBhvr>
                                      <p:to>
                                        <p:strVal val="visible"/>
                                      </p:to>
                                    </p:set>
                                    <p:anim calcmode="lin" valueType="num">
                                      <p:cBhvr additive="base">
                                        <p:cTn id="19" dur="300" fill="hold"/>
                                        <p:tgtEl>
                                          <p:spTgt spid="8196">
                                            <p:txEl>
                                              <p:pRg st="1" end="1"/>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8196">
                                            <p:txEl>
                                              <p:pRg st="1" end="1"/>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iterate type="wd">
                                    <p:tmPct val="100000"/>
                                  </p:iterate>
                                  <p:childTnLst>
                                    <p:set>
                                      <p:cBhvr>
                                        <p:cTn id="22" dur="1" fill="hold">
                                          <p:stCondLst>
                                            <p:cond delay="0"/>
                                          </p:stCondLst>
                                        </p:cTn>
                                        <p:tgtEl>
                                          <p:spTgt spid="8196">
                                            <p:txEl>
                                              <p:pRg st="2" end="2"/>
                                            </p:txEl>
                                          </p:spTgt>
                                        </p:tgtEl>
                                        <p:attrNameLst>
                                          <p:attrName>style.visibility</p:attrName>
                                        </p:attrNameLst>
                                      </p:cBhvr>
                                      <p:to>
                                        <p:strVal val="visible"/>
                                      </p:to>
                                    </p:set>
                                    <p:anim calcmode="lin" valueType="num">
                                      <p:cBhvr additive="base">
                                        <p:cTn id="23" dur="300" fill="hold"/>
                                        <p:tgtEl>
                                          <p:spTgt spid="8196">
                                            <p:txEl>
                                              <p:pRg st="2" end="2"/>
                                            </p:txEl>
                                          </p:spTgt>
                                        </p:tgtEl>
                                        <p:attrNameLst>
                                          <p:attrName>ppt_x</p:attrName>
                                        </p:attrNameLst>
                                      </p:cBhvr>
                                      <p:tavLst>
                                        <p:tav tm="0">
                                          <p:val>
                                            <p:strVal val="#ppt_x"/>
                                          </p:val>
                                        </p:tav>
                                        <p:tav tm="100000">
                                          <p:val>
                                            <p:strVal val="#ppt_x"/>
                                          </p:val>
                                        </p:tav>
                                      </p:tavLst>
                                    </p:anim>
                                    <p:anim calcmode="lin" valueType="num">
                                      <p:cBhvr additive="base">
                                        <p:cTn id="24" dur="300" fill="hold"/>
                                        <p:tgtEl>
                                          <p:spTgt spid="8196">
                                            <p:txEl>
                                              <p:pRg st="2" end="2"/>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iterate type="wd">
                                    <p:tmPct val="100000"/>
                                  </p:iterate>
                                  <p:childTnLst>
                                    <p:set>
                                      <p:cBhvr>
                                        <p:cTn id="26" dur="1" fill="hold">
                                          <p:stCondLst>
                                            <p:cond delay="0"/>
                                          </p:stCondLst>
                                        </p:cTn>
                                        <p:tgtEl>
                                          <p:spTgt spid="8196">
                                            <p:txEl>
                                              <p:pRg st="3" end="3"/>
                                            </p:txEl>
                                          </p:spTgt>
                                        </p:tgtEl>
                                        <p:attrNameLst>
                                          <p:attrName>style.visibility</p:attrName>
                                        </p:attrNameLst>
                                      </p:cBhvr>
                                      <p:to>
                                        <p:strVal val="visible"/>
                                      </p:to>
                                    </p:set>
                                    <p:anim calcmode="lin" valueType="num">
                                      <p:cBhvr additive="base">
                                        <p:cTn id="27" dur="300" fill="hold"/>
                                        <p:tgtEl>
                                          <p:spTgt spid="8196">
                                            <p:txEl>
                                              <p:pRg st="3" end="3"/>
                                            </p:txEl>
                                          </p:spTgt>
                                        </p:tgtEl>
                                        <p:attrNameLst>
                                          <p:attrName>ppt_x</p:attrName>
                                        </p:attrNameLst>
                                      </p:cBhvr>
                                      <p:tavLst>
                                        <p:tav tm="0">
                                          <p:val>
                                            <p:strVal val="#ppt_x"/>
                                          </p:val>
                                        </p:tav>
                                        <p:tav tm="100000">
                                          <p:val>
                                            <p:strVal val="#ppt_x"/>
                                          </p:val>
                                        </p:tav>
                                      </p:tavLst>
                                    </p:anim>
                                    <p:anim calcmode="lin" valueType="num">
                                      <p:cBhvr additive="base">
                                        <p:cTn id="28" dur="300" fill="hold"/>
                                        <p:tgtEl>
                                          <p:spTgt spid="8196">
                                            <p:txEl>
                                              <p:pRg st="3" end="3"/>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iterate type="wd">
                                    <p:tmPct val="100000"/>
                                  </p:iterate>
                                  <p:childTnLst>
                                    <p:set>
                                      <p:cBhvr>
                                        <p:cTn id="30" dur="1" fill="hold">
                                          <p:stCondLst>
                                            <p:cond delay="0"/>
                                          </p:stCondLst>
                                        </p:cTn>
                                        <p:tgtEl>
                                          <p:spTgt spid="8196">
                                            <p:txEl>
                                              <p:pRg st="4" end="4"/>
                                            </p:txEl>
                                          </p:spTgt>
                                        </p:tgtEl>
                                        <p:attrNameLst>
                                          <p:attrName>style.visibility</p:attrName>
                                        </p:attrNameLst>
                                      </p:cBhvr>
                                      <p:to>
                                        <p:strVal val="visible"/>
                                      </p:to>
                                    </p:set>
                                    <p:anim calcmode="lin" valueType="num">
                                      <p:cBhvr additive="base">
                                        <p:cTn id="31" dur="300" fill="hold"/>
                                        <p:tgtEl>
                                          <p:spTgt spid="8196">
                                            <p:txEl>
                                              <p:pRg st="4" end="4"/>
                                            </p:txEl>
                                          </p:spTgt>
                                        </p:tgtEl>
                                        <p:attrNameLst>
                                          <p:attrName>ppt_x</p:attrName>
                                        </p:attrNameLst>
                                      </p:cBhvr>
                                      <p:tavLst>
                                        <p:tav tm="0">
                                          <p:val>
                                            <p:strVal val="#ppt_x"/>
                                          </p:val>
                                        </p:tav>
                                        <p:tav tm="100000">
                                          <p:val>
                                            <p:strVal val="#ppt_x"/>
                                          </p:val>
                                        </p:tav>
                                      </p:tavLst>
                                    </p:anim>
                                    <p:anim calcmode="lin" valueType="num">
                                      <p:cBhvr additive="base">
                                        <p:cTn id="32" dur="300" fill="hold"/>
                                        <p:tgtEl>
                                          <p:spTgt spid="8196">
                                            <p:txEl>
                                              <p:pRg st="4" end="4"/>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iterate type="wd">
                                    <p:tmPct val="100000"/>
                                  </p:iterate>
                                  <p:childTnLst>
                                    <p:set>
                                      <p:cBhvr>
                                        <p:cTn id="34" dur="1" fill="hold">
                                          <p:stCondLst>
                                            <p:cond delay="0"/>
                                          </p:stCondLst>
                                        </p:cTn>
                                        <p:tgtEl>
                                          <p:spTgt spid="8196">
                                            <p:txEl>
                                              <p:pRg st="5" end="5"/>
                                            </p:txEl>
                                          </p:spTgt>
                                        </p:tgtEl>
                                        <p:attrNameLst>
                                          <p:attrName>style.visibility</p:attrName>
                                        </p:attrNameLst>
                                      </p:cBhvr>
                                      <p:to>
                                        <p:strVal val="visible"/>
                                      </p:to>
                                    </p:set>
                                    <p:anim calcmode="lin" valueType="num">
                                      <p:cBhvr additive="base">
                                        <p:cTn id="35" dur="300" fill="hold"/>
                                        <p:tgtEl>
                                          <p:spTgt spid="8196">
                                            <p:txEl>
                                              <p:pRg st="5" end="5"/>
                                            </p:txEl>
                                          </p:spTgt>
                                        </p:tgtEl>
                                        <p:attrNameLst>
                                          <p:attrName>ppt_x</p:attrName>
                                        </p:attrNameLst>
                                      </p:cBhvr>
                                      <p:tavLst>
                                        <p:tav tm="0">
                                          <p:val>
                                            <p:strVal val="#ppt_x"/>
                                          </p:val>
                                        </p:tav>
                                        <p:tav tm="100000">
                                          <p:val>
                                            <p:strVal val="#ppt_x"/>
                                          </p:val>
                                        </p:tav>
                                      </p:tavLst>
                                    </p:anim>
                                    <p:anim calcmode="lin" valueType="num">
                                      <p:cBhvr additive="base">
                                        <p:cTn id="36" dur="300" fill="hold"/>
                                        <p:tgtEl>
                                          <p:spTgt spid="8196">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iterate type="wd">
                                    <p:tmPct val="100000"/>
                                  </p:iterate>
                                  <p:childTnLst>
                                    <p:set>
                                      <p:cBhvr>
                                        <p:cTn id="40" dur="1" fill="hold">
                                          <p:stCondLst>
                                            <p:cond delay="0"/>
                                          </p:stCondLst>
                                        </p:cTn>
                                        <p:tgtEl>
                                          <p:spTgt spid="8196">
                                            <p:txEl>
                                              <p:pRg st="6" end="6"/>
                                            </p:txEl>
                                          </p:spTgt>
                                        </p:tgtEl>
                                        <p:attrNameLst>
                                          <p:attrName>style.visibility</p:attrName>
                                        </p:attrNameLst>
                                      </p:cBhvr>
                                      <p:to>
                                        <p:strVal val="visible"/>
                                      </p:to>
                                    </p:set>
                                    <p:anim calcmode="lin" valueType="num">
                                      <p:cBhvr additive="base">
                                        <p:cTn id="41" dur="300" fill="hold"/>
                                        <p:tgtEl>
                                          <p:spTgt spid="8196">
                                            <p:txEl>
                                              <p:pRg st="6" end="6"/>
                                            </p:txEl>
                                          </p:spTgt>
                                        </p:tgtEl>
                                        <p:attrNameLst>
                                          <p:attrName>ppt_x</p:attrName>
                                        </p:attrNameLst>
                                      </p:cBhvr>
                                      <p:tavLst>
                                        <p:tav tm="0">
                                          <p:val>
                                            <p:strVal val="#ppt_x"/>
                                          </p:val>
                                        </p:tav>
                                        <p:tav tm="100000">
                                          <p:val>
                                            <p:strVal val="#ppt_x"/>
                                          </p:val>
                                        </p:tav>
                                      </p:tavLst>
                                    </p:anim>
                                    <p:anim calcmode="lin" valueType="num">
                                      <p:cBhvr additive="base">
                                        <p:cTn id="42" dur="300" fill="hold"/>
                                        <p:tgtEl>
                                          <p:spTgt spid="8196">
                                            <p:txEl>
                                              <p:pRg st="6" end="6"/>
                                            </p:txEl>
                                          </p:spTgt>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iterate type="wd">
                                    <p:tmPct val="100000"/>
                                  </p:iterate>
                                  <p:childTnLst>
                                    <p:set>
                                      <p:cBhvr>
                                        <p:cTn id="44" dur="1" fill="hold">
                                          <p:stCondLst>
                                            <p:cond delay="0"/>
                                          </p:stCondLst>
                                        </p:cTn>
                                        <p:tgtEl>
                                          <p:spTgt spid="8196">
                                            <p:txEl>
                                              <p:pRg st="7" end="7"/>
                                            </p:txEl>
                                          </p:spTgt>
                                        </p:tgtEl>
                                        <p:attrNameLst>
                                          <p:attrName>style.visibility</p:attrName>
                                        </p:attrNameLst>
                                      </p:cBhvr>
                                      <p:to>
                                        <p:strVal val="visible"/>
                                      </p:to>
                                    </p:set>
                                    <p:anim calcmode="lin" valueType="num">
                                      <p:cBhvr additive="base">
                                        <p:cTn id="45" dur="300" fill="hold"/>
                                        <p:tgtEl>
                                          <p:spTgt spid="8196">
                                            <p:txEl>
                                              <p:pRg st="7" end="7"/>
                                            </p:txEl>
                                          </p:spTgt>
                                        </p:tgtEl>
                                        <p:attrNameLst>
                                          <p:attrName>ppt_x</p:attrName>
                                        </p:attrNameLst>
                                      </p:cBhvr>
                                      <p:tavLst>
                                        <p:tav tm="0">
                                          <p:val>
                                            <p:strVal val="#ppt_x"/>
                                          </p:val>
                                        </p:tav>
                                        <p:tav tm="100000">
                                          <p:val>
                                            <p:strVal val="#ppt_x"/>
                                          </p:val>
                                        </p:tav>
                                      </p:tavLst>
                                    </p:anim>
                                    <p:anim calcmode="lin" valueType="num">
                                      <p:cBhvr additive="base">
                                        <p:cTn id="46" dur="300" fill="hold"/>
                                        <p:tgtEl>
                                          <p:spTgt spid="8196">
                                            <p:txEl>
                                              <p:pRg st="7" end="7"/>
                                            </p:txEl>
                                          </p:spTgt>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iterate type="wd">
                                    <p:tmPct val="100000"/>
                                  </p:iterate>
                                  <p:childTnLst>
                                    <p:set>
                                      <p:cBhvr>
                                        <p:cTn id="48" dur="1" fill="hold">
                                          <p:stCondLst>
                                            <p:cond delay="0"/>
                                          </p:stCondLst>
                                        </p:cTn>
                                        <p:tgtEl>
                                          <p:spTgt spid="8196">
                                            <p:txEl>
                                              <p:pRg st="8" end="8"/>
                                            </p:txEl>
                                          </p:spTgt>
                                        </p:tgtEl>
                                        <p:attrNameLst>
                                          <p:attrName>style.visibility</p:attrName>
                                        </p:attrNameLst>
                                      </p:cBhvr>
                                      <p:to>
                                        <p:strVal val="visible"/>
                                      </p:to>
                                    </p:set>
                                    <p:anim calcmode="lin" valueType="num">
                                      <p:cBhvr additive="base">
                                        <p:cTn id="49" dur="300" fill="hold"/>
                                        <p:tgtEl>
                                          <p:spTgt spid="8196">
                                            <p:txEl>
                                              <p:pRg st="8" end="8"/>
                                            </p:txEl>
                                          </p:spTgt>
                                        </p:tgtEl>
                                        <p:attrNameLst>
                                          <p:attrName>ppt_x</p:attrName>
                                        </p:attrNameLst>
                                      </p:cBhvr>
                                      <p:tavLst>
                                        <p:tav tm="0">
                                          <p:val>
                                            <p:strVal val="#ppt_x"/>
                                          </p:val>
                                        </p:tav>
                                        <p:tav tm="100000">
                                          <p:val>
                                            <p:strVal val="#ppt_x"/>
                                          </p:val>
                                        </p:tav>
                                      </p:tavLst>
                                    </p:anim>
                                    <p:anim calcmode="lin" valueType="num">
                                      <p:cBhvr additive="base">
                                        <p:cTn id="50" dur="300" fill="hold"/>
                                        <p:tgtEl>
                                          <p:spTgt spid="8196">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1469</TotalTime>
  <Words>1464</Words>
  <Application>Microsoft Office PowerPoint</Application>
  <PresentationFormat>On-screen Show (4:3)</PresentationFormat>
  <Paragraphs>202</Paragraphs>
  <Slides>34</Slides>
  <Notes>13</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Apothecary</vt:lpstr>
      <vt:lpstr>1_Apothecary</vt:lpstr>
      <vt:lpstr>2_Apothecary</vt:lpstr>
      <vt:lpstr>3_Apothecary</vt:lpstr>
      <vt:lpstr>The Judicial Branch: the federal courts</vt:lpstr>
      <vt:lpstr>Dual Court System</vt:lpstr>
      <vt:lpstr>Constitutional Courts (regular courts)</vt:lpstr>
      <vt:lpstr>Special Courts  (Legislative courts)</vt:lpstr>
      <vt:lpstr>PowerPoint Presentation</vt:lpstr>
      <vt:lpstr>PowerPoint Presentation</vt:lpstr>
      <vt:lpstr>Plaintiff v. Defendant</vt:lpstr>
      <vt:lpstr>PowerPoint Presentation</vt:lpstr>
      <vt:lpstr>Jurisdiction</vt:lpstr>
      <vt:lpstr>Exclusive Jurisdiction</vt:lpstr>
      <vt:lpstr>11th Amendment</vt:lpstr>
      <vt:lpstr>Concurrent Jurisdiction</vt:lpstr>
      <vt:lpstr>Original Jurisdiction</vt:lpstr>
      <vt:lpstr>Appellate Jurisdiction</vt:lpstr>
      <vt:lpstr>PowerPoint Presentation</vt:lpstr>
      <vt:lpstr>Where in the Constitution is the Supreme Court?</vt:lpstr>
      <vt:lpstr>Judicial Review – (1 of the six principles)</vt:lpstr>
      <vt:lpstr>So, who makes up the supreme court?</vt:lpstr>
      <vt:lpstr>Pay and Retirement</vt:lpstr>
      <vt:lpstr>Who are the justices??</vt:lpstr>
      <vt:lpstr>How do court cases reach the supreme court?</vt:lpstr>
      <vt:lpstr>How does the Supreme court operate?</vt:lpstr>
      <vt:lpstr>PowerPoint Presentation</vt:lpstr>
      <vt:lpstr>PowerPoint Presentation</vt:lpstr>
      <vt:lpstr>PowerPoint Presentation</vt:lpstr>
      <vt:lpstr>Step 4(cont.): SC Decisions</vt:lpstr>
      <vt:lpstr>PowerPoint Presentation</vt:lpstr>
      <vt:lpstr>Judicial Philosophies of Judges</vt:lpstr>
      <vt:lpstr>PowerPoint Presentation</vt:lpstr>
      <vt:lpstr>U.S. Supreme Court Confirmation Process</vt:lpstr>
      <vt:lpstr>U.S. Supreme Court Confirmation Process</vt:lpstr>
      <vt:lpstr>U.S. Supreme Court Confirmation Process</vt:lpstr>
      <vt:lpstr>U.S. Supreme Court  Confirmation Process</vt:lpstr>
      <vt:lpstr>Judicial Branch Videos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Judicial Branch: The Supreme Court</dc:title>
  <dc:creator>Aaron</dc:creator>
  <cp:lastModifiedBy>00, 00</cp:lastModifiedBy>
  <cp:revision>54</cp:revision>
  <cp:lastPrinted>2015-11-30T12:21:21Z</cp:lastPrinted>
  <dcterms:created xsi:type="dcterms:W3CDTF">2012-01-06T01:17:43Z</dcterms:created>
  <dcterms:modified xsi:type="dcterms:W3CDTF">2016-04-26T13:11:04Z</dcterms:modified>
</cp:coreProperties>
</file>