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5"/>
  </p:notesMasterIdLst>
  <p:sldIdLst>
    <p:sldId id="343" r:id="rId2"/>
    <p:sldId id="353" r:id="rId3"/>
    <p:sldId id="372" r:id="rId4"/>
    <p:sldId id="344" r:id="rId5"/>
    <p:sldId id="350" r:id="rId6"/>
    <p:sldId id="351" r:id="rId7"/>
    <p:sldId id="367" r:id="rId8"/>
    <p:sldId id="371" r:id="rId9"/>
    <p:sldId id="368" r:id="rId10"/>
    <p:sldId id="369" r:id="rId11"/>
    <p:sldId id="370" r:id="rId12"/>
    <p:sldId id="366" r:id="rId13"/>
    <p:sldId id="35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3" autoAdjust="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D2C8EB-026F-4734-839E-93843F3B9A87}" type="datetimeFigureOut">
              <a:rPr lang="en-US"/>
              <a:pPr>
                <a:defRPr/>
              </a:pPr>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814081-CED6-4EF2-9F56-3F273B7EA0F4}" type="slidenum">
              <a:rPr lang="en-US"/>
              <a:pPr>
                <a:defRPr/>
              </a:pPr>
              <a:t>‹#›</a:t>
            </a:fld>
            <a:endParaRPr lang="en-US"/>
          </a:p>
        </p:txBody>
      </p:sp>
    </p:spTree>
    <p:extLst>
      <p:ext uri="{BB962C8B-B14F-4D97-AF65-F5344CB8AC3E}">
        <p14:creationId xmlns:p14="http://schemas.microsoft.com/office/powerpoint/2010/main" val="3289219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8863691-0C94-418A-BFD6-A33C9CE4571A}"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863691-0C94-418A-BFD6-A33C9CE4571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38863691-0C94-418A-BFD6-A33C9CE4571A}"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05489BA6-7E45-4CD5-97E9-CEBD047BAFA8}"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8863691-0C94-418A-BFD6-A33C9CE4571A}"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8863691-0C94-418A-BFD6-A33C9CE4571A}"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38863691-0C94-418A-BFD6-A33C9CE4571A}"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38863691-0C94-418A-BFD6-A33C9CE4571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8863691-0C94-418A-BFD6-A33C9CE4571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38863691-0C94-418A-BFD6-A33C9CE4571A}"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38863691-0C94-418A-BFD6-A33C9CE4571A}"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38863691-0C94-418A-BFD6-A33C9CE4571A}"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3" Type="http://schemas.openxmlformats.org/officeDocument/2006/relationships/image" Target="../media/image10.jpeg"/><Relationship Id="rId7" Type="http://schemas.openxmlformats.org/officeDocument/2006/relationships/image" Target="../media/image14.jpeg"/><Relationship Id="rId12" Type="http://schemas.openxmlformats.org/officeDocument/2006/relationships/image" Target="../media/image19.jpeg"/><Relationship Id="rId17" Type="http://schemas.openxmlformats.org/officeDocument/2006/relationships/image" Target="../media/image24.jpeg"/><Relationship Id="rId2" Type="http://schemas.openxmlformats.org/officeDocument/2006/relationships/image" Target="../media/image9.jpeg"/><Relationship Id="rId16"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5" Type="http://schemas.openxmlformats.org/officeDocument/2006/relationships/image" Target="../media/image2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 Id="rId14" Type="http://schemas.openxmlformats.org/officeDocument/2006/relationships/image" Target="../media/image2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Autofit/>
          </a:bodyPr>
          <a:lstStyle/>
          <a:p>
            <a:pPr>
              <a:defRPr/>
            </a:pPr>
            <a:r>
              <a:rPr lang="en-US" sz="4000" b="1" dirty="0"/>
              <a:t>Segregation and Discrimination</a:t>
            </a:r>
          </a:p>
        </p:txBody>
      </p:sp>
      <p:sp>
        <p:nvSpPr>
          <p:cNvPr id="4099" name="Content Placeholder 2"/>
          <p:cNvSpPr>
            <a:spLocks noGrp="1"/>
          </p:cNvSpPr>
          <p:nvPr>
            <p:ph sz="quarter" idx="1"/>
          </p:nvPr>
        </p:nvSpPr>
        <p:spPr>
          <a:xfrm>
            <a:off x="152400" y="1600200"/>
            <a:ext cx="8839200" cy="4525963"/>
          </a:xfrm>
        </p:spPr>
        <p:txBody>
          <a:bodyPr>
            <a:normAutofit/>
          </a:bodyPr>
          <a:lstStyle/>
          <a:p>
            <a:pPr algn="ctr">
              <a:buFontTx/>
              <a:buNone/>
            </a:pPr>
            <a:endParaRPr lang="en-US" dirty="0"/>
          </a:p>
          <a:p>
            <a:pPr algn="ctr">
              <a:buFontTx/>
              <a:buNone/>
            </a:pPr>
            <a:endParaRPr lang="en-US" dirty="0"/>
          </a:p>
          <a:p>
            <a:pPr algn="ctr">
              <a:buFontTx/>
              <a:buNone/>
            </a:pPr>
            <a:endParaRPr lang="en-US" dirty="0"/>
          </a:p>
          <a:p>
            <a:pPr algn="ctr">
              <a:buFontTx/>
              <a:buNone/>
            </a:pPr>
            <a:endParaRPr lang="en-US" dirty="0"/>
          </a:p>
          <a:p>
            <a:pPr algn="ctr">
              <a:buFontTx/>
              <a:buNone/>
            </a:pPr>
            <a:endParaRPr lang="en-US" dirty="0"/>
          </a:p>
          <a:p>
            <a:pPr algn="ctr">
              <a:buFontTx/>
              <a:buNone/>
            </a:pPr>
            <a:endParaRPr lang="en-US" dirty="0"/>
          </a:p>
          <a:p>
            <a:pPr algn="ctr">
              <a:buFontTx/>
              <a:buNone/>
            </a:pPr>
            <a:endParaRPr lang="en-US" dirty="0"/>
          </a:p>
          <a:p>
            <a:pPr algn="ctr">
              <a:buFontTx/>
              <a:buNone/>
            </a:pPr>
            <a:endParaRPr lang="en-US" dirty="0"/>
          </a:p>
        </p:txBody>
      </p:sp>
      <p:pic>
        <p:nvPicPr>
          <p:cNvPr id="6" name="Picture 5" descr="segregation.bmp"/>
          <p:cNvPicPr>
            <a:picLocks noChangeAspect="1"/>
          </p:cNvPicPr>
          <p:nvPr/>
        </p:nvPicPr>
        <p:blipFill>
          <a:blip r:embed="rId2"/>
          <a:stretch>
            <a:fillRect/>
          </a:stretch>
        </p:blipFill>
        <p:spPr>
          <a:xfrm>
            <a:off x="838200" y="1600199"/>
            <a:ext cx="7543800" cy="45259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447800"/>
            <a:ext cx="8839200" cy="5181600"/>
          </a:xfrm>
        </p:spPr>
        <p:txBody>
          <a:bodyPr>
            <a:normAutofit fontScale="92500" lnSpcReduction="20000"/>
          </a:bodyPr>
          <a:lstStyle/>
          <a:p>
            <a:pPr marL="0" indent="0">
              <a:buNone/>
            </a:pPr>
            <a:r>
              <a:rPr lang="en-US" sz="1400" u="sng" dirty="0"/>
              <a:t>Militia</a:t>
            </a:r>
            <a:r>
              <a:rPr lang="en-US" sz="1400" dirty="0"/>
              <a:t>: The white and colored militia shall be separately enrolled, and shall never be compelled to serve in the same organization. The organization of colored troops shall not be permitted where white troops are available, and colored troops shall be under the command of white officers. </a:t>
            </a:r>
          </a:p>
          <a:p>
            <a:pPr marL="0" indent="0">
              <a:buNone/>
            </a:pPr>
            <a:endParaRPr lang="en-US" sz="1400" u="sng" dirty="0"/>
          </a:p>
          <a:p>
            <a:pPr marL="0" indent="0">
              <a:buNone/>
            </a:pPr>
            <a:r>
              <a:rPr lang="en-US" sz="1400" u="sng" dirty="0"/>
              <a:t>Transportation</a:t>
            </a:r>
            <a:r>
              <a:rPr lang="en-US" sz="1400" dirty="0"/>
              <a:t>: The Utilities Commission is empowered and directed to require the establishment of separate waiting rooms at all stations for the white and colored races.</a:t>
            </a:r>
          </a:p>
          <a:p>
            <a:pPr marL="0" indent="0">
              <a:buNone/>
            </a:pPr>
            <a:endParaRPr lang="en-US" sz="1400" u="sng" dirty="0"/>
          </a:p>
          <a:p>
            <a:pPr marL="0" indent="0">
              <a:buNone/>
            </a:pPr>
            <a:r>
              <a:rPr lang="en-US" sz="1400" u="sng" dirty="0"/>
              <a:t>Teaching</a:t>
            </a:r>
            <a:r>
              <a:rPr lang="en-US" sz="1400" dirty="0"/>
              <a:t>: Any instructor who shall teach in any school, college or institution where members of the white and colored race are received and enrolled as pupils for instruction shall be deemed guilty of a misdemeanor, and upon conviction thereof, shall be fined in any sum not less than ten dollars ($10.00) not more than fifty dollars ($50.00) for each offense. </a:t>
            </a:r>
          </a:p>
          <a:p>
            <a:pPr marL="0" indent="0">
              <a:buNone/>
            </a:pPr>
            <a:endParaRPr lang="en-US" sz="1400" u="sng" dirty="0"/>
          </a:p>
          <a:p>
            <a:pPr marL="0" indent="0">
              <a:buNone/>
            </a:pPr>
            <a:r>
              <a:rPr lang="en-US" sz="1400" u="sng" dirty="0"/>
              <a:t>Fishing, Boating, Bathing:</a:t>
            </a:r>
            <a:r>
              <a:rPr lang="en-US" sz="1400" dirty="0"/>
              <a:t> The Conservation Commission shall have the right to make segregation of the white and colored races as to the exercise of rights of fishing, boating and bathing.</a:t>
            </a:r>
          </a:p>
          <a:p>
            <a:pPr marL="0" indent="0">
              <a:buNone/>
            </a:pPr>
            <a:endParaRPr lang="en-US" sz="1400" u="sng" dirty="0"/>
          </a:p>
          <a:p>
            <a:pPr marL="0" indent="0">
              <a:buNone/>
            </a:pPr>
            <a:r>
              <a:rPr lang="en-US" sz="1400" u="sng" dirty="0"/>
              <a:t>Mining</a:t>
            </a:r>
            <a:r>
              <a:rPr lang="en-US" sz="1400" dirty="0"/>
              <a:t>: The baths and lockers for the Negroes shall be separate from the white race, but may be in the same building. </a:t>
            </a:r>
          </a:p>
          <a:p>
            <a:pPr marL="0" indent="0">
              <a:buNone/>
            </a:pPr>
            <a:endParaRPr lang="en-US" sz="1400" u="sng" dirty="0"/>
          </a:p>
          <a:p>
            <a:pPr marL="0" indent="0">
              <a:buNone/>
            </a:pPr>
            <a:r>
              <a:rPr lang="en-US" sz="1400" u="sng" dirty="0"/>
              <a:t>Telephone Booths</a:t>
            </a:r>
            <a:r>
              <a:rPr lang="en-US" sz="1400" dirty="0"/>
              <a:t>: The Corporation Commission is hereby vested with power and authority to require telephone companies to maintain separate booths for white and colored patrons when there is a demand for such separate booths. That the Corporation Commission shall determine the necessity for said separate booths only upon complaint of the people in the town and vicinity to be served after due hearing as now provided by law in other complains filed with the Corporation Commission. </a:t>
            </a:r>
          </a:p>
          <a:p>
            <a:pPr marL="0" indent="0">
              <a:buNone/>
            </a:pPr>
            <a:r>
              <a:rPr lang="en-US" sz="1400" dirty="0"/>
              <a:t> </a:t>
            </a:r>
          </a:p>
          <a:p>
            <a:pPr marL="0" indent="0">
              <a:buNone/>
            </a:pPr>
            <a:r>
              <a:rPr lang="en-US" sz="1400" u="sng" dirty="0"/>
              <a:t>Lunch Counters</a:t>
            </a:r>
            <a:r>
              <a:rPr lang="en-US" sz="1400" dirty="0"/>
              <a:t>: No persons, firms, or corporations, who or which furnish meals to passengers at station restaurants or station eating houses, in times limited by common carriers of said passengers, shall furnish said meals to white and colored passengers in the same room, or at the same table , or at the same counter. </a:t>
            </a:r>
          </a:p>
          <a:p>
            <a:pPr marL="0" indent="0">
              <a:buNone/>
            </a:pPr>
            <a:endParaRPr lang="en-US" sz="1400" dirty="0"/>
          </a:p>
        </p:txBody>
      </p:sp>
    </p:spTree>
    <p:extLst>
      <p:ext uri="{BB962C8B-B14F-4D97-AF65-F5344CB8AC3E}">
        <p14:creationId xmlns:p14="http://schemas.microsoft.com/office/powerpoint/2010/main" val="147103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600200"/>
            <a:ext cx="8839200" cy="5029200"/>
          </a:xfrm>
        </p:spPr>
        <p:txBody>
          <a:bodyPr>
            <a:normAutofit/>
          </a:bodyPr>
          <a:lstStyle/>
          <a:p>
            <a:pPr marL="0" indent="0">
              <a:buNone/>
            </a:pPr>
            <a:r>
              <a:rPr lang="en-US" sz="1400" u="sng" dirty="0"/>
              <a:t>Child Custody</a:t>
            </a:r>
            <a:r>
              <a:rPr lang="en-US" sz="1400" dirty="0"/>
              <a:t>: It shall be unlawful for any parent, relative, or other white person in this State, having the control or custody of any white child, by right or guardianship, natural or acquired, or otherwise, to dispose of, give or surrender such white child permanently into the custody, control, maintenance, or support of a Negro.</a:t>
            </a:r>
          </a:p>
          <a:p>
            <a:pPr marL="0" indent="0">
              <a:buNone/>
            </a:pPr>
            <a:r>
              <a:rPr lang="en-US" sz="1400" dirty="0"/>
              <a:t> </a:t>
            </a:r>
          </a:p>
          <a:p>
            <a:pPr marL="0" indent="0">
              <a:buNone/>
            </a:pPr>
            <a:r>
              <a:rPr lang="en-US" sz="1400" u="sng" dirty="0"/>
              <a:t>Theaters</a:t>
            </a:r>
            <a:r>
              <a:rPr lang="en-US" sz="1400" dirty="0"/>
              <a:t>: Every person operating any public hall, theater, opera house, motion picture show or any place of public entertainment or public assemblage which is attended by both white and colored persons shall separate the white and colored race and shall set apart and designate certain seats therein to be occupied by white persons and a portion thereof, or certain seats therein, to be occupied by colored persons. </a:t>
            </a:r>
          </a:p>
          <a:p>
            <a:pPr marL="0" indent="0">
              <a:buNone/>
            </a:pP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22479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0447" y="3657600"/>
            <a:ext cx="2286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572000"/>
            <a:ext cx="2667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641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 Activity</a:t>
            </a:r>
            <a:endParaRPr lang="en-US" sz="1600" dirty="0"/>
          </a:p>
        </p:txBody>
      </p:sp>
      <p:sp>
        <p:nvSpPr>
          <p:cNvPr id="11267" name="Content Placeholder 2"/>
          <p:cNvSpPr>
            <a:spLocks noGrp="1"/>
          </p:cNvSpPr>
          <p:nvPr>
            <p:ph sz="quarter" idx="1"/>
          </p:nvPr>
        </p:nvSpPr>
        <p:spPr>
          <a:xfrm>
            <a:off x="152400" y="1447800"/>
            <a:ext cx="8839200" cy="5181600"/>
          </a:xfrm>
        </p:spPr>
        <p:txBody>
          <a:bodyPr>
            <a:normAutofit fontScale="92500"/>
          </a:bodyPr>
          <a:lstStyle/>
          <a:p>
            <a:pPr>
              <a:lnSpc>
                <a:spcPct val="110000"/>
              </a:lnSpc>
              <a:spcBef>
                <a:spcPts val="0"/>
              </a:spcBef>
              <a:buFontTx/>
              <a:buNone/>
            </a:pPr>
            <a:endParaRPr lang="en-US" sz="1400" dirty="0"/>
          </a:p>
          <a:p>
            <a:pPr>
              <a:lnSpc>
                <a:spcPct val="110000"/>
              </a:lnSpc>
              <a:spcBef>
                <a:spcPts val="0"/>
              </a:spcBef>
              <a:buFontTx/>
              <a:buNone/>
            </a:pPr>
            <a:r>
              <a:rPr lang="en-US" sz="1400" b="1" dirty="0"/>
              <a:t>Group One and Five:   </a:t>
            </a:r>
            <a:r>
              <a:rPr lang="en-US" sz="1400" dirty="0"/>
              <a:t>You are a black resident of </a:t>
            </a:r>
            <a:r>
              <a:rPr lang="en-US" sz="1400" dirty="0" err="1"/>
              <a:t>Smallsville</a:t>
            </a:r>
            <a:r>
              <a:rPr lang="en-US" sz="1400" dirty="0"/>
              <a:t>, Alabama.  Compose a letter to your state  government		 protesting Jim Crow laws. (Letters may include such issues as:  poverty  situation, blacks are </a:t>
            </a:r>
          </a:p>
          <a:p>
            <a:pPr>
              <a:lnSpc>
                <a:spcPct val="110000"/>
              </a:lnSpc>
              <a:spcBef>
                <a:spcPts val="0"/>
              </a:spcBef>
              <a:buFontTx/>
              <a:buNone/>
            </a:pPr>
            <a:r>
              <a:rPr lang="en-US" sz="1400" dirty="0"/>
              <a:t>                                               citizens too but have no rights, government should protect  rights)</a:t>
            </a:r>
          </a:p>
          <a:p>
            <a:pPr>
              <a:lnSpc>
                <a:spcPct val="110000"/>
              </a:lnSpc>
              <a:spcBef>
                <a:spcPts val="0"/>
              </a:spcBef>
              <a:buFontTx/>
              <a:buNone/>
            </a:pPr>
            <a:r>
              <a:rPr lang="en-US" sz="1400" dirty="0"/>
              <a:t> </a:t>
            </a:r>
          </a:p>
          <a:p>
            <a:pPr>
              <a:lnSpc>
                <a:spcPct val="110000"/>
              </a:lnSpc>
              <a:spcBef>
                <a:spcPts val="0"/>
              </a:spcBef>
              <a:buFontTx/>
              <a:buNone/>
            </a:pPr>
            <a:r>
              <a:rPr lang="en-US" sz="1400" b="1" dirty="0"/>
              <a:t>Group Two and Six:</a:t>
            </a:r>
            <a:r>
              <a:rPr lang="en-US" sz="1400" dirty="0"/>
              <a:t>	You are a white resident of </a:t>
            </a:r>
            <a:r>
              <a:rPr lang="en-US" sz="1400" dirty="0" err="1"/>
              <a:t>Smallsville</a:t>
            </a:r>
            <a:r>
              <a:rPr lang="en-US" sz="1400" dirty="0"/>
              <a:t>, Alabama.  Compose a letter to your state government		supporting the need for Jim Crow laws. (Letters may include such issues  as:  well known that </a:t>
            </a:r>
          </a:p>
          <a:p>
            <a:pPr>
              <a:lnSpc>
                <a:spcPct val="110000"/>
              </a:lnSpc>
              <a:spcBef>
                <a:spcPts val="0"/>
              </a:spcBef>
              <a:buFontTx/>
              <a:buNone/>
            </a:pPr>
            <a:r>
              <a:rPr lang="en-US" sz="1400" dirty="0"/>
              <a:t>                                              blacks are inferior, we need these laws so blacks do not take over society and steal jobs, white  </a:t>
            </a:r>
          </a:p>
          <a:p>
            <a:pPr>
              <a:lnSpc>
                <a:spcPct val="110000"/>
              </a:lnSpc>
              <a:spcBef>
                <a:spcPts val="0"/>
              </a:spcBef>
              <a:buFontTx/>
              <a:buNone/>
            </a:pPr>
            <a:r>
              <a:rPr lang="en-US" sz="1400" dirty="0"/>
              <a:t>                                              women in danger and need protection)</a:t>
            </a:r>
          </a:p>
          <a:p>
            <a:pPr>
              <a:lnSpc>
                <a:spcPct val="110000"/>
              </a:lnSpc>
              <a:spcBef>
                <a:spcPts val="0"/>
              </a:spcBef>
              <a:buFontTx/>
              <a:buNone/>
            </a:pPr>
            <a:r>
              <a:rPr lang="en-US" sz="1400" dirty="0"/>
              <a:t> </a:t>
            </a:r>
          </a:p>
          <a:p>
            <a:pPr>
              <a:lnSpc>
                <a:spcPct val="110000"/>
              </a:lnSpc>
              <a:spcBef>
                <a:spcPts val="0"/>
              </a:spcBef>
              <a:buFontTx/>
              <a:buNone/>
            </a:pPr>
            <a:r>
              <a:rPr lang="en-US" sz="1400" b="1" dirty="0"/>
              <a:t>Group Three and Seven:   </a:t>
            </a:r>
            <a:r>
              <a:rPr lang="en-US" sz="1400" dirty="0"/>
              <a:t>You are a black resident of </a:t>
            </a:r>
            <a:r>
              <a:rPr lang="en-US" sz="1400" dirty="0" err="1"/>
              <a:t>Bigsville</a:t>
            </a:r>
            <a:r>
              <a:rPr lang="en-US" sz="1400" dirty="0"/>
              <a:t>, Georgia.  Compose a letter to your  neighbor trying </a:t>
            </a:r>
          </a:p>
          <a:p>
            <a:pPr>
              <a:lnSpc>
                <a:spcPct val="110000"/>
              </a:lnSpc>
              <a:spcBef>
                <a:spcPts val="0"/>
              </a:spcBef>
              <a:buFontTx/>
              <a:buNone/>
            </a:pPr>
            <a:r>
              <a:rPr lang="en-US" sz="1400" dirty="0"/>
              <a:t>                                                       to gather support to oppose Jim Crow laws. (Letters may  	include:  need to organize and </a:t>
            </a:r>
          </a:p>
          <a:p>
            <a:pPr>
              <a:lnSpc>
                <a:spcPct val="110000"/>
              </a:lnSpc>
              <a:spcBef>
                <a:spcPts val="0"/>
              </a:spcBef>
              <a:buFontTx/>
              <a:buNone/>
            </a:pPr>
            <a:r>
              <a:rPr lang="en-US" sz="1400" dirty="0"/>
              <a:t>                                                       band together, may meet in secret, nothing  will change unless they make it change, need </a:t>
            </a:r>
          </a:p>
          <a:p>
            <a:pPr>
              <a:lnSpc>
                <a:spcPct val="110000"/>
              </a:lnSpc>
              <a:spcBef>
                <a:spcPts val="0"/>
              </a:spcBef>
              <a:buFontTx/>
              <a:buNone/>
            </a:pPr>
            <a:r>
              <a:rPr lang="en-US" sz="1400" dirty="0"/>
              <a:t>                                                       our rights)</a:t>
            </a:r>
          </a:p>
          <a:p>
            <a:pPr>
              <a:lnSpc>
                <a:spcPct val="110000"/>
              </a:lnSpc>
              <a:spcBef>
                <a:spcPts val="0"/>
              </a:spcBef>
              <a:buFontTx/>
              <a:buNone/>
            </a:pPr>
            <a:r>
              <a:rPr lang="en-US" sz="1400" dirty="0"/>
              <a:t> </a:t>
            </a:r>
          </a:p>
          <a:p>
            <a:pPr>
              <a:lnSpc>
                <a:spcPct val="110000"/>
              </a:lnSpc>
              <a:spcBef>
                <a:spcPts val="0"/>
              </a:spcBef>
              <a:buFontTx/>
              <a:buNone/>
            </a:pPr>
            <a:r>
              <a:rPr lang="en-US" sz="1400" b="1" dirty="0"/>
              <a:t>Group Four:     </a:t>
            </a:r>
            <a:r>
              <a:rPr lang="en-US" sz="1400" dirty="0"/>
              <a:t>You are a white resident in </a:t>
            </a:r>
            <a:r>
              <a:rPr lang="en-US" sz="1400" dirty="0" err="1"/>
              <a:t>Bigsville</a:t>
            </a:r>
            <a:r>
              <a:rPr lang="en-US" sz="1400" dirty="0"/>
              <a:t>, Georgia.  Compose a letter to your fellow  townspeople gathering </a:t>
            </a:r>
          </a:p>
          <a:p>
            <a:pPr>
              <a:lnSpc>
                <a:spcPct val="110000"/>
              </a:lnSpc>
              <a:spcBef>
                <a:spcPts val="0"/>
              </a:spcBef>
              <a:buFontTx/>
              <a:buNone/>
            </a:pPr>
            <a:r>
              <a:rPr lang="en-US" sz="1400" dirty="0"/>
              <a:t>                                support for Jim Crow laws. (Letters may include:  need these  laws to  protect whites from blacks, </a:t>
            </a:r>
          </a:p>
          <a:p>
            <a:pPr>
              <a:lnSpc>
                <a:spcPct val="110000"/>
              </a:lnSpc>
              <a:spcBef>
                <a:spcPts val="0"/>
              </a:spcBef>
              <a:buFontTx/>
              <a:buNone/>
            </a:pPr>
            <a:r>
              <a:rPr lang="en-US" sz="1400" dirty="0"/>
              <a:t>                                without the laws whites would lose their lifestyle  and jobs, women would be unprotected)</a:t>
            </a:r>
          </a:p>
          <a:p>
            <a:pPr>
              <a:lnSpc>
                <a:spcPct val="110000"/>
              </a:lnSpc>
              <a:spcBef>
                <a:spcPts val="0"/>
              </a:spcBef>
              <a:buFontTx/>
              <a:buNone/>
            </a:pPr>
            <a:r>
              <a:rPr lang="en-US" sz="1400" dirty="0"/>
              <a:t> </a:t>
            </a:r>
          </a:p>
          <a:p>
            <a:pPr>
              <a:lnSpc>
                <a:spcPct val="110000"/>
              </a:lnSpc>
              <a:spcBef>
                <a:spcPts val="0"/>
              </a:spcBef>
              <a:buFontTx/>
              <a:buNone/>
            </a:pPr>
            <a:endParaRPr lang="en-US" sz="1400" dirty="0"/>
          </a:p>
          <a:p>
            <a:pPr>
              <a:lnSpc>
                <a:spcPct val="110000"/>
              </a:lnSpc>
              <a:spcBef>
                <a:spcPts val="0"/>
              </a:spcBef>
              <a:buFontTx/>
              <a:buNone/>
            </a:pPr>
            <a:r>
              <a:rPr lang="en-US" sz="1400" dirty="0"/>
              <a:t>Directions:  Write your  name and position on the top of the paper. You may use evidence as cited in 	discussion and </a:t>
            </a:r>
          </a:p>
          <a:p>
            <a:pPr>
              <a:lnSpc>
                <a:spcPct val="110000"/>
              </a:lnSpc>
              <a:spcBef>
                <a:spcPts val="0"/>
              </a:spcBef>
              <a:buFontTx/>
              <a:buNone/>
            </a:pPr>
            <a:r>
              <a:rPr lang="en-US" sz="1400" dirty="0"/>
              <a:t>                       the Jim Crow laws for support.   </a:t>
            </a:r>
          </a:p>
        </p:txBody>
      </p:sp>
    </p:spTree>
    <p:extLst>
      <p:ext uri="{BB962C8B-B14F-4D97-AF65-F5344CB8AC3E}">
        <p14:creationId xmlns:p14="http://schemas.microsoft.com/office/powerpoint/2010/main" val="488055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Activity</a:t>
            </a:r>
            <a:endParaRPr lang="en-US" sz="1200" dirty="0"/>
          </a:p>
        </p:txBody>
      </p:sp>
      <p:sp>
        <p:nvSpPr>
          <p:cNvPr id="12291" name="Content Placeholder 2"/>
          <p:cNvSpPr>
            <a:spLocks noGrp="1"/>
          </p:cNvSpPr>
          <p:nvPr>
            <p:ph sz="quarter" idx="1"/>
          </p:nvPr>
        </p:nvSpPr>
        <p:spPr>
          <a:xfrm>
            <a:off x="228600" y="1447800"/>
            <a:ext cx="8686800" cy="5105400"/>
          </a:xfrm>
        </p:spPr>
        <p:txBody>
          <a:bodyPr>
            <a:normAutofit lnSpcReduction="10000"/>
          </a:bodyPr>
          <a:lstStyle/>
          <a:p>
            <a:pPr algn="ctr">
              <a:buFontTx/>
              <a:buNone/>
            </a:pPr>
            <a:r>
              <a:rPr lang="en-US" sz="2400" i="1" dirty="0"/>
              <a:t>When you are finished with the letter, answer the following</a:t>
            </a:r>
          </a:p>
          <a:p>
            <a:pPr algn="ctr">
              <a:buFontTx/>
              <a:buNone/>
            </a:pPr>
            <a:r>
              <a:rPr lang="en-US" sz="2400" i="1" dirty="0"/>
              <a:t>concluding questions on your own half sheet of paper.</a:t>
            </a:r>
          </a:p>
          <a:p>
            <a:pPr algn="ctr">
              <a:buFontTx/>
              <a:buNone/>
            </a:pPr>
            <a:r>
              <a:rPr lang="en-US" sz="2400" i="1" dirty="0"/>
              <a:t>I’ll collect them when you exit the classroom.</a:t>
            </a:r>
          </a:p>
          <a:p>
            <a:pPr>
              <a:buFontTx/>
              <a:buNone/>
            </a:pPr>
            <a:endParaRPr lang="en-US" sz="2800" dirty="0"/>
          </a:p>
          <a:p>
            <a:pPr>
              <a:buFontTx/>
              <a:buAutoNum type="arabicPeriod"/>
            </a:pPr>
            <a:r>
              <a:rPr lang="en-US" sz="2800" dirty="0"/>
              <a:t>Restate what a “Jim Crow” law is.</a:t>
            </a:r>
          </a:p>
          <a:p>
            <a:pPr>
              <a:buFontTx/>
              <a:buAutoNum type="arabicPeriod"/>
            </a:pPr>
            <a:endParaRPr lang="en-US" sz="2800" dirty="0"/>
          </a:p>
          <a:p>
            <a:pPr>
              <a:buFontTx/>
              <a:buAutoNum type="arabicPeriod"/>
            </a:pPr>
            <a:r>
              <a:rPr lang="en-US" sz="2800" dirty="0"/>
              <a:t>Restate the social, political, and economic causes of the Jim Crow Laws.</a:t>
            </a:r>
          </a:p>
          <a:p>
            <a:pPr>
              <a:buFontTx/>
              <a:buNone/>
            </a:pPr>
            <a:r>
              <a:rPr lang="en-US" sz="2800" dirty="0"/>
              <a:t>  </a:t>
            </a:r>
          </a:p>
          <a:p>
            <a:pPr>
              <a:buFontTx/>
              <a:buAutoNum type="arabicPeriod" startAt="3"/>
            </a:pPr>
            <a:r>
              <a:rPr lang="en-US" sz="2800" dirty="0"/>
              <a:t>Name the geographic region most affected by these laws. </a:t>
            </a:r>
          </a:p>
          <a:p>
            <a:pPr>
              <a:buFontTx/>
              <a:buNone/>
            </a:pPr>
            <a:endParaRPr lang="en-US" sz="16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Content Placeholder 2"/>
          <p:cNvSpPr>
            <a:spLocks noGrp="1"/>
          </p:cNvSpPr>
          <p:nvPr>
            <p:ph sz="quarter" idx="1"/>
          </p:nvPr>
        </p:nvSpPr>
        <p:spPr>
          <a:xfrm>
            <a:off x="304800" y="1600200"/>
            <a:ext cx="8610600" cy="4525963"/>
          </a:xfrm>
        </p:spPr>
        <p:txBody>
          <a:bodyPr/>
          <a:lstStyle/>
          <a:p>
            <a:pPr>
              <a:spcBef>
                <a:spcPts val="0"/>
              </a:spcBef>
              <a:buFontTx/>
              <a:buNone/>
            </a:pPr>
            <a:r>
              <a:rPr lang="en-US" dirty="0"/>
              <a:t>“…This is what opened my eyes to what lynching really </a:t>
            </a:r>
          </a:p>
          <a:p>
            <a:pPr>
              <a:spcBef>
                <a:spcPts val="0"/>
              </a:spcBef>
              <a:buFontTx/>
              <a:buNone/>
            </a:pPr>
            <a:r>
              <a:rPr lang="en-US" dirty="0"/>
              <a:t>was.  An excuse to get rid of Negroes who were </a:t>
            </a:r>
          </a:p>
          <a:p>
            <a:pPr>
              <a:spcBef>
                <a:spcPts val="0"/>
              </a:spcBef>
              <a:buFontTx/>
              <a:buNone/>
            </a:pPr>
            <a:r>
              <a:rPr lang="en-US" dirty="0"/>
              <a:t>acquiring wealth and property and thus keep the race </a:t>
            </a:r>
          </a:p>
          <a:p>
            <a:pPr>
              <a:spcBef>
                <a:spcPts val="0"/>
              </a:spcBef>
              <a:buFontTx/>
              <a:buNone/>
            </a:pPr>
            <a:r>
              <a:rPr lang="en-US" dirty="0"/>
              <a:t>terrorized…”</a:t>
            </a:r>
          </a:p>
          <a:p>
            <a:pPr>
              <a:spcBef>
                <a:spcPts val="0"/>
              </a:spcBef>
              <a:buFontTx/>
              <a:buNone/>
            </a:pPr>
            <a:endParaRPr lang="en-US" dirty="0"/>
          </a:p>
          <a:p>
            <a:pPr>
              <a:spcBef>
                <a:spcPts val="0"/>
              </a:spcBef>
              <a:buFontTx/>
              <a:buNone/>
            </a:pPr>
            <a:endParaRPr lang="en-US"/>
          </a:p>
          <a:p>
            <a:pPr>
              <a:spcBef>
                <a:spcPts val="0"/>
              </a:spcBef>
              <a:buFontTx/>
              <a:buNone/>
            </a:pPr>
            <a:endParaRPr lang="en-US" dirty="0"/>
          </a:p>
        </p:txBody>
      </p:sp>
      <p:sp>
        <p:nvSpPr>
          <p:cNvPr id="6" name="Title 5"/>
          <p:cNvSpPr>
            <a:spLocks noGrp="1"/>
          </p:cNvSpPr>
          <p:nvPr>
            <p:ph type="title"/>
          </p:nvPr>
        </p:nvSpPr>
        <p:spPr>
          <a:xfrm>
            <a:off x="301752" y="457200"/>
            <a:ext cx="8534400" cy="530352"/>
          </a:xfrm>
        </p:spPr>
        <p:txBody>
          <a:bodyPr>
            <a:noAutofit/>
          </a:bodyPr>
          <a:lstStyle/>
          <a:p>
            <a:r>
              <a:rPr lang="en-US" sz="6000" b="1" dirty="0"/>
              <a:t>Ida B. Wells</a:t>
            </a:r>
          </a:p>
        </p:txBody>
      </p:sp>
      <p:pic>
        <p:nvPicPr>
          <p:cNvPr id="4" name="Picture 3" descr="lynching.jpg"/>
          <p:cNvPicPr>
            <a:picLocks noChangeAspect="1"/>
          </p:cNvPicPr>
          <p:nvPr/>
        </p:nvPicPr>
        <p:blipFill>
          <a:blip r:embed="rId2"/>
          <a:stretch>
            <a:fillRect/>
          </a:stretch>
        </p:blipFill>
        <p:spPr>
          <a:xfrm>
            <a:off x="3505200" y="3048000"/>
            <a:ext cx="4724400" cy="3124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2CA298-B9D8-42D2-A31F-E1BDEA87C0C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xmlns="" id="{1CA7B6EC-439C-4C05-9984-10179C5F7977}"/>
              </a:ext>
            </a:extLst>
          </p:cNvPr>
          <p:cNvPicPr>
            <a:picLocks noGrp="1" noChangeAspect="1"/>
          </p:cNvPicPr>
          <p:nvPr>
            <p:ph sz="quarter" idx="1"/>
          </p:nvPr>
        </p:nvPicPr>
        <p:blipFill>
          <a:blip r:embed="rId2"/>
          <a:stretch>
            <a:fillRect/>
          </a:stretch>
        </p:blipFill>
        <p:spPr>
          <a:xfrm>
            <a:off x="0" y="0"/>
            <a:ext cx="9144000" cy="6857999"/>
          </a:xfrm>
          <a:prstGeom prst="rect">
            <a:avLst/>
          </a:prstGeom>
        </p:spPr>
      </p:pic>
    </p:spTree>
    <p:extLst>
      <p:ext uri="{BB962C8B-B14F-4D97-AF65-F5344CB8AC3E}">
        <p14:creationId xmlns:p14="http://schemas.microsoft.com/office/powerpoint/2010/main" val="79713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defRPr/>
            </a:pPr>
            <a:r>
              <a:rPr lang="en-US" sz="4400" b="1" dirty="0">
                <a:solidFill>
                  <a:srgbClr val="C00000"/>
                </a:solidFill>
                <a:effectLst>
                  <a:outerShdw blurRad="38100" dist="38100" dir="2700000" algn="tl">
                    <a:srgbClr val="000000">
                      <a:alpha val="43137"/>
                    </a:srgbClr>
                  </a:outerShdw>
                </a:effectLst>
              </a:rPr>
              <a:t>Jim </a:t>
            </a:r>
            <a:r>
              <a:rPr lang="en-US" sz="4400" b="1" dirty="0" smtClean="0">
                <a:solidFill>
                  <a:srgbClr val="C00000"/>
                </a:solidFill>
                <a:effectLst>
                  <a:outerShdw blurRad="38100" dist="38100" dir="2700000" algn="tl">
                    <a:srgbClr val="000000">
                      <a:alpha val="43137"/>
                    </a:srgbClr>
                  </a:outerShdw>
                </a:effectLst>
              </a:rPr>
              <a:t>Crow </a:t>
            </a:r>
            <a:r>
              <a:rPr lang="en-US" sz="4400" b="1" dirty="0">
                <a:solidFill>
                  <a:srgbClr val="C00000"/>
                </a:solidFill>
                <a:effectLst>
                  <a:outerShdw blurRad="38100" dist="38100" dir="2700000" algn="tl">
                    <a:srgbClr val="000000">
                      <a:alpha val="43137"/>
                    </a:srgbClr>
                  </a:outerShdw>
                </a:effectLst>
              </a:rPr>
              <a:t>Laws</a:t>
            </a:r>
          </a:p>
        </p:txBody>
      </p:sp>
      <p:sp>
        <p:nvSpPr>
          <p:cNvPr id="3" name="Content Placeholder 2"/>
          <p:cNvSpPr>
            <a:spLocks noGrp="1"/>
          </p:cNvSpPr>
          <p:nvPr>
            <p:ph sz="quarter" idx="1"/>
          </p:nvPr>
        </p:nvSpPr>
        <p:spPr>
          <a:xfrm>
            <a:off x="228600" y="1524000"/>
            <a:ext cx="8686800" cy="5105400"/>
          </a:xfrm>
        </p:spPr>
        <p:txBody>
          <a:bodyPr/>
          <a:lstStyle/>
          <a:p>
            <a:pPr marL="571500" indent="-571500"/>
            <a:r>
              <a:rPr lang="en-US" sz="2400" dirty="0"/>
              <a:t>Southern states passed racial segregation laws</a:t>
            </a:r>
          </a:p>
          <a:p>
            <a:pPr marL="571500" indent="-571500">
              <a:buFontTx/>
              <a:buNone/>
            </a:pPr>
            <a:endParaRPr lang="en-US" sz="2400" dirty="0"/>
          </a:p>
          <a:p>
            <a:pPr marL="571500" indent="-571500">
              <a:buFontTx/>
              <a:buNone/>
            </a:pPr>
            <a:r>
              <a:rPr lang="en-US" sz="2400" i="1" dirty="0"/>
              <a:t>Segregation:</a:t>
            </a:r>
            <a:r>
              <a:rPr lang="en-US" sz="2400" dirty="0"/>
              <a:t>	  separation of white and black people in public 			  and private facilities</a:t>
            </a:r>
          </a:p>
          <a:p>
            <a:pPr marL="571500" indent="-571500">
              <a:buFontTx/>
              <a:buNone/>
            </a:pPr>
            <a:endParaRPr lang="en-US" sz="2400" dirty="0"/>
          </a:p>
          <a:p>
            <a:pPr marL="571500" indent="-571500">
              <a:spcBef>
                <a:spcPts val="0"/>
              </a:spcBef>
              <a:buNone/>
            </a:pPr>
            <a:r>
              <a:rPr lang="en-US" sz="2400" dirty="0"/>
              <a:t> 					these laws became known as the 					“Jim Crow Laws”</a:t>
            </a:r>
          </a:p>
        </p:txBody>
      </p:sp>
      <p:pic>
        <p:nvPicPr>
          <p:cNvPr id="9220" name="Picture 2" descr="C:\Documents and Settings\Owner\Local Settings\Temporary Internet Files\Content.IE5\2LIMZS32\MP900382721[1].jpg"/>
          <p:cNvPicPr>
            <a:picLocks noChangeAspect="1" noChangeArrowheads="1"/>
          </p:cNvPicPr>
          <p:nvPr/>
        </p:nvPicPr>
        <p:blipFill>
          <a:blip r:embed="rId2"/>
          <a:srcRect/>
          <a:stretch>
            <a:fillRect/>
          </a:stretch>
        </p:blipFill>
        <p:spPr bwMode="auto">
          <a:xfrm>
            <a:off x="7086600" y="0"/>
            <a:ext cx="2057400" cy="1295400"/>
          </a:xfrm>
          <a:prstGeom prst="rect">
            <a:avLst/>
          </a:prstGeom>
          <a:noFill/>
          <a:ln w="9525">
            <a:noFill/>
            <a:miter lim="800000"/>
            <a:headEnd/>
            <a:tailEnd/>
          </a:ln>
        </p:spPr>
      </p:pic>
      <p:pic>
        <p:nvPicPr>
          <p:cNvPr id="5" name="Picture 2" descr="C:\Documents and Settings\Owner\Local Settings\Temporary Internet Files\Content.IE5\2LIMZS32\MP900382721[1].jpg"/>
          <p:cNvPicPr>
            <a:picLocks noChangeAspect="1" noChangeArrowheads="1"/>
          </p:cNvPicPr>
          <p:nvPr/>
        </p:nvPicPr>
        <p:blipFill>
          <a:blip r:embed="rId2"/>
          <a:srcRect/>
          <a:stretch>
            <a:fillRect/>
          </a:stretch>
        </p:blipFill>
        <p:spPr bwMode="auto">
          <a:xfrm>
            <a:off x="0" y="0"/>
            <a:ext cx="2057400" cy="1295400"/>
          </a:xfrm>
          <a:prstGeom prst="rect">
            <a:avLst/>
          </a:prstGeom>
          <a:noFill/>
          <a:ln w="9525">
            <a:noFill/>
            <a:miter lim="800000"/>
            <a:headEnd/>
            <a:tailEnd/>
          </a:ln>
        </p:spPr>
      </p:pic>
      <p:pic>
        <p:nvPicPr>
          <p:cNvPr id="6" name="Picture 5" descr="jim crow.jpg"/>
          <p:cNvPicPr>
            <a:picLocks noChangeAspect="1"/>
          </p:cNvPicPr>
          <p:nvPr/>
        </p:nvPicPr>
        <p:blipFill>
          <a:blip r:embed="rId3"/>
          <a:stretch>
            <a:fillRect/>
          </a:stretch>
        </p:blipFill>
        <p:spPr>
          <a:xfrm>
            <a:off x="6629400" y="4038600"/>
            <a:ext cx="2133600" cy="2219325"/>
          </a:xfrm>
          <a:prstGeom prst="rect">
            <a:avLst/>
          </a:prstGeom>
        </p:spPr>
      </p:pic>
      <p:pic>
        <p:nvPicPr>
          <p:cNvPr id="7" name="Picture 6" descr="jim crow1.jpg"/>
          <p:cNvPicPr>
            <a:picLocks noChangeAspect="1"/>
          </p:cNvPicPr>
          <p:nvPr/>
        </p:nvPicPr>
        <p:blipFill>
          <a:blip r:embed="rId4"/>
          <a:stretch>
            <a:fillRect/>
          </a:stretch>
        </p:blipFill>
        <p:spPr>
          <a:xfrm>
            <a:off x="381000" y="3352800"/>
            <a:ext cx="3429000" cy="2743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defRPr/>
            </a:pPr>
            <a:r>
              <a:rPr lang="en-US" sz="2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0243" name="Content Placeholder 2"/>
          <p:cNvSpPr>
            <a:spLocks noGrp="1"/>
          </p:cNvSpPr>
          <p:nvPr>
            <p:ph sz="quarter" idx="1"/>
          </p:nvPr>
        </p:nvSpPr>
        <p:spPr>
          <a:xfrm>
            <a:off x="152400" y="1600200"/>
            <a:ext cx="8686800" cy="5105400"/>
          </a:xfrm>
        </p:spPr>
        <p:txBody>
          <a:bodyPr>
            <a:normAutofit lnSpcReduction="10000"/>
          </a:bodyPr>
          <a:lstStyle/>
          <a:p>
            <a:pPr>
              <a:buFontTx/>
              <a:buNone/>
            </a:pPr>
            <a:endParaRPr lang="en-US" dirty="0"/>
          </a:p>
          <a:p>
            <a:pPr>
              <a:buFontTx/>
              <a:buNone/>
            </a:pPr>
            <a:endParaRPr lang="en-US" sz="1200" dirty="0"/>
          </a:p>
          <a:p>
            <a:pPr>
              <a:buFontTx/>
              <a:buNone/>
            </a:pPr>
            <a:endParaRPr lang="en-US" sz="1200" dirty="0"/>
          </a:p>
          <a:p>
            <a:pPr>
              <a:buFontTx/>
              <a:buNone/>
            </a:pPr>
            <a:r>
              <a:rPr lang="en-US" sz="1200" dirty="0"/>
              <a:t>Alabama		Arizona		Florida		Georgia		Kentucky</a:t>
            </a:r>
          </a:p>
          <a:p>
            <a:pPr>
              <a:buFontTx/>
              <a:buNone/>
            </a:pPr>
            <a:endParaRPr lang="en-US" sz="1200" dirty="0"/>
          </a:p>
          <a:p>
            <a:pPr>
              <a:buFontTx/>
              <a:buNone/>
            </a:pPr>
            <a:endParaRPr lang="en-US" sz="1200" dirty="0"/>
          </a:p>
          <a:p>
            <a:pPr>
              <a:buFontTx/>
              <a:buNone/>
            </a:pPr>
            <a:endParaRPr lang="en-US" sz="1200" dirty="0"/>
          </a:p>
          <a:p>
            <a:pPr>
              <a:buFontTx/>
              <a:buNone/>
            </a:pPr>
            <a:endParaRPr lang="en-US" sz="1200" dirty="0"/>
          </a:p>
          <a:p>
            <a:pPr>
              <a:buFontTx/>
              <a:buNone/>
            </a:pPr>
            <a:endParaRPr lang="en-US" sz="1200" dirty="0"/>
          </a:p>
          <a:p>
            <a:pPr>
              <a:buFontTx/>
              <a:buNone/>
            </a:pPr>
            <a:r>
              <a:rPr lang="en-US" sz="1200" dirty="0"/>
              <a:t>Louisiana		Maryland		Mississippi		Missouri		New Mexico		</a:t>
            </a:r>
          </a:p>
          <a:p>
            <a:pPr>
              <a:buFontTx/>
              <a:buNone/>
            </a:pPr>
            <a:endParaRPr lang="en-US" sz="1200" dirty="0"/>
          </a:p>
          <a:p>
            <a:pPr>
              <a:buFontTx/>
              <a:buNone/>
            </a:pPr>
            <a:endParaRPr lang="en-US" sz="1200" dirty="0"/>
          </a:p>
          <a:p>
            <a:pPr>
              <a:buFontTx/>
              <a:buNone/>
            </a:pPr>
            <a:endParaRPr lang="en-US" sz="1200" dirty="0"/>
          </a:p>
          <a:p>
            <a:pPr>
              <a:buFontTx/>
              <a:buNone/>
            </a:pPr>
            <a:endParaRPr lang="en-US" sz="1200" dirty="0"/>
          </a:p>
          <a:p>
            <a:pPr>
              <a:buFontTx/>
              <a:buNone/>
            </a:pPr>
            <a:r>
              <a:rPr lang="en-US" sz="1200" dirty="0"/>
              <a:t>North Carolina	Oklahoma		South Carolina	Texas 		Virginia		</a:t>
            </a:r>
          </a:p>
          <a:p>
            <a:pPr>
              <a:buFontTx/>
              <a:buNone/>
            </a:pPr>
            <a:endParaRPr lang="en-US" sz="1200" dirty="0"/>
          </a:p>
          <a:p>
            <a:pPr>
              <a:buFontTx/>
              <a:buNone/>
            </a:pPr>
            <a:endParaRPr lang="en-US" sz="1200" dirty="0"/>
          </a:p>
          <a:p>
            <a:pPr>
              <a:buFontTx/>
              <a:buNone/>
            </a:pPr>
            <a:endParaRPr lang="en-US" sz="1200" dirty="0"/>
          </a:p>
          <a:p>
            <a:pPr>
              <a:buFontTx/>
              <a:buNone/>
            </a:pPr>
            <a:endParaRPr lang="en-US" sz="1200" dirty="0"/>
          </a:p>
          <a:p>
            <a:pPr>
              <a:buFontTx/>
              <a:buNone/>
            </a:pPr>
            <a:r>
              <a:rPr lang="en-US" sz="1200" dirty="0"/>
              <a:t>		Wyoming				</a:t>
            </a:r>
            <a:r>
              <a:rPr lang="en-US" sz="1600" i="1" dirty="0"/>
              <a:t>see sample “Jim Crow Laws” among states</a:t>
            </a:r>
          </a:p>
          <a:p>
            <a:pPr algn="ctr">
              <a:buFontTx/>
              <a:buNone/>
            </a:pPr>
            <a:endParaRPr lang="en-US" sz="1200" dirty="0"/>
          </a:p>
        </p:txBody>
      </p:sp>
      <p:pic>
        <p:nvPicPr>
          <p:cNvPr id="10244" name="Picture 6" descr="C:\Documents and Settings\Owner\Local Settings\Temporary Internet Files\Content.IE5\903WWUIJ\MC900189589[1].jpg"/>
          <p:cNvPicPr>
            <a:picLocks noChangeAspect="1" noChangeArrowheads="1"/>
          </p:cNvPicPr>
          <p:nvPr/>
        </p:nvPicPr>
        <p:blipFill>
          <a:blip r:embed="rId2"/>
          <a:srcRect/>
          <a:stretch>
            <a:fillRect/>
          </a:stretch>
        </p:blipFill>
        <p:spPr bwMode="auto">
          <a:xfrm>
            <a:off x="3810000" y="1676400"/>
            <a:ext cx="838200" cy="685800"/>
          </a:xfrm>
          <a:prstGeom prst="rect">
            <a:avLst/>
          </a:prstGeom>
          <a:noFill/>
          <a:ln w="9525">
            <a:noFill/>
            <a:miter lim="800000"/>
            <a:headEnd/>
            <a:tailEnd/>
          </a:ln>
        </p:spPr>
      </p:pic>
      <p:pic>
        <p:nvPicPr>
          <p:cNvPr id="10245" name="Picture 7" descr="C:\Documents and Settings\Owner\Local Settings\Temporary Internet Files\Content.IE5\DYM7YEC0\MC900189579[1].jpg"/>
          <p:cNvPicPr>
            <a:picLocks noChangeAspect="1" noChangeArrowheads="1"/>
          </p:cNvPicPr>
          <p:nvPr/>
        </p:nvPicPr>
        <p:blipFill>
          <a:blip r:embed="rId3"/>
          <a:srcRect/>
          <a:stretch>
            <a:fillRect/>
          </a:stretch>
        </p:blipFill>
        <p:spPr bwMode="auto">
          <a:xfrm>
            <a:off x="228600" y="1600200"/>
            <a:ext cx="920750" cy="762000"/>
          </a:xfrm>
          <a:prstGeom prst="rect">
            <a:avLst/>
          </a:prstGeom>
          <a:noFill/>
          <a:ln w="9525">
            <a:noFill/>
            <a:miter lim="800000"/>
            <a:headEnd/>
            <a:tailEnd/>
          </a:ln>
        </p:spPr>
      </p:pic>
      <p:pic>
        <p:nvPicPr>
          <p:cNvPr id="10246" name="Picture 8" descr="C:\Documents and Settings\Owner\Local Settings\Temporary Internet Files\Content.IE5\AWFRKRZF\MC900189582[1].jpg"/>
          <p:cNvPicPr>
            <a:picLocks noChangeAspect="1" noChangeArrowheads="1"/>
          </p:cNvPicPr>
          <p:nvPr/>
        </p:nvPicPr>
        <p:blipFill>
          <a:blip r:embed="rId4"/>
          <a:srcRect/>
          <a:stretch>
            <a:fillRect/>
          </a:stretch>
        </p:blipFill>
        <p:spPr bwMode="auto">
          <a:xfrm>
            <a:off x="1905000" y="1371600"/>
            <a:ext cx="920750" cy="1042988"/>
          </a:xfrm>
          <a:prstGeom prst="rect">
            <a:avLst/>
          </a:prstGeom>
          <a:noFill/>
          <a:ln w="9525">
            <a:noFill/>
            <a:miter lim="800000"/>
            <a:headEnd/>
            <a:tailEnd/>
          </a:ln>
        </p:spPr>
      </p:pic>
      <p:pic>
        <p:nvPicPr>
          <p:cNvPr id="10247" name="Picture 9" descr="C:\Documents and Settings\Owner\Local Settings\Temporary Internet Files\Content.IE5\L5RMD7JL\MC900189590[1].jpg"/>
          <p:cNvPicPr>
            <a:picLocks noChangeAspect="1" noChangeArrowheads="1"/>
          </p:cNvPicPr>
          <p:nvPr/>
        </p:nvPicPr>
        <p:blipFill>
          <a:blip r:embed="rId5"/>
          <a:srcRect/>
          <a:stretch>
            <a:fillRect/>
          </a:stretch>
        </p:blipFill>
        <p:spPr bwMode="auto">
          <a:xfrm>
            <a:off x="5562600" y="1295400"/>
            <a:ext cx="920750" cy="1119188"/>
          </a:xfrm>
          <a:prstGeom prst="rect">
            <a:avLst/>
          </a:prstGeom>
          <a:noFill/>
          <a:ln w="9525">
            <a:noFill/>
            <a:miter lim="800000"/>
            <a:headEnd/>
            <a:tailEnd/>
          </a:ln>
        </p:spPr>
      </p:pic>
      <p:pic>
        <p:nvPicPr>
          <p:cNvPr id="10248" name="Picture 10" descr="C:\Documents and Settings\Owner\Local Settings\Temporary Internet Files\Content.IE5\WGORXIGU\MC900189597[1].jpg"/>
          <p:cNvPicPr>
            <a:picLocks noChangeAspect="1" noChangeArrowheads="1"/>
          </p:cNvPicPr>
          <p:nvPr/>
        </p:nvPicPr>
        <p:blipFill>
          <a:blip r:embed="rId6"/>
          <a:srcRect/>
          <a:stretch>
            <a:fillRect/>
          </a:stretch>
        </p:blipFill>
        <p:spPr bwMode="auto">
          <a:xfrm>
            <a:off x="7391400" y="1676400"/>
            <a:ext cx="990600" cy="762000"/>
          </a:xfrm>
          <a:prstGeom prst="rect">
            <a:avLst/>
          </a:prstGeom>
          <a:noFill/>
          <a:ln w="9525">
            <a:noFill/>
            <a:miter lim="800000"/>
            <a:headEnd/>
            <a:tailEnd/>
          </a:ln>
        </p:spPr>
      </p:pic>
      <p:pic>
        <p:nvPicPr>
          <p:cNvPr id="10249" name="Picture 11" descr="C:\Documents and Settings\Owner\Local Settings\Temporary Internet Files\Content.IE5\HAE0MXCR\MC900189598[1].jpg"/>
          <p:cNvPicPr>
            <a:picLocks noChangeAspect="1" noChangeArrowheads="1"/>
          </p:cNvPicPr>
          <p:nvPr/>
        </p:nvPicPr>
        <p:blipFill>
          <a:blip r:embed="rId7"/>
          <a:srcRect/>
          <a:stretch>
            <a:fillRect/>
          </a:stretch>
        </p:blipFill>
        <p:spPr bwMode="auto">
          <a:xfrm>
            <a:off x="228600" y="2667000"/>
            <a:ext cx="920750" cy="990600"/>
          </a:xfrm>
          <a:prstGeom prst="rect">
            <a:avLst/>
          </a:prstGeom>
          <a:noFill/>
          <a:ln w="9525">
            <a:noFill/>
            <a:miter lim="800000"/>
            <a:headEnd/>
            <a:tailEnd/>
          </a:ln>
        </p:spPr>
      </p:pic>
      <p:pic>
        <p:nvPicPr>
          <p:cNvPr id="10250" name="Picture 12" descr="C:\Documents and Settings\Owner\Local Settings\Temporary Internet Files\Content.IE5\TX9KT5C3\MC900189601[1].jpg"/>
          <p:cNvPicPr>
            <a:picLocks noChangeAspect="1" noChangeArrowheads="1"/>
          </p:cNvPicPr>
          <p:nvPr/>
        </p:nvPicPr>
        <p:blipFill>
          <a:blip r:embed="rId8" cstate="print"/>
          <a:srcRect/>
          <a:stretch>
            <a:fillRect/>
          </a:stretch>
        </p:blipFill>
        <p:spPr bwMode="auto">
          <a:xfrm>
            <a:off x="1905000" y="2743200"/>
            <a:ext cx="996950" cy="914400"/>
          </a:xfrm>
          <a:prstGeom prst="rect">
            <a:avLst/>
          </a:prstGeom>
          <a:noFill/>
          <a:ln w="9525">
            <a:noFill/>
            <a:miter lim="800000"/>
            <a:headEnd/>
            <a:tailEnd/>
          </a:ln>
        </p:spPr>
      </p:pic>
      <p:pic>
        <p:nvPicPr>
          <p:cNvPr id="10251" name="Picture 13" descr="C:\Documents and Settings\Owner\Local Settings\Temporary Internet Files\Content.IE5\DYM7YEC0\MC900189605[1].jpg"/>
          <p:cNvPicPr>
            <a:picLocks noChangeAspect="1" noChangeArrowheads="1"/>
          </p:cNvPicPr>
          <p:nvPr/>
        </p:nvPicPr>
        <p:blipFill>
          <a:blip r:embed="rId9"/>
          <a:srcRect/>
          <a:stretch>
            <a:fillRect/>
          </a:stretch>
        </p:blipFill>
        <p:spPr bwMode="auto">
          <a:xfrm>
            <a:off x="3733800" y="2667000"/>
            <a:ext cx="1073150" cy="838200"/>
          </a:xfrm>
          <a:prstGeom prst="rect">
            <a:avLst/>
          </a:prstGeom>
          <a:noFill/>
          <a:ln w="9525">
            <a:noFill/>
            <a:miter lim="800000"/>
            <a:headEnd/>
            <a:tailEnd/>
          </a:ln>
        </p:spPr>
      </p:pic>
      <p:pic>
        <p:nvPicPr>
          <p:cNvPr id="10252" name="Picture 14" descr="C:\Documents and Settings\Owner\Local Settings\Temporary Internet Files\Content.IE5\5FJBQJE4\MC900189606[1].jpg"/>
          <p:cNvPicPr>
            <a:picLocks noChangeAspect="1" noChangeArrowheads="1"/>
          </p:cNvPicPr>
          <p:nvPr/>
        </p:nvPicPr>
        <p:blipFill>
          <a:blip r:embed="rId10"/>
          <a:srcRect/>
          <a:stretch>
            <a:fillRect/>
          </a:stretch>
        </p:blipFill>
        <p:spPr bwMode="auto">
          <a:xfrm>
            <a:off x="5638800" y="2895600"/>
            <a:ext cx="914400" cy="762000"/>
          </a:xfrm>
          <a:prstGeom prst="rect">
            <a:avLst/>
          </a:prstGeom>
          <a:noFill/>
          <a:ln w="9525">
            <a:noFill/>
            <a:miter lim="800000"/>
            <a:headEnd/>
            <a:tailEnd/>
          </a:ln>
        </p:spPr>
      </p:pic>
      <p:pic>
        <p:nvPicPr>
          <p:cNvPr id="10253" name="Picture 15" descr="C:\Documents and Settings\Owner\Local Settings\Temporary Internet Files\Content.IE5\AWFRKRZF\MC900189613[1].jpg"/>
          <p:cNvPicPr>
            <a:picLocks noChangeAspect="1" noChangeArrowheads="1"/>
          </p:cNvPicPr>
          <p:nvPr/>
        </p:nvPicPr>
        <p:blipFill>
          <a:blip r:embed="rId11"/>
          <a:srcRect/>
          <a:stretch>
            <a:fillRect/>
          </a:stretch>
        </p:blipFill>
        <p:spPr bwMode="auto">
          <a:xfrm>
            <a:off x="7391400" y="2819400"/>
            <a:ext cx="1073150" cy="838200"/>
          </a:xfrm>
          <a:prstGeom prst="rect">
            <a:avLst/>
          </a:prstGeom>
          <a:noFill/>
          <a:ln w="9525">
            <a:noFill/>
            <a:miter lim="800000"/>
            <a:headEnd/>
            <a:tailEnd/>
          </a:ln>
        </p:spPr>
      </p:pic>
      <p:pic>
        <p:nvPicPr>
          <p:cNvPr id="10254" name="Picture 16" descr="C:\Documents and Settings\Owner\Local Settings\Temporary Internet Files\Content.IE5\WGORXIGU\MC900189630[1].jpg"/>
          <p:cNvPicPr>
            <a:picLocks noChangeAspect="1" noChangeArrowheads="1"/>
          </p:cNvPicPr>
          <p:nvPr/>
        </p:nvPicPr>
        <p:blipFill>
          <a:blip r:embed="rId12" cstate="print"/>
          <a:srcRect/>
          <a:stretch>
            <a:fillRect/>
          </a:stretch>
        </p:blipFill>
        <p:spPr bwMode="auto">
          <a:xfrm>
            <a:off x="3733800" y="3886200"/>
            <a:ext cx="1371600" cy="914400"/>
          </a:xfrm>
          <a:prstGeom prst="rect">
            <a:avLst/>
          </a:prstGeom>
          <a:noFill/>
          <a:ln w="9525">
            <a:noFill/>
            <a:miter lim="800000"/>
            <a:headEnd/>
            <a:tailEnd/>
          </a:ln>
        </p:spPr>
      </p:pic>
      <p:pic>
        <p:nvPicPr>
          <p:cNvPr id="10255" name="Picture 17" descr="C:\Documents and Settings\Owner\Local Settings\Temporary Internet Files\Content.IE5\SBY2YOHR\MC900189616[1].jpg"/>
          <p:cNvPicPr>
            <a:picLocks noChangeAspect="1" noChangeArrowheads="1"/>
          </p:cNvPicPr>
          <p:nvPr/>
        </p:nvPicPr>
        <p:blipFill>
          <a:blip r:embed="rId13"/>
          <a:srcRect/>
          <a:stretch>
            <a:fillRect/>
          </a:stretch>
        </p:blipFill>
        <p:spPr bwMode="auto">
          <a:xfrm>
            <a:off x="304800" y="4038600"/>
            <a:ext cx="990600" cy="762000"/>
          </a:xfrm>
          <a:prstGeom prst="rect">
            <a:avLst/>
          </a:prstGeom>
          <a:noFill/>
          <a:ln w="9525">
            <a:noFill/>
            <a:miter lim="800000"/>
            <a:headEnd/>
            <a:tailEnd/>
          </a:ln>
        </p:spPr>
      </p:pic>
      <p:pic>
        <p:nvPicPr>
          <p:cNvPr id="10256" name="Picture 18" descr="C:\Documents and Settings\Owner\Local Settings\Temporary Internet Files\Content.IE5\2LIMZS32\MC900189621[1].jpg"/>
          <p:cNvPicPr>
            <a:picLocks noChangeAspect="1" noChangeArrowheads="1"/>
          </p:cNvPicPr>
          <p:nvPr/>
        </p:nvPicPr>
        <p:blipFill>
          <a:blip r:embed="rId14"/>
          <a:srcRect/>
          <a:stretch>
            <a:fillRect/>
          </a:stretch>
        </p:blipFill>
        <p:spPr bwMode="auto">
          <a:xfrm>
            <a:off x="1752600" y="3962400"/>
            <a:ext cx="1377950" cy="838200"/>
          </a:xfrm>
          <a:prstGeom prst="rect">
            <a:avLst/>
          </a:prstGeom>
          <a:noFill/>
          <a:ln w="9525">
            <a:noFill/>
            <a:miter lim="800000"/>
            <a:headEnd/>
            <a:tailEnd/>
          </a:ln>
        </p:spPr>
      </p:pic>
      <p:pic>
        <p:nvPicPr>
          <p:cNvPr id="10257" name="Picture 19" descr="C:\Documents and Settings\Owner\Local Settings\Temporary Internet Files\Content.IE5\HN379YG1\MC900189633[1].jpg"/>
          <p:cNvPicPr>
            <a:picLocks noChangeAspect="1" noChangeArrowheads="1"/>
          </p:cNvPicPr>
          <p:nvPr/>
        </p:nvPicPr>
        <p:blipFill>
          <a:blip r:embed="rId15"/>
          <a:srcRect/>
          <a:stretch>
            <a:fillRect/>
          </a:stretch>
        </p:blipFill>
        <p:spPr bwMode="auto">
          <a:xfrm>
            <a:off x="5486400" y="3886200"/>
            <a:ext cx="1066800" cy="914400"/>
          </a:xfrm>
          <a:prstGeom prst="rect">
            <a:avLst/>
          </a:prstGeom>
          <a:noFill/>
          <a:ln w="9525">
            <a:noFill/>
            <a:miter lim="800000"/>
            <a:headEnd/>
            <a:tailEnd/>
          </a:ln>
        </p:spPr>
      </p:pic>
      <p:pic>
        <p:nvPicPr>
          <p:cNvPr id="10258" name="Picture 20" descr="C:\Documents and Settings\Owner\Local Settings\Temporary Internet Files\Content.IE5\WGORXIGU\MC900189636[1].jpg"/>
          <p:cNvPicPr>
            <a:picLocks noChangeAspect="1" noChangeArrowheads="1"/>
          </p:cNvPicPr>
          <p:nvPr/>
        </p:nvPicPr>
        <p:blipFill>
          <a:blip r:embed="rId16"/>
          <a:srcRect/>
          <a:stretch>
            <a:fillRect/>
          </a:stretch>
        </p:blipFill>
        <p:spPr bwMode="auto">
          <a:xfrm>
            <a:off x="7239000" y="3810000"/>
            <a:ext cx="1219200" cy="950913"/>
          </a:xfrm>
          <a:prstGeom prst="rect">
            <a:avLst/>
          </a:prstGeom>
          <a:noFill/>
          <a:ln w="9525">
            <a:noFill/>
            <a:miter lim="800000"/>
            <a:headEnd/>
            <a:tailEnd/>
          </a:ln>
        </p:spPr>
      </p:pic>
      <p:pic>
        <p:nvPicPr>
          <p:cNvPr id="10259" name="Picture 21" descr="C:\Documents and Settings\Owner\Local Settings\Temporary Internet Files\Content.IE5\HAE0MXCR\MC900189640[1].jpg"/>
          <p:cNvPicPr>
            <a:picLocks noChangeAspect="1" noChangeArrowheads="1"/>
          </p:cNvPicPr>
          <p:nvPr/>
        </p:nvPicPr>
        <p:blipFill>
          <a:blip r:embed="rId17"/>
          <a:srcRect/>
          <a:stretch>
            <a:fillRect/>
          </a:stretch>
        </p:blipFill>
        <p:spPr bwMode="auto">
          <a:xfrm>
            <a:off x="990600" y="5257800"/>
            <a:ext cx="914400" cy="7381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524000"/>
            <a:ext cx="8839200" cy="5105400"/>
          </a:xfrm>
        </p:spPr>
        <p:txBody>
          <a:bodyPr>
            <a:normAutofit/>
          </a:bodyPr>
          <a:lstStyle/>
          <a:p>
            <a:pPr marL="0" indent="0">
              <a:buNone/>
            </a:pPr>
            <a:r>
              <a:rPr lang="en-US" sz="1400" u="sng" dirty="0"/>
              <a:t>Nurses</a:t>
            </a:r>
            <a:r>
              <a:rPr lang="en-US" sz="1400" dirty="0"/>
              <a:t>: No person or corporation shall require any white female nurse to nurse in wards or rooms in hospitals, either public or private, in which Negro men are placed.  </a:t>
            </a:r>
          </a:p>
          <a:p>
            <a:pPr marL="0" indent="0">
              <a:buNone/>
            </a:pPr>
            <a:endParaRPr lang="en-US" sz="1400" u="sng" dirty="0"/>
          </a:p>
          <a:p>
            <a:pPr marL="0" indent="0">
              <a:buNone/>
            </a:pPr>
            <a:r>
              <a:rPr lang="en-US" sz="1400" u="sng" dirty="0"/>
              <a:t>Buses</a:t>
            </a:r>
            <a:r>
              <a:rPr lang="en-US" sz="1400" dirty="0"/>
              <a:t>: All passenger stations in this state operated by any motor transportation company shall have separate waiting rooms or space and separate ticket windows for white and colored races.</a:t>
            </a:r>
          </a:p>
          <a:p>
            <a:pPr marL="0" indent="0">
              <a:buNone/>
            </a:pPr>
            <a:endParaRPr lang="en-US" sz="1400" u="sng" dirty="0"/>
          </a:p>
          <a:p>
            <a:pPr marL="0" indent="0">
              <a:buNone/>
            </a:pPr>
            <a:r>
              <a:rPr lang="en-US" sz="1400" u="sng" dirty="0"/>
              <a:t>Railroads</a:t>
            </a:r>
            <a:r>
              <a:rPr lang="en-US" sz="1400" dirty="0"/>
              <a:t>: The conductor of each passenger train is authorized and required to assign each passenger to the car or the division of the car, when it is divided by a partition, designated for the race to which such passenger belongs. </a:t>
            </a:r>
          </a:p>
          <a:p>
            <a:pPr marL="0" indent="0">
              <a:buNone/>
            </a:pPr>
            <a:endParaRPr lang="en-US" sz="1400" u="sng" dirty="0"/>
          </a:p>
          <a:p>
            <a:pPr marL="0" indent="0">
              <a:buNone/>
            </a:pPr>
            <a:r>
              <a:rPr lang="en-US" sz="1400" u="sng" dirty="0"/>
              <a:t>Restaurants</a:t>
            </a:r>
            <a:r>
              <a:rPr lang="en-US" sz="1400" dirty="0"/>
              <a:t>: It shall be unlawful to conduct a restaurant or other place for the serving of food in the city, at which white and colored people are served in the same room, unless such white and colored persons are effectively separated by a solid partition extending from the floor upward to a distance of seven feet or higher, and unless a separate entrance from the street is provided for each compartment. </a:t>
            </a:r>
          </a:p>
          <a:p>
            <a:pPr marL="0" indent="0">
              <a:buNone/>
            </a:pPr>
            <a:endParaRPr lang="en-US" sz="1400" u="sng" dirty="0"/>
          </a:p>
          <a:p>
            <a:pPr marL="0" indent="0">
              <a:buNone/>
            </a:pPr>
            <a:r>
              <a:rPr lang="en-US" sz="1400" u="sng" dirty="0"/>
              <a:t>Pool and Billiard Rooms</a:t>
            </a:r>
            <a:r>
              <a:rPr lang="en-US" sz="1400" dirty="0"/>
              <a:t>: It shall be unlawful for a Negro and white person to play together or in company with each other at any game of pool or billiards. </a:t>
            </a:r>
          </a:p>
          <a:p>
            <a:pPr marL="0" indent="0">
              <a:buNone/>
            </a:pPr>
            <a:endParaRPr lang="en-US" sz="1400" u="sng" dirty="0"/>
          </a:p>
          <a:p>
            <a:pPr marL="0" indent="0">
              <a:buNone/>
            </a:pPr>
            <a:r>
              <a:rPr lang="en-US" sz="1400" u="sng" dirty="0"/>
              <a:t>Toilet Facilities, Male</a:t>
            </a:r>
            <a:r>
              <a:rPr lang="en-US" sz="1400" dirty="0"/>
              <a:t>: Every employer of white or Negro males shall provide for such white or Negro males reasonably accessible and separate toilet facilities. </a:t>
            </a:r>
          </a:p>
          <a:p>
            <a:pPr>
              <a:lnSpc>
                <a:spcPct val="110000"/>
              </a:lnSpc>
              <a:spcBef>
                <a:spcPts val="0"/>
              </a:spcBef>
              <a:buFontTx/>
              <a:buNone/>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447800"/>
            <a:ext cx="8839200" cy="5181600"/>
          </a:xfrm>
        </p:spPr>
        <p:txBody>
          <a:bodyPr>
            <a:normAutofit/>
          </a:bodyPr>
          <a:lstStyle/>
          <a:p>
            <a:pPr marL="0" indent="0">
              <a:buNone/>
            </a:pPr>
            <a:r>
              <a:rPr lang="en-US" sz="1400" u="sng" dirty="0"/>
              <a:t>Intermarriage</a:t>
            </a:r>
            <a:r>
              <a:rPr lang="en-US" sz="1400" dirty="0"/>
              <a:t>: All marriages between a white person and a Negro person or between a white person and a person of Negro descent to the fourth generation inclusive, are hereby forever prohibited. </a:t>
            </a:r>
          </a:p>
          <a:p>
            <a:pPr marL="0" indent="0">
              <a:buNone/>
            </a:pPr>
            <a:endParaRPr lang="en-US" sz="1400" u="sng" dirty="0"/>
          </a:p>
          <a:p>
            <a:pPr marL="0" indent="0">
              <a:buNone/>
            </a:pPr>
            <a:r>
              <a:rPr lang="en-US" sz="1400" u="sng" dirty="0"/>
              <a:t>Cohabitation</a:t>
            </a:r>
            <a:r>
              <a:rPr lang="en-US" sz="1400" dirty="0"/>
              <a:t>: Any Negro man and white women, or any white man and Negro woman, who are not married to each other, who shall habitually live in and occupy in the nighttime the same room shall each be punished by imprisonment not exceeding twelve (12) months, or by fine not exceeding five hundred ($500.00) dollars. </a:t>
            </a:r>
          </a:p>
          <a:p>
            <a:pPr marL="0" indent="0">
              <a:buNone/>
            </a:pPr>
            <a:endParaRPr lang="en-US" sz="1400" u="sng" dirty="0"/>
          </a:p>
          <a:p>
            <a:pPr marL="0" indent="0">
              <a:buNone/>
            </a:pPr>
            <a:r>
              <a:rPr lang="en-US" sz="1400" u="sng" dirty="0"/>
              <a:t>Education</a:t>
            </a:r>
            <a:r>
              <a:rPr lang="en-US" sz="1400" dirty="0"/>
              <a:t>: The schools for white children and the schools for Negro children shall be conducted separately. </a:t>
            </a:r>
          </a:p>
          <a:p>
            <a:pPr marL="0" indent="0">
              <a:buNone/>
            </a:pPr>
            <a:endParaRPr lang="en-US" sz="1400" u="sng" dirty="0"/>
          </a:p>
          <a:p>
            <a:pPr marL="0" indent="0">
              <a:buNone/>
            </a:pPr>
            <a:r>
              <a:rPr lang="en-US" sz="1400" u="sng" dirty="0"/>
              <a:t>Juvenile Delinquents</a:t>
            </a:r>
            <a:r>
              <a:rPr lang="en-US" sz="1400" dirty="0"/>
              <a:t>: There shall be separate buildings, not nearer than one fourth mile from each other, one for white boys and one for Negro boys. White boys and Negro boys shall not, in any manner, be associated together or worked together. </a:t>
            </a:r>
          </a:p>
          <a:p>
            <a:pPr marL="0" indent="0">
              <a:buNone/>
            </a:pPr>
            <a:endParaRPr lang="en-US" sz="1400" u="sng" dirty="0"/>
          </a:p>
          <a:p>
            <a:pPr marL="0" indent="0">
              <a:buNone/>
            </a:pPr>
            <a:r>
              <a:rPr lang="en-US" sz="1400" u="sng" dirty="0"/>
              <a:t>Mental Hospitals</a:t>
            </a:r>
            <a:r>
              <a:rPr lang="en-US" sz="1400" dirty="0"/>
              <a:t>: The Board of Control shall see that proper and distinct apartments are arranged for said patients, so that in no case shall Negroes and white persons be together. </a:t>
            </a:r>
          </a:p>
          <a:p>
            <a:pPr marL="0" indent="0">
              <a:buNone/>
            </a:pPr>
            <a:endParaRPr lang="en-US" sz="1400" u="sng" dirty="0"/>
          </a:p>
          <a:p>
            <a:pPr marL="0" indent="0">
              <a:buNone/>
            </a:pPr>
            <a:r>
              <a:rPr lang="en-US" sz="1400" u="sng" dirty="0"/>
              <a:t>Intermarriage</a:t>
            </a:r>
            <a:r>
              <a:rPr lang="en-US" sz="1400" dirty="0"/>
              <a:t>: It shall be unlawful for a white person to marry anyone except a white person. Any marriage in violation of this section shall be void.  </a:t>
            </a:r>
          </a:p>
          <a:p>
            <a:pPr marL="0" indent="0">
              <a:buNone/>
            </a:pPr>
            <a:endParaRPr lang="en-US" sz="1400" u="sng" dirty="0"/>
          </a:p>
          <a:p>
            <a:pPr marL="0" indent="0">
              <a:buNone/>
            </a:pPr>
            <a:r>
              <a:rPr lang="en-US" sz="1400" u="sng" dirty="0"/>
              <a:t>Barbers</a:t>
            </a:r>
            <a:r>
              <a:rPr lang="en-US" sz="1400" dirty="0"/>
              <a:t>: No colored barber shall serve as a barber [to] white women or girls.  </a:t>
            </a:r>
          </a:p>
        </p:txBody>
      </p:sp>
    </p:spTree>
    <p:extLst>
      <p:ext uri="{BB962C8B-B14F-4D97-AF65-F5344CB8AC3E}">
        <p14:creationId xmlns:p14="http://schemas.microsoft.com/office/powerpoint/2010/main" val="147701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447800"/>
            <a:ext cx="8839200" cy="5181600"/>
          </a:xfrm>
        </p:spPr>
        <p:txBody>
          <a:bodyPr>
            <a:normAutofit/>
          </a:bodyPr>
          <a:lstStyle/>
          <a:p>
            <a:pPr marL="0" indent="0">
              <a:buNone/>
            </a:pPr>
            <a:r>
              <a:rPr lang="en-US" sz="1400" u="sng" dirty="0"/>
              <a:t>Burial</a:t>
            </a:r>
            <a:r>
              <a:rPr lang="en-US" sz="1400" dirty="0"/>
              <a:t>: The officer in charge shall not bury, or allow to be buried, any colored persons upon ground set apart or used for the burial of white persons</a:t>
            </a:r>
          </a:p>
          <a:p>
            <a:pPr marL="0" indent="0">
              <a:buNone/>
            </a:pPr>
            <a:endParaRPr lang="en-US" sz="1400" u="sng" dirty="0"/>
          </a:p>
          <a:p>
            <a:pPr marL="0" indent="0">
              <a:buNone/>
            </a:pPr>
            <a:r>
              <a:rPr lang="en-US" sz="1400" u="sng" dirty="0"/>
              <a:t>Amateur Baseball</a:t>
            </a:r>
            <a:r>
              <a:rPr lang="en-US" sz="1400" dirty="0"/>
              <a:t>: It shall be unlawful for any amateur white baseball team to play baseball on any vacant lot or baseball diamond within two blocks of a playground devoted to the Negro race, and it shall be unlawful for any amateur colored baseball team to play baseball in any vacant lot or baseball diamond within two blocks of any playground devoted to the white race.</a:t>
            </a:r>
          </a:p>
          <a:p>
            <a:pPr marL="0" indent="0">
              <a:buNone/>
            </a:pPr>
            <a:endParaRPr lang="en-US" sz="1400" u="sng" dirty="0"/>
          </a:p>
          <a:p>
            <a:pPr marL="0" indent="0">
              <a:buNone/>
            </a:pPr>
            <a:r>
              <a:rPr lang="en-US" sz="1400" u="sng" dirty="0"/>
              <a:t>Parks</a:t>
            </a:r>
            <a:r>
              <a:rPr lang="en-US" sz="1400" dirty="0"/>
              <a:t>: It shall be unlawful for colored people to frequent any park owned or maintained by the city for the benefit, use and enjoyment of white persons. and unlawful for nay white person to frequent any park owned or maintained by the city for the use and benefit of colored persons. </a:t>
            </a:r>
          </a:p>
          <a:p>
            <a:pPr marL="0" indent="0">
              <a:buNone/>
            </a:pPr>
            <a:endParaRPr lang="en-US" sz="1400" u="sng" dirty="0"/>
          </a:p>
          <a:p>
            <a:pPr marL="0" indent="0">
              <a:buNone/>
            </a:pPr>
            <a:r>
              <a:rPr lang="en-US" sz="1400" u="sng" dirty="0"/>
              <a:t>Wine and Beer</a:t>
            </a:r>
            <a:r>
              <a:rPr lang="en-US" sz="1400" dirty="0"/>
              <a:t>: Any person licensed to conduct the business of selling beer or wine. shall serve either white people exclusively or colored people exclusively and shall not serve to the two races within the same room at any time. </a:t>
            </a:r>
          </a:p>
          <a:p>
            <a:pPr marL="0" indent="0">
              <a:buNone/>
            </a:pPr>
            <a:endParaRPr lang="en-US" sz="1400" dirty="0"/>
          </a:p>
          <a:p>
            <a:pPr marL="0" indent="0">
              <a:buNone/>
            </a:pPr>
            <a:r>
              <a:rPr lang="en-US" sz="1400" u="sng" dirty="0"/>
              <a:t>Circus Tickets</a:t>
            </a:r>
            <a:r>
              <a:rPr lang="en-US" sz="1400" dirty="0"/>
              <a:t>: All circuses, shows and tent exhibitions, to which the attendance of more than one race is invited or expected to attend shall provide for the convenience of its patrons not less than two ticket offices with individual sellers, and not less than two entrances to the said performance, with individual ticket takers and receivers, and in the case of outside or tent performances, the said ticket offices shall not be less than twenty-five feet (25) apart.  </a:t>
            </a:r>
          </a:p>
          <a:p>
            <a:pPr marL="0" indent="0">
              <a:buNone/>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5679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Jim Crow Laws</a:t>
            </a:r>
            <a:endParaRPr lang="en-US" sz="1600" dirty="0"/>
          </a:p>
        </p:txBody>
      </p:sp>
      <p:sp>
        <p:nvSpPr>
          <p:cNvPr id="11267" name="Content Placeholder 2"/>
          <p:cNvSpPr>
            <a:spLocks noGrp="1"/>
          </p:cNvSpPr>
          <p:nvPr>
            <p:ph sz="quarter" idx="1"/>
          </p:nvPr>
        </p:nvSpPr>
        <p:spPr>
          <a:xfrm>
            <a:off x="152400" y="1447800"/>
            <a:ext cx="8839200" cy="5181600"/>
          </a:xfrm>
        </p:spPr>
        <p:txBody>
          <a:bodyPr>
            <a:normAutofit lnSpcReduction="10000"/>
          </a:bodyPr>
          <a:lstStyle/>
          <a:p>
            <a:pPr marL="0" indent="0">
              <a:buNone/>
            </a:pPr>
            <a:r>
              <a:rPr lang="en-US" sz="1400" u="sng" dirty="0"/>
              <a:t>Housing</a:t>
            </a:r>
            <a:r>
              <a:rPr lang="en-US" sz="1400" dirty="0"/>
              <a:t>: Any person. who shall rent any part of any such building to a Negro person or a Negro family when such building is already in whole or in part in occupancy by a white person or white family, or vice versa when the building is in occupancy by a Negro person or Negro family, shall be guilty of a misdemeanor and on convictions thereof shall be punished by a fine of not less than twenty-five ($25) nor more than one hundred ($100.00) dollars or be imprisoned not less than 10, or more than 60 days, or both such fine and imprisonment in the discretion of the court. </a:t>
            </a:r>
          </a:p>
          <a:p>
            <a:pPr marL="0" indent="0">
              <a:buNone/>
            </a:pPr>
            <a:endParaRPr lang="en-US" sz="1400" dirty="0"/>
          </a:p>
          <a:p>
            <a:pPr marL="0" indent="0">
              <a:buNone/>
            </a:pPr>
            <a:r>
              <a:rPr lang="en-US" sz="1400" u="sng" dirty="0"/>
              <a:t>The Blind</a:t>
            </a:r>
            <a:r>
              <a:rPr lang="en-US" sz="1400" dirty="0"/>
              <a:t>: The board of trustees shall maintain a separate building, on separate grounds for the admission, care, instruction, and support of all blind persons of the colored or black race.  </a:t>
            </a:r>
          </a:p>
          <a:p>
            <a:pPr marL="0" indent="0">
              <a:buNone/>
            </a:pPr>
            <a:endParaRPr lang="en-US" sz="1400" u="sng" dirty="0"/>
          </a:p>
          <a:p>
            <a:pPr marL="0" indent="0">
              <a:buNone/>
            </a:pPr>
            <a:r>
              <a:rPr lang="en-US" sz="1400" u="sng" dirty="0"/>
              <a:t>Hospital Entrances</a:t>
            </a:r>
            <a:r>
              <a:rPr lang="en-US" sz="1400" dirty="0"/>
              <a:t>: There shall be maintained by the governing authorities of every hospital maintained by the state for the treatment of white and colored patients separate entrances for white and colored patients and visitors, and such entrances shall be used by the race only for which they are prepared.</a:t>
            </a:r>
          </a:p>
          <a:p>
            <a:pPr marL="0" indent="0">
              <a:buNone/>
            </a:pPr>
            <a:endParaRPr lang="en-US" sz="1400" u="sng" dirty="0"/>
          </a:p>
          <a:p>
            <a:pPr marL="0" indent="0">
              <a:buNone/>
            </a:pPr>
            <a:r>
              <a:rPr lang="en-US" sz="1400" u="sng" dirty="0"/>
              <a:t>Prisons</a:t>
            </a:r>
            <a:r>
              <a:rPr lang="en-US" sz="1400" dirty="0"/>
              <a:t>: The warden shall see that the white convicts shall have separate apartments for both eating and sleeping from the Negro convicts. </a:t>
            </a:r>
          </a:p>
          <a:p>
            <a:pPr marL="0" indent="0">
              <a:buNone/>
            </a:pPr>
            <a:endParaRPr lang="en-US" sz="1400" u="sng" dirty="0"/>
          </a:p>
          <a:p>
            <a:pPr marL="0" indent="0">
              <a:buNone/>
            </a:pPr>
            <a:r>
              <a:rPr lang="en-US" sz="1400" u="sng" dirty="0"/>
              <a:t>Textbooks</a:t>
            </a:r>
            <a:r>
              <a:rPr lang="en-US" sz="1400" dirty="0"/>
              <a:t>: Books shall not be interchangeable between the white and colored schools, but shall be continued to be used by the race first using them. </a:t>
            </a:r>
          </a:p>
          <a:p>
            <a:pPr marL="0" indent="0">
              <a:buNone/>
            </a:pPr>
            <a:endParaRPr lang="en-US" sz="1400" u="sng" dirty="0"/>
          </a:p>
          <a:p>
            <a:pPr marL="0" indent="0">
              <a:buNone/>
            </a:pPr>
            <a:r>
              <a:rPr lang="en-US" sz="1400" u="sng" dirty="0"/>
              <a:t>Libraries</a:t>
            </a:r>
            <a:r>
              <a:rPr lang="en-US" sz="1400" dirty="0"/>
              <a:t>: The state librarian is directed to fit up and maintain a separate place for the use of the colored people who may come to the library for the purpose of reading books or periodicals. </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7442553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1688</TotalTime>
  <Words>1580</Words>
  <Application>Microsoft Office PowerPoint</Application>
  <PresentationFormat>On-screen Show (4:3)</PresentationFormat>
  <Paragraphs>138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Segregation and Discrimination</vt:lpstr>
      <vt:lpstr>Ida B. Wells</vt:lpstr>
      <vt:lpstr>PowerPoint Presentation</vt:lpstr>
      <vt:lpstr>Jim Crow Laws</vt:lpstr>
      <vt:lpstr>Jim Crow Laws</vt:lpstr>
      <vt:lpstr>Jim Crow Laws</vt:lpstr>
      <vt:lpstr>Jim Crow Laws</vt:lpstr>
      <vt:lpstr>Jim Crow Laws</vt:lpstr>
      <vt:lpstr>Jim Crow Laws</vt:lpstr>
      <vt:lpstr>Jim Crow Laws</vt:lpstr>
      <vt:lpstr>Jim Crow Laws</vt:lpstr>
      <vt:lpstr>Jim Crow Laws Activity</vt:lpstr>
      <vt:lpstr>Jim Crow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MEANS CHANGE</dc:title>
  <dc:creator>JACQUELINE WOJTYSZYN</dc:creator>
  <cp:lastModifiedBy>00, 00</cp:lastModifiedBy>
  <cp:revision>257</cp:revision>
  <dcterms:created xsi:type="dcterms:W3CDTF">2010-08-26T23:48:43Z</dcterms:created>
  <dcterms:modified xsi:type="dcterms:W3CDTF">2017-09-06T21:27:12Z</dcterms:modified>
</cp:coreProperties>
</file>