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7" r:id="rId5"/>
    <p:sldId id="274" r:id="rId6"/>
    <p:sldId id="259" r:id="rId7"/>
    <p:sldId id="275" r:id="rId8"/>
    <p:sldId id="260" r:id="rId9"/>
    <p:sldId id="276" r:id="rId10"/>
    <p:sldId id="261" r:id="rId11"/>
    <p:sldId id="277" r:id="rId12"/>
    <p:sldId id="262" r:id="rId13"/>
    <p:sldId id="278" r:id="rId14"/>
    <p:sldId id="265" r:id="rId15"/>
    <p:sldId id="279" r:id="rId16"/>
    <p:sldId id="266" r:id="rId17"/>
    <p:sldId id="280" r:id="rId18"/>
    <p:sldId id="267" r:id="rId19"/>
    <p:sldId id="281" r:id="rId20"/>
    <p:sldId id="268" r:id="rId21"/>
    <p:sldId id="282" r:id="rId22"/>
    <p:sldId id="269" r:id="rId23"/>
    <p:sldId id="283" r:id="rId24"/>
    <p:sldId id="270" r:id="rId25"/>
    <p:sldId id="284" r:id="rId26"/>
    <p:sldId id="272" r:id="rId27"/>
    <p:sldId id="285" r:id="rId28"/>
    <p:sldId id="271" r:id="rId29"/>
    <p:sldId id="286" r:id="rId30"/>
    <p:sldId id="263" r:id="rId31"/>
    <p:sldId id="27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3D5E57D-1A80-4A71-8696-F3F0646C4BF7}" type="datetimeFigureOut">
              <a:rPr lang="en-US" smtClean="0"/>
              <a:t>9/7/2017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C61B12C-BC94-487E-B080-A1E57919E16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5E57D-1A80-4A71-8696-F3F0646C4BF7}"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1B12C-BC94-487E-B080-A1E57919E1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5E57D-1A80-4A71-8696-F3F0646C4BF7}"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C61B12C-BC94-487E-B080-A1E57919E1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5E57D-1A80-4A71-8696-F3F0646C4BF7}"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1B12C-BC94-487E-B080-A1E57919E16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3D5E57D-1A80-4A71-8696-F3F0646C4BF7}" type="datetimeFigureOut">
              <a:rPr lang="en-US" smtClean="0"/>
              <a:t>9/7/2017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C61B12C-BC94-487E-B080-A1E57919E16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D5E57D-1A80-4A71-8696-F3F0646C4BF7}"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1B12C-BC94-487E-B080-A1E57919E16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5E57D-1A80-4A71-8696-F3F0646C4BF7}"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1B12C-BC94-487E-B080-A1E57919E16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D5E57D-1A80-4A71-8696-F3F0646C4BF7}"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1B12C-BC94-487E-B080-A1E57919E16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3D5E57D-1A80-4A71-8696-F3F0646C4BF7}"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1B12C-BC94-487E-B080-A1E57919E1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5E57D-1A80-4A71-8696-F3F0646C4BF7}"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C61B12C-BC94-487E-B080-A1E57919E16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5E57D-1A80-4A71-8696-F3F0646C4BF7}"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1B12C-BC94-487E-B080-A1E57919E16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3D5E57D-1A80-4A71-8696-F3F0646C4BF7}" type="datetimeFigureOut">
              <a:rPr lang="en-US" smtClean="0"/>
              <a:t>9/7/2017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C61B12C-BC94-487E-B080-A1E57919E1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Ms. Shay</a:t>
            </a:r>
          </a:p>
          <a:p>
            <a:r>
              <a:rPr lang="en-US" dirty="0" smtClean="0"/>
              <a:t>Political Science</a:t>
            </a:r>
          </a:p>
          <a:p>
            <a:endParaRPr lang="en-US" dirty="0"/>
          </a:p>
        </p:txBody>
      </p:sp>
      <p:sp>
        <p:nvSpPr>
          <p:cNvPr id="2" name="Title 1"/>
          <p:cNvSpPr>
            <a:spLocks noGrp="1"/>
          </p:cNvSpPr>
          <p:nvPr>
            <p:ph type="title"/>
          </p:nvPr>
        </p:nvSpPr>
        <p:spPr/>
        <p:txBody>
          <a:bodyPr/>
          <a:lstStyle/>
          <a:p>
            <a:r>
              <a:rPr lang="en-US" dirty="0" smtClean="0"/>
              <a:t>How do you Stand on the Issues? </a:t>
            </a:r>
            <a:endParaRPr lang="en-US" dirty="0"/>
          </a:p>
        </p:txBody>
      </p:sp>
    </p:spTree>
    <p:extLst>
      <p:ext uri="{BB962C8B-B14F-4D97-AF65-F5344CB8AC3E}">
        <p14:creationId xmlns:p14="http://schemas.microsoft.com/office/powerpoint/2010/main" val="2086254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n-US" dirty="0" smtClean="0"/>
              <a:t>The death penalty should be abolished. It is inhumane and is ‘cruel and unusual‘ punishment. Imprisonment is the appropriate punishment for murder. Every execution risks killing an innocent person</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The death penalty is a punishment that fits the crime of murder; it is neither ‘cruel' nor ‘unusual.' Executing a murderer is the appropriate punishment for taking an innocent life</a:t>
            </a:r>
            <a:endParaRPr lang="en-US" dirty="0"/>
          </a:p>
        </p:txBody>
      </p:sp>
      <p:sp>
        <p:nvSpPr>
          <p:cNvPr id="2" name="Title 1"/>
          <p:cNvSpPr>
            <a:spLocks noGrp="1"/>
          </p:cNvSpPr>
          <p:nvPr>
            <p:ph type="title"/>
          </p:nvPr>
        </p:nvSpPr>
        <p:spPr/>
        <p:txBody>
          <a:bodyPr/>
          <a:lstStyle/>
          <a:p>
            <a:r>
              <a:rPr lang="en-US" dirty="0" smtClean="0"/>
              <a:t>Death Penalty</a:t>
            </a:r>
            <a:endParaRPr lang="en-US" dirty="0"/>
          </a:p>
        </p:txBody>
      </p:sp>
    </p:spTree>
    <p:extLst>
      <p:ext uri="{BB962C8B-B14F-4D97-AF65-F5344CB8AC3E}">
        <p14:creationId xmlns:p14="http://schemas.microsoft.com/office/powerpoint/2010/main" val="501971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The government should be allowed to regulate businesses whenever necessary </a:t>
            </a:r>
            <a:endParaRPr lang="en-US" dirty="0"/>
          </a:p>
        </p:txBody>
      </p:sp>
      <p:sp>
        <p:nvSpPr>
          <p:cNvPr id="3" name="Content Placeholder 2"/>
          <p:cNvSpPr>
            <a:spLocks noGrp="1"/>
          </p:cNvSpPr>
          <p:nvPr>
            <p:ph sz="half" idx="2"/>
          </p:nvPr>
        </p:nvSpPr>
        <p:spPr/>
        <p:txBody>
          <a:bodyPr/>
          <a:lstStyle/>
          <a:p>
            <a:r>
              <a:rPr lang="en-US" dirty="0" smtClean="0"/>
              <a:t>The government should stay out of the economy as much as possible</a:t>
            </a:r>
            <a:endParaRPr lang="en-US" dirty="0"/>
          </a:p>
        </p:txBody>
      </p:sp>
      <p:sp>
        <p:nvSpPr>
          <p:cNvPr id="4" name="Title 3"/>
          <p:cNvSpPr>
            <a:spLocks noGrp="1"/>
          </p:cNvSpPr>
          <p:nvPr>
            <p:ph type="title"/>
          </p:nvPr>
        </p:nvSpPr>
        <p:spPr/>
        <p:txBody>
          <a:bodyPr/>
          <a:lstStyle/>
          <a:p>
            <a:r>
              <a:rPr lang="en-US" dirty="0" smtClean="0"/>
              <a:t>Economic Theory</a:t>
            </a:r>
            <a:endParaRPr lang="en-US" dirty="0"/>
          </a:p>
        </p:txBody>
      </p:sp>
    </p:spTree>
    <p:extLst>
      <p:ext uri="{BB962C8B-B14F-4D97-AF65-F5344CB8AC3E}">
        <p14:creationId xmlns:p14="http://schemas.microsoft.com/office/powerpoint/2010/main" val="162667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r>
              <a:rPr lang="en-US" dirty="0" smtClean="0"/>
              <a:t>A market system in which government regulates the economy is best. Government must protect citizens from the greed of big business. Unlike the private sector, the government is motivated by public interest. Government regulation in all areas of the economy is needed to level the playing field.</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The free market system, competitive capitalism, and private enterprise create the greatest opportunity and the highest standard of living for all. Free markets produce more economic growth, more jobs and higher standards of living than those systems burdened by excessive government.</a:t>
            </a:r>
            <a:endParaRPr lang="en-US" dirty="0"/>
          </a:p>
        </p:txBody>
      </p:sp>
      <p:sp>
        <p:nvSpPr>
          <p:cNvPr id="2" name="Title 1"/>
          <p:cNvSpPr>
            <a:spLocks noGrp="1"/>
          </p:cNvSpPr>
          <p:nvPr>
            <p:ph type="title"/>
          </p:nvPr>
        </p:nvSpPr>
        <p:spPr/>
        <p:txBody>
          <a:bodyPr/>
          <a:lstStyle/>
          <a:p>
            <a:r>
              <a:rPr lang="en-US" dirty="0" smtClean="0"/>
              <a:t>Economy</a:t>
            </a:r>
            <a:endParaRPr lang="en-US" dirty="0"/>
          </a:p>
        </p:txBody>
      </p:sp>
    </p:spTree>
    <p:extLst>
      <p:ext uri="{BB962C8B-B14F-4D97-AF65-F5344CB8AC3E}">
        <p14:creationId xmlns:p14="http://schemas.microsoft.com/office/powerpoint/2010/main" val="2020015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Public schools are the best way to educate our youth</a:t>
            </a:r>
            <a:endParaRPr lang="en-US" dirty="0"/>
          </a:p>
        </p:txBody>
      </p:sp>
      <p:sp>
        <p:nvSpPr>
          <p:cNvPr id="3" name="Content Placeholder 2"/>
          <p:cNvSpPr>
            <a:spLocks noGrp="1"/>
          </p:cNvSpPr>
          <p:nvPr>
            <p:ph sz="half" idx="2"/>
          </p:nvPr>
        </p:nvSpPr>
        <p:spPr/>
        <p:txBody>
          <a:bodyPr/>
          <a:lstStyle/>
          <a:p>
            <a:r>
              <a:rPr lang="en-US" dirty="0" smtClean="0"/>
              <a:t>The best way to make our education system better is to allow families to choose the school that is right for their child. </a:t>
            </a:r>
            <a:endParaRPr lang="en-US" dirty="0"/>
          </a:p>
        </p:txBody>
      </p:sp>
      <p:sp>
        <p:nvSpPr>
          <p:cNvPr id="4" name="Title 3"/>
          <p:cNvSpPr>
            <a:spLocks noGrp="1"/>
          </p:cNvSpPr>
          <p:nvPr>
            <p:ph type="title"/>
          </p:nvPr>
        </p:nvSpPr>
        <p:spPr/>
        <p:txBody>
          <a:bodyPr/>
          <a:lstStyle/>
          <a:p>
            <a:r>
              <a:rPr lang="en-US" dirty="0" smtClean="0"/>
              <a:t>Education reform</a:t>
            </a:r>
            <a:endParaRPr lang="en-US" dirty="0"/>
          </a:p>
        </p:txBody>
      </p:sp>
    </p:spTree>
    <p:extLst>
      <p:ext uri="{BB962C8B-B14F-4D97-AF65-F5344CB8AC3E}">
        <p14:creationId xmlns:p14="http://schemas.microsoft.com/office/powerpoint/2010/main" val="242850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dirty="0"/>
              <a:t>Public schools are the best way to </a:t>
            </a:r>
            <a:r>
              <a:rPr lang="en-US" dirty="0" smtClean="0"/>
              <a:t>educate students</a:t>
            </a:r>
            <a:r>
              <a:rPr lang="en-US" dirty="0"/>
              <a:t>. Vouchers take money away from </a:t>
            </a:r>
            <a:r>
              <a:rPr lang="en-US" dirty="0" smtClean="0"/>
              <a:t>public schools</a:t>
            </a:r>
            <a:r>
              <a:rPr lang="en-US" dirty="0"/>
              <a:t>. Government should focus additional </a:t>
            </a:r>
            <a:r>
              <a:rPr lang="en-US" dirty="0" smtClean="0"/>
              <a:t>funds on </a:t>
            </a:r>
            <a:r>
              <a:rPr lang="en-US" dirty="0"/>
              <a:t>existing public schools, raising teacher </a:t>
            </a:r>
            <a:r>
              <a:rPr lang="en-US" dirty="0" smtClean="0"/>
              <a:t>salaries and reducing class size</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a:t>School vouchers create </a:t>
            </a:r>
            <a:r>
              <a:rPr lang="en-US" dirty="0" smtClean="0"/>
              <a:t>competition and therefore </a:t>
            </a:r>
            <a:r>
              <a:rPr lang="en-US" dirty="0"/>
              <a:t>encourage schools to </a:t>
            </a:r>
            <a:r>
              <a:rPr lang="en-US" dirty="0" smtClean="0"/>
              <a:t>improve performance. Vouchers </a:t>
            </a:r>
            <a:r>
              <a:rPr lang="en-US" dirty="0"/>
              <a:t>will give all parents the right </a:t>
            </a:r>
            <a:r>
              <a:rPr lang="en-US" dirty="0" smtClean="0"/>
              <a:t>to choose </a:t>
            </a:r>
            <a:r>
              <a:rPr lang="en-US" dirty="0"/>
              <a:t>good schools for their children, </a:t>
            </a:r>
            <a:r>
              <a:rPr lang="en-US" dirty="0" smtClean="0"/>
              <a:t>not just </a:t>
            </a:r>
            <a:r>
              <a:rPr lang="en-US" dirty="0"/>
              <a:t>those who can afford private schools.</a:t>
            </a:r>
          </a:p>
        </p:txBody>
      </p:sp>
      <p:sp>
        <p:nvSpPr>
          <p:cNvPr id="4" name="Title 3"/>
          <p:cNvSpPr>
            <a:spLocks noGrp="1"/>
          </p:cNvSpPr>
          <p:nvPr>
            <p:ph type="title"/>
          </p:nvPr>
        </p:nvSpPr>
        <p:spPr/>
        <p:txBody>
          <a:bodyPr/>
          <a:lstStyle/>
          <a:p>
            <a:r>
              <a:rPr lang="en-US" dirty="0" smtClean="0"/>
              <a:t>Education</a:t>
            </a:r>
            <a:endParaRPr lang="en-US" dirty="0"/>
          </a:p>
        </p:txBody>
      </p:sp>
    </p:spTree>
    <p:extLst>
      <p:ext uri="{BB962C8B-B14F-4D97-AF65-F5344CB8AC3E}">
        <p14:creationId xmlns:p14="http://schemas.microsoft.com/office/powerpoint/2010/main" val="524842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Global warming/climate change is real and is an urgent threat to our global security caused by humans. </a:t>
            </a:r>
            <a:endParaRPr lang="en-US" dirty="0"/>
          </a:p>
        </p:txBody>
      </p:sp>
      <p:sp>
        <p:nvSpPr>
          <p:cNvPr id="3" name="Content Placeholder 2"/>
          <p:cNvSpPr>
            <a:spLocks noGrp="1"/>
          </p:cNvSpPr>
          <p:nvPr>
            <p:ph sz="half" idx="2"/>
          </p:nvPr>
        </p:nvSpPr>
        <p:spPr/>
        <p:txBody>
          <a:bodyPr/>
          <a:lstStyle/>
          <a:p>
            <a:r>
              <a:rPr lang="en-US" dirty="0" smtClean="0"/>
              <a:t>The threat of Global warming/climate change is exaggerated and cannot be controlled by humans.</a:t>
            </a:r>
            <a:endParaRPr lang="en-US" dirty="0"/>
          </a:p>
        </p:txBody>
      </p:sp>
      <p:sp>
        <p:nvSpPr>
          <p:cNvPr id="4" name="Title 3"/>
          <p:cNvSpPr>
            <a:spLocks noGrp="1"/>
          </p:cNvSpPr>
          <p:nvPr>
            <p:ph type="title"/>
          </p:nvPr>
        </p:nvSpPr>
        <p:spPr/>
        <p:txBody>
          <a:bodyPr/>
          <a:lstStyle/>
          <a:p>
            <a:r>
              <a:rPr lang="en-US" dirty="0" smtClean="0"/>
              <a:t>Climate change</a:t>
            </a:r>
            <a:endParaRPr lang="en-US" dirty="0"/>
          </a:p>
        </p:txBody>
      </p:sp>
    </p:spTree>
    <p:extLst>
      <p:ext uri="{BB962C8B-B14F-4D97-AF65-F5344CB8AC3E}">
        <p14:creationId xmlns:p14="http://schemas.microsoft.com/office/powerpoint/2010/main" val="1123279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a:t>Global warming is caused by an </a:t>
            </a:r>
            <a:r>
              <a:rPr lang="en-US" dirty="0" smtClean="0"/>
              <a:t>increased production </a:t>
            </a:r>
            <a:r>
              <a:rPr lang="en-US" dirty="0"/>
              <a:t>of carbon dioxide through the </a:t>
            </a:r>
            <a:r>
              <a:rPr lang="en-US" dirty="0" smtClean="0"/>
              <a:t>burning of </a:t>
            </a:r>
            <a:r>
              <a:rPr lang="en-US" dirty="0"/>
              <a:t>fossil fuels (coal, oil and natural gas). The </a:t>
            </a:r>
            <a:r>
              <a:rPr lang="en-US" dirty="0" smtClean="0"/>
              <a:t>U.S. is </a:t>
            </a:r>
            <a:r>
              <a:rPr lang="en-US" dirty="0"/>
              <a:t>a major contributor to global warming because </a:t>
            </a:r>
            <a:r>
              <a:rPr lang="en-US" dirty="0" smtClean="0"/>
              <a:t>it produces </a:t>
            </a:r>
            <a:r>
              <a:rPr lang="en-US" dirty="0"/>
              <a:t>25% of the world's carbon dioxide.</a:t>
            </a:r>
          </a:p>
          <a:p>
            <a:r>
              <a:rPr lang="en-US" dirty="0"/>
              <a:t>Proposed laws to reduce carbon emissions in </a:t>
            </a:r>
            <a:r>
              <a:rPr lang="en-US" dirty="0" smtClean="0"/>
              <a:t>the U.S</a:t>
            </a:r>
            <a:r>
              <a:rPr lang="en-US" dirty="0"/>
              <a:t>. are urgently needed and should be </a:t>
            </a:r>
            <a:r>
              <a:rPr lang="en-US" dirty="0" smtClean="0"/>
              <a:t>enacted immediately </a:t>
            </a:r>
            <a:r>
              <a:rPr lang="en-US" dirty="0"/>
              <a:t>to save the planet.</a:t>
            </a:r>
          </a:p>
          <a:p>
            <a:r>
              <a:rPr lang="en-US" dirty="0"/>
              <a:t>Many reputable scientists support this theory</a:t>
            </a:r>
          </a:p>
        </p:txBody>
      </p:sp>
      <p:sp>
        <p:nvSpPr>
          <p:cNvPr id="3" name="Content Placeholder 2"/>
          <p:cNvSpPr>
            <a:spLocks noGrp="1"/>
          </p:cNvSpPr>
          <p:nvPr>
            <p:ph sz="half" idx="2"/>
          </p:nvPr>
        </p:nvSpPr>
        <p:spPr/>
        <p:txBody>
          <a:bodyPr>
            <a:normAutofit fontScale="62500" lnSpcReduction="20000"/>
          </a:bodyPr>
          <a:lstStyle/>
          <a:p>
            <a:r>
              <a:rPr lang="en-US" dirty="0"/>
              <a:t>Change in global temperature is natural </a:t>
            </a:r>
            <a:r>
              <a:rPr lang="en-US" dirty="0" smtClean="0"/>
              <a:t>over long </a:t>
            </a:r>
            <a:r>
              <a:rPr lang="en-US" dirty="0"/>
              <a:t>periods of time. Science has not </a:t>
            </a:r>
            <a:r>
              <a:rPr lang="en-US" dirty="0" smtClean="0"/>
              <a:t>shown that </a:t>
            </a:r>
            <a:r>
              <a:rPr lang="en-US" dirty="0"/>
              <a:t>humans can affect permanent change </a:t>
            </a:r>
            <a:r>
              <a:rPr lang="en-US" dirty="0" smtClean="0"/>
              <a:t>to the </a:t>
            </a:r>
            <a:r>
              <a:rPr lang="en-US" dirty="0"/>
              <a:t>earth's temperature.</a:t>
            </a:r>
          </a:p>
          <a:p>
            <a:r>
              <a:rPr lang="en-US" dirty="0"/>
              <a:t>Proposed laws to reduce carbon emissions </a:t>
            </a:r>
            <a:r>
              <a:rPr lang="en-US" dirty="0" smtClean="0"/>
              <a:t>will do </a:t>
            </a:r>
            <a:r>
              <a:rPr lang="en-US" dirty="0"/>
              <a:t>nothing to help the environment and </a:t>
            </a:r>
            <a:r>
              <a:rPr lang="en-US" dirty="0" smtClean="0"/>
              <a:t>will cause </a:t>
            </a:r>
            <a:r>
              <a:rPr lang="en-US" dirty="0"/>
              <a:t>significant price increases for all.</a:t>
            </a:r>
          </a:p>
          <a:p>
            <a:r>
              <a:rPr lang="en-US" dirty="0"/>
              <a:t>Many reputable scientists support this theory.</a:t>
            </a:r>
          </a:p>
        </p:txBody>
      </p:sp>
      <p:sp>
        <p:nvSpPr>
          <p:cNvPr id="4" name="Title 3"/>
          <p:cNvSpPr>
            <a:spLocks noGrp="1"/>
          </p:cNvSpPr>
          <p:nvPr>
            <p:ph type="title"/>
          </p:nvPr>
        </p:nvSpPr>
        <p:spPr/>
        <p:txBody>
          <a:bodyPr/>
          <a:lstStyle/>
          <a:p>
            <a:r>
              <a:rPr lang="en-US" dirty="0" smtClean="0"/>
              <a:t>Global Warming/Climate Change</a:t>
            </a:r>
            <a:endParaRPr lang="en-US" dirty="0"/>
          </a:p>
        </p:txBody>
      </p:sp>
    </p:spTree>
    <p:extLst>
      <p:ext uri="{BB962C8B-B14F-4D97-AF65-F5344CB8AC3E}">
        <p14:creationId xmlns:p14="http://schemas.microsoft.com/office/powerpoint/2010/main" val="2842423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We need stronger and safer gun control laws</a:t>
            </a:r>
            <a:endParaRPr lang="en-US" dirty="0"/>
          </a:p>
        </p:txBody>
      </p:sp>
      <p:sp>
        <p:nvSpPr>
          <p:cNvPr id="3" name="Content Placeholder 2"/>
          <p:cNvSpPr>
            <a:spLocks noGrp="1"/>
          </p:cNvSpPr>
          <p:nvPr>
            <p:ph sz="half" idx="2"/>
          </p:nvPr>
        </p:nvSpPr>
        <p:spPr/>
        <p:txBody>
          <a:bodyPr/>
          <a:lstStyle/>
          <a:p>
            <a:r>
              <a:rPr lang="en-US" dirty="0" smtClean="0"/>
              <a:t>Guns don’t kill people, people kill people. </a:t>
            </a:r>
            <a:endParaRPr lang="en-US" dirty="0"/>
          </a:p>
        </p:txBody>
      </p:sp>
      <p:sp>
        <p:nvSpPr>
          <p:cNvPr id="4" name="Title 3"/>
          <p:cNvSpPr>
            <a:spLocks noGrp="1"/>
          </p:cNvSpPr>
          <p:nvPr>
            <p:ph type="title"/>
          </p:nvPr>
        </p:nvSpPr>
        <p:spPr/>
        <p:txBody>
          <a:bodyPr/>
          <a:lstStyle/>
          <a:p>
            <a:r>
              <a:rPr lang="en-US" dirty="0" smtClean="0"/>
              <a:t>Guns</a:t>
            </a:r>
            <a:endParaRPr lang="en-US" dirty="0"/>
          </a:p>
        </p:txBody>
      </p:sp>
    </p:spTree>
    <p:extLst>
      <p:ext uri="{BB962C8B-B14F-4D97-AF65-F5344CB8AC3E}">
        <p14:creationId xmlns:p14="http://schemas.microsoft.com/office/powerpoint/2010/main" val="391850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a:t>The Second Amendment does not give citizens </a:t>
            </a:r>
            <a:r>
              <a:rPr lang="en-US" dirty="0" smtClean="0"/>
              <a:t>the right </a:t>
            </a:r>
            <a:r>
              <a:rPr lang="en-US" dirty="0"/>
              <a:t>to keep and bear arms, but only allows </a:t>
            </a:r>
            <a:r>
              <a:rPr lang="en-US" dirty="0" smtClean="0"/>
              <a:t>for the </a:t>
            </a:r>
            <a:r>
              <a:rPr lang="en-US" dirty="0"/>
              <a:t>state to keep a militia (</a:t>
            </a:r>
            <a:r>
              <a:rPr lang="en-US" dirty="0" smtClean="0"/>
              <a:t>National Guard).</a:t>
            </a:r>
          </a:p>
          <a:p>
            <a:r>
              <a:rPr lang="en-US" dirty="0" smtClean="0"/>
              <a:t> </a:t>
            </a:r>
            <a:r>
              <a:rPr lang="en-US" dirty="0"/>
              <a:t>Individuals do not need guns </a:t>
            </a:r>
            <a:r>
              <a:rPr lang="en-US" dirty="0" smtClean="0"/>
              <a:t>for protection</a:t>
            </a:r>
            <a:r>
              <a:rPr lang="en-US" dirty="0"/>
              <a:t>; it is the role of local and </a:t>
            </a:r>
            <a:r>
              <a:rPr lang="en-US" dirty="0" smtClean="0"/>
              <a:t>federal government </a:t>
            </a:r>
            <a:r>
              <a:rPr lang="en-US" dirty="0"/>
              <a:t>to protect the people through </a:t>
            </a:r>
            <a:r>
              <a:rPr lang="en-US" dirty="0" smtClean="0"/>
              <a:t>law enforcement </a:t>
            </a:r>
            <a:r>
              <a:rPr lang="en-US" dirty="0"/>
              <a:t>agencies and the military.</a:t>
            </a:r>
          </a:p>
          <a:p>
            <a:r>
              <a:rPr lang="en-US" dirty="0"/>
              <a:t>Additional gun control laws are necessary to </a:t>
            </a:r>
            <a:r>
              <a:rPr lang="en-US" dirty="0" smtClean="0"/>
              <a:t>stop gun </a:t>
            </a:r>
            <a:r>
              <a:rPr lang="en-US" dirty="0"/>
              <a:t>violence and limit the ability of criminals </a:t>
            </a:r>
            <a:r>
              <a:rPr lang="en-US" dirty="0" smtClean="0"/>
              <a:t>to obtain </a:t>
            </a:r>
            <a:r>
              <a:rPr lang="en-US" dirty="0"/>
              <a:t>guns.</a:t>
            </a:r>
          </a:p>
          <a:p>
            <a:r>
              <a:rPr lang="en-US" dirty="0"/>
              <a:t>More guns mean more violence.</a:t>
            </a:r>
          </a:p>
        </p:txBody>
      </p:sp>
      <p:sp>
        <p:nvSpPr>
          <p:cNvPr id="3" name="Content Placeholder 2"/>
          <p:cNvSpPr>
            <a:spLocks noGrp="1"/>
          </p:cNvSpPr>
          <p:nvPr>
            <p:ph sz="half" idx="2"/>
          </p:nvPr>
        </p:nvSpPr>
        <p:spPr/>
        <p:txBody>
          <a:bodyPr>
            <a:normAutofit fontScale="62500" lnSpcReduction="20000"/>
          </a:bodyPr>
          <a:lstStyle/>
          <a:p>
            <a:r>
              <a:rPr lang="en-US" dirty="0"/>
              <a:t>The Second Amendment gives citizens </a:t>
            </a:r>
            <a:r>
              <a:rPr lang="en-US" dirty="0" smtClean="0"/>
              <a:t>the right </a:t>
            </a:r>
            <a:r>
              <a:rPr lang="en-US" dirty="0"/>
              <a:t>to keep and bear arms. Individuals </a:t>
            </a:r>
            <a:r>
              <a:rPr lang="en-US" dirty="0" smtClean="0"/>
              <a:t>have the </a:t>
            </a:r>
            <a:r>
              <a:rPr lang="en-US" dirty="0"/>
              <a:t>right to defend themselves.</a:t>
            </a:r>
          </a:p>
          <a:p>
            <a:r>
              <a:rPr lang="en-US" dirty="0"/>
              <a:t>There are too many gun control laws-</a:t>
            </a:r>
            <a:r>
              <a:rPr lang="en-US" dirty="0" smtClean="0"/>
              <a:t>-additional </a:t>
            </a:r>
            <a:r>
              <a:rPr lang="en-US" dirty="0"/>
              <a:t>laws will not lower gun </a:t>
            </a:r>
            <a:r>
              <a:rPr lang="en-US" dirty="0" smtClean="0"/>
              <a:t>crime rates</a:t>
            </a:r>
            <a:r>
              <a:rPr lang="en-US" dirty="0"/>
              <a:t>. What is needed is enforcement </a:t>
            </a:r>
            <a:r>
              <a:rPr lang="en-US" dirty="0" smtClean="0"/>
              <a:t>of current </a:t>
            </a:r>
            <a:r>
              <a:rPr lang="en-US" dirty="0"/>
              <a:t>laws.</a:t>
            </a:r>
          </a:p>
          <a:p>
            <a:r>
              <a:rPr lang="en-US" dirty="0"/>
              <a:t>Gun control laws do not prevent criminals </a:t>
            </a:r>
            <a:r>
              <a:rPr lang="en-US" dirty="0" smtClean="0"/>
              <a:t>from obtaining </a:t>
            </a:r>
            <a:r>
              <a:rPr lang="en-US" dirty="0"/>
              <a:t>guns.</a:t>
            </a:r>
          </a:p>
          <a:p>
            <a:r>
              <a:rPr lang="en-US" dirty="0"/>
              <a:t>More guns in the hands of law-abiding </a:t>
            </a:r>
            <a:r>
              <a:rPr lang="en-US" dirty="0" smtClean="0"/>
              <a:t>citizens mean less crime</a:t>
            </a:r>
            <a:endParaRPr lang="en-US" dirty="0"/>
          </a:p>
        </p:txBody>
      </p:sp>
      <p:sp>
        <p:nvSpPr>
          <p:cNvPr id="4" name="Title 3"/>
          <p:cNvSpPr>
            <a:spLocks noGrp="1"/>
          </p:cNvSpPr>
          <p:nvPr>
            <p:ph type="title"/>
          </p:nvPr>
        </p:nvSpPr>
        <p:spPr/>
        <p:txBody>
          <a:bodyPr/>
          <a:lstStyle/>
          <a:p>
            <a:r>
              <a:rPr lang="en-US" dirty="0" smtClean="0"/>
              <a:t>Gun Control/ 2</a:t>
            </a:r>
            <a:r>
              <a:rPr lang="en-US" baseline="30000" dirty="0" smtClean="0"/>
              <a:t>nd</a:t>
            </a:r>
            <a:r>
              <a:rPr lang="en-US" dirty="0" smtClean="0"/>
              <a:t> Amendment</a:t>
            </a:r>
            <a:endParaRPr lang="en-US" dirty="0"/>
          </a:p>
        </p:txBody>
      </p:sp>
    </p:spTree>
    <p:extLst>
      <p:ext uri="{BB962C8B-B14F-4D97-AF65-F5344CB8AC3E}">
        <p14:creationId xmlns:p14="http://schemas.microsoft.com/office/powerpoint/2010/main" val="2224916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Illegal immigrants should be allowed amnesty and securing the border will not stop them from coming</a:t>
            </a:r>
            <a:endParaRPr lang="en-US" dirty="0"/>
          </a:p>
        </p:txBody>
      </p:sp>
      <p:sp>
        <p:nvSpPr>
          <p:cNvPr id="3" name="Content Placeholder 2"/>
          <p:cNvSpPr>
            <a:spLocks noGrp="1"/>
          </p:cNvSpPr>
          <p:nvPr>
            <p:ph sz="half" idx="2"/>
          </p:nvPr>
        </p:nvSpPr>
        <p:spPr/>
        <p:txBody>
          <a:bodyPr/>
          <a:lstStyle/>
          <a:p>
            <a:r>
              <a:rPr lang="en-US" dirty="0" smtClean="0"/>
              <a:t>Illegal immigrants should be deported, especially if they </a:t>
            </a:r>
            <a:r>
              <a:rPr lang="en-US" smtClean="0"/>
              <a:t>are criminals, </a:t>
            </a:r>
            <a:r>
              <a:rPr lang="en-US" dirty="0" smtClean="0"/>
              <a:t>we need to secure the border and enforce current immigration law. </a:t>
            </a:r>
            <a:endParaRPr lang="en-US" dirty="0"/>
          </a:p>
        </p:txBody>
      </p:sp>
      <p:sp>
        <p:nvSpPr>
          <p:cNvPr id="4" name="Title 3"/>
          <p:cNvSpPr>
            <a:spLocks noGrp="1"/>
          </p:cNvSpPr>
          <p:nvPr>
            <p:ph type="title"/>
          </p:nvPr>
        </p:nvSpPr>
        <p:spPr/>
        <p:txBody>
          <a:bodyPr/>
          <a:lstStyle/>
          <a:p>
            <a:r>
              <a:rPr lang="en-US" dirty="0" smtClean="0"/>
              <a:t>immigration</a:t>
            </a:r>
            <a:endParaRPr lang="en-US" dirty="0"/>
          </a:p>
        </p:txBody>
      </p:sp>
    </p:spTree>
    <p:extLst>
      <p:ext uri="{BB962C8B-B14F-4D97-AF65-F5344CB8AC3E}">
        <p14:creationId xmlns:p14="http://schemas.microsoft.com/office/powerpoint/2010/main" val="84766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25000" lnSpcReduction="20000"/>
          </a:bodyPr>
          <a:lstStyle/>
          <a:p>
            <a:pPr lvl="0">
              <a:lnSpc>
                <a:spcPct val="115000"/>
              </a:lnSpc>
              <a:spcBef>
                <a:spcPts val="0"/>
              </a:spcBef>
              <a:spcAft>
                <a:spcPts val="1000"/>
              </a:spcAft>
              <a:buFont typeface="Arial"/>
              <a:buChar char="•"/>
              <a:tabLst>
                <a:tab pos="457200" algn="l"/>
              </a:tabLst>
            </a:pPr>
            <a:r>
              <a:rPr lang="en-US" sz="5000" dirty="0">
                <a:ea typeface="Calibri"/>
                <a:cs typeface="Times New Roman"/>
              </a:rPr>
              <a:t>Maintain your understanding of the prompt or central statement throughout the activity.</a:t>
            </a:r>
          </a:p>
          <a:p>
            <a:pPr lvl="0">
              <a:lnSpc>
                <a:spcPct val="115000"/>
              </a:lnSpc>
              <a:spcBef>
                <a:spcPts val="0"/>
              </a:spcBef>
              <a:spcAft>
                <a:spcPts val="1000"/>
              </a:spcAft>
              <a:buFont typeface="Arial"/>
              <a:buChar char="•"/>
              <a:tabLst>
                <a:tab pos="457200" algn="l"/>
              </a:tabLst>
            </a:pPr>
            <a:r>
              <a:rPr lang="en-US" sz="5000" dirty="0">
                <a:ea typeface="Calibri"/>
                <a:cs typeface="Times New Roman"/>
              </a:rPr>
              <a:t>Actively listen to the person who is speaking.</a:t>
            </a:r>
          </a:p>
          <a:p>
            <a:pPr lvl="0">
              <a:lnSpc>
                <a:spcPct val="115000"/>
              </a:lnSpc>
              <a:spcBef>
                <a:spcPts val="0"/>
              </a:spcBef>
              <a:spcAft>
                <a:spcPts val="1000"/>
              </a:spcAft>
              <a:buFont typeface="Arial"/>
              <a:buChar char="•"/>
              <a:tabLst>
                <a:tab pos="457200" algn="l"/>
              </a:tabLst>
            </a:pPr>
            <a:r>
              <a:rPr lang="en-US" sz="5000" dirty="0">
                <a:ea typeface="Calibri"/>
                <a:cs typeface="Times New Roman"/>
              </a:rPr>
              <a:t>Wait for the teacher/facilitator to recognize you before you speak; only one person speaks at a time.</a:t>
            </a:r>
          </a:p>
          <a:p>
            <a:pPr lvl="0">
              <a:lnSpc>
                <a:spcPct val="115000"/>
              </a:lnSpc>
              <a:spcBef>
                <a:spcPts val="0"/>
              </a:spcBef>
              <a:spcAft>
                <a:spcPts val="1000"/>
              </a:spcAft>
              <a:buFont typeface="Arial"/>
              <a:buChar char="•"/>
              <a:tabLst>
                <a:tab pos="457200" algn="l"/>
              </a:tabLst>
            </a:pPr>
            <a:r>
              <a:rPr lang="en-US" sz="5000" dirty="0">
                <a:ea typeface="Calibri"/>
                <a:cs typeface="Times New Roman"/>
              </a:rPr>
              <a:t>Seek to understand the opposing speaker’s point of view even if you do not agree with them.</a:t>
            </a:r>
          </a:p>
          <a:p>
            <a:pPr lvl="0">
              <a:lnSpc>
                <a:spcPct val="115000"/>
              </a:lnSpc>
              <a:spcBef>
                <a:spcPts val="0"/>
              </a:spcBef>
              <a:spcAft>
                <a:spcPts val="1000"/>
              </a:spcAft>
              <a:buFont typeface="Arial"/>
              <a:buChar char="•"/>
              <a:tabLst>
                <a:tab pos="457200" algn="l"/>
              </a:tabLst>
            </a:pPr>
            <a:r>
              <a:rPr lang="en-US" sz="5000" dirty="0">
                <a:ea typeface="Calibri"/>
                <a:cs typeface="Times New Roman"/>
              </a:rPr>
              <a:t>Summarize briefly the previous speaker’s argument before you make your response.</a:t>
            </a:r>
          </a:p>
          <a:p>
            <a:pPr marL="0" marR="0" indent="0">
              <a:lnSpc>
                <a:spcPct val="115000"/>
              </a:lnSpc>
              <a:spcBef>
                <a:spcPts val="0"/>
              </a:spcBef>
              <a:spcAft>
                <a:spcPts val="1000"/>
              </a:spcAft>
              <a:buNone/>
            </a:pPr>
            <a:endParaRPr lang="en-US" sz="2800" dirty="0">
              <a:ea typeface="Calibri"/>
              <a:cs typeface="Times New Roman"/>
            </a:endParaRPr>
          </a:p>
        </p:txBody>
      </p:sp>
      <p:sp>
        <p:nvSpPr>
          <p:cNvPr id="4" name="Content Placeholder 3"/>
          <p:cNvSpPr>
            <a:spLocks noGrp="1"/>
          </p:cNvSpPr>
          <p:nvPr>
            <p:ph sz="half" idx="2"/>
          </p:nvPr>
        </p:nvSpPr>
        <p:spPr/>
        <p:txBody>
          <a:bodyPr>
            <a:normAutofit fontScale="25000" lnSpcReduction="20000"/>
          </a:bodyPr>
          <a:lstStyle/>
          <a:p>
            <a:r>
              <a:rPr lang="en-US" sz="6200" dirty="0" smtClean="0"/>
              <a:t>Contribute your own thoughts, offering your reasons as succinctly as possible.</a:t>
            </a:r>
          </a:p>
          <a:p>
            <a:r>
              <a:rPr lang="en-US" sz="6200" dirty="0" smtClean="0"/>
              <a:t>Respond to statements and ideas only, not to the person giving them.</a:t>
            </a:r>
          </a:p>
          <a:p>
            <a:r>
              <a:rPr lang="en-US" sz="6200" dirty="0" smtClean="0"/>
              <a:t>Change your mind about the central statement as new information or reasoning is presented.</a:t>
            </a:r>
          </a:p>
          <a:p>
            <a:r>
              <a:rPr lang="en-US" sz="6200" dirty="0" smtClean="0"/>
              <a:t>Refrain from having side conversations during the debate portion of the activity.</a:t>
            </a:r>
          </a:p>
          <a:p>
            <a:r>
              <a:rPr lang="en-US" sz="6200" dirty="0" smtClean="0"/>
              <a:t>Move to the opposite side or to the undecided position as your thinking grows and changes as a result of convincing arguments from the opposing side.</a:t>
            </a:r>
          </a:p>
          <a:p>
            <a:r>
              <a:rPr lang="en-US" sz="6200" dirty="0" smtClean="0"/>
              <a:t>Support the discussion by maintaining order and contributing constructive comments.</a:t>
            </a:r>
          </a:p>
          <a:p>
            <a:endParaRPr lang="en-US" dirty="0"/>
          </a:p>
        </p:txBody>
      </p:sp>
      <p:sp>
        <p:nvSpPr>
          <p:cNvPr id="2" name="Title 1"/>
          <p:cNvSpPr>
            <a:spLocks noGrp="1"/>
          </p:cNvSpPr>
          <p:nvPr>
            <p:ph type="title"/>
          </p:nvPr>
        </p:nvSpPr>
        <p:spPr/>
        <p:txBody>
          <a:bodyPr/>
          <a:lstStyle/>
          <a:p>
            <a:r>
              <a:rPr lang="en-US" dirty="0" smtClean="0"/>
              <a:t>Rules of Engagement</a:t>
            </a:r>
            <a:endParaRPr lang="en-US" dirty="0"/>
          </a:p>
        </p:txBody>
      </p:sp>
    </p:spTree>
    <p:extLst>
      <p:ext uri="{BB962C8B-B14F-4D97-AF65-F5344CB8AC3E}">
        <p14:creationId xmlns:p14="http://schemas.microsoft.com/office/powerpoint/2010/main" val="1487308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a:t>Support legal immigration. </a:t>
            </a:r>
            <a:endParaRPr lang="en-US" dirty="0" smtClean="0"/>
          </a:p>
          <a:p>
            <a:r>
              <a:rPr lang="en-US" dirty="0" smtClean="0"/>
              <a:t>Support blanket amnesty </a:t>
            </a:r>
            <a:r>
              <a:rPr lang="en-US" dirty="0"/>
              <a:t>for those who enter the U.S. </a:t>
            </a:r>
            <a:r>
              <a:rPr lang="en-US" dirty="0" smtClean="0"/>
              <a:t>illegally (undocumented </a:t>
            </a:r>
            <a:r>
              <a:rPr lang="en-US" dirty="0"/>
              <a:t>immigrants). </a:t>
            </a:r>
            <a:endParaRPr lang="en-US" dirty="0" smtClean="0"/>
          </a:p>
          <a:p>
            <a:r>
              <a:rPr lang="en-US" dirty="0" smtClean="0"/>
              <a:t>Also </a:t>
            </a:r>
            <a:r>
              <a:rPr lang="en-US" dirty="0"/>
              <a:t>believe </a:t>
            </a:r>
            <a:r>
              <a:rPr lang="en-US" dirty="0" smtClean="0"/>
              <a:t>that illegal </a:t>
            </a:r>
            <a:r>
              <a:rPr lang="en-US" dirty="0"/>
              <a:t>immigrants have a right to</a:t>
            </a:r>
            <a:r>
              <a:rPr lang="en-US" dirty="0" smtClean="0"/>
              <a:t>: -- </a:t>
            </a:r>
            <a:r>
              <a:rPr lang="en-US" dirty="0"/>
              <a:t>all educational and health benefits that </a:t>
            </a:r>
            <a:r>
              <a:rPr lang="en-US" dirty="0" smtClean="0"/>
              <a:t>citizens receive </a:t>
            </a:r>
            <a:r>
              <a:rPr lang="en-US" dirty="0"/>
              <a:t>(financial aid, welfare, social security </a:t>
            </a:r>
            <a:r>
              <a:rPr lang="en-US" dirty="0" smtClean="0"/>
              <a:t>and Medicaid), </a:t>
            </a:r>
            <a:r>
              <a:rPr lang="en-US" dirty="0"/>
              <a:t>regardless of legal status</a:t>
            </a:r>
            <a:r>
              <a:rPr lang="en-US" dirty="0" smtClean="0"/>
              <a:t>.-- </a:t>
            </a:r>
            <a:r>
              <a:rPr lang="en-US" dirty="0"/>
              <a:t>the same rights as American citizens</a:t>
            </a:r>
          </a:p>
          <a:p>
            <a:r>
              <a:rPr lang="en-US" dirty="0"/>
              <a:t>It is unfair to arrest millions of </a:t>
            </a:r>
            <a:r>
              <a:rPr lang="en-US" dirty="0" smtClean="0"/>
              <a:t>undocumented immigrants</a:t>
            </a:r>
            <a:endParaRPr lang="en-US" dirty="0"/>
          </a:p>
        </p:txBody>
      </p:sp>
      <p:sp>
        <p:nvSpPr>
          <p:cNvPr id="3" name="Content Placeholder 2"/>
          <p:cNvSpPr>
            <a:spLocks noGrp="1"/>
          </p:cNvSpPr>
          <p:nvPr>
            <p:ph sz="half" idx="2"/>
          </p:nvPr>
        </p:nvSpPr>
        <p:spPr/>
        <p:txBody>
          <a:bodyPr>
            <a:normAutofit fontScale="62500" lnSpcReduction="20000"/>
          </a:bodyPr>
          <a:lstStyle/>
          <a:p>
            <a:r>
              <a:rPr lang="en-US" dirty="0"/>
              <a:t>Support legal immigration only. </a:t>
            </a:r>
            <a:endParaRPr lang="en-US" dirty="0" smtClean="0"/>
          </a:p>
          <a:p>
            <a:r>
              <a:rPr lang="en-US" dirty="0" smtClean="0"/>
              <a:t>Oppose amnesty </a:t>
            </a:r>
            <a:r>
              <a:rPr lang="en-US" dirty="0"/>
              <a:t>for those who enter the U.S. </a:t>
            </a:r>
            <a:r>
              <a:rPr lang="en-US" dirty="0" smtClean="0"/>
              <a:t>illegally (illegal </a:t>
            </a:r>
            <a:r>
              <a:rPr lang="en-US" dirty="0"/>
              <a:t>immigrants). </a:t>
            </a:r>
            <a:endParaRPr lang="en-US" dirty="0" smtClean="0"/>
          </a:p>
          <a:p>
            <a:r>
              <a:rPr lang="en-US" dirty="0" smtClean="0"/>
              <a:t>Those </a:t>
            </a:r>
            <a:r>
              <a:rPr lang="en-US" dirty="0"/>
              <a:t>who break the </a:t>
            </a:r>
            <a:r>
              <a:rPr lang="en-US" dirty="0" smtClean="0"/>
              <a:t>law by </a:t>
            </a:r>
            <a:r>
              <a:rPr lang="en-US" dirty="0"/>
              <a:t>entering the U.S. illegally do not have </a:t>
            </a:r>
            <a:r>
              <a:rPr lang="en-US" dirty="0" smtClean="0"/>
              <a:t>the same </a:t>
            </a:r>
            <a:r>
              <a:rPr lang="en-US" dirty="0"/>
              <a:t>rights as those who obey the law </a:t>
            </a:r>
            <a:r>
              <a:rPr lang="en-US" dirty="0" smtClean="0"/>
              <a:t>and enter </a:t>
            </a:r>
            <a:r>
              <a:rPr lang="en-US" dirty="0"/>
              <a:t>legally.</a:t>
            </a:r>
          </a:p>
          <a:p>
            <a:r>
              <a:rPr lang="en-US" dirty="0"/>
              <a:t>The borders should be secured </a:t>
            </a:r>
            <a:r>
              <a:rPr lang="en-US" dirty="0" smtClean="0"/>
              <a:t>before addressing </a:t>
            </a:r>
            <a:r>
              <a:rPr lang="en-US" dirty="0"/>
              <a:t>the problem of the </a:t>
            </a:r>
            <a:r>
              <a:rPr lang="en-US" dirty="0" smtClean="0"/>
              <a:t>illegal immigrants </a:t>
            </a:r>
            <a:r>
              <a:rPr lang="en-US" dirty="0"/>
              <a:t>currently in the country. </a:t>
            </a:r>
            <a:endParaRPr lang="en-US" dirty="0" smtClean="0"/>
          </a:p>
          <a:p>
            <a:r>
              <a:rPr lang="en-US" dirty="0" smtClean="0"/>
              <a:t>The Federal </a:t>
            </a:r>
            <a:r>
              <a:rPr lang="en-US" dirty="0"/>
              <a:t>Government should secure the </a:t>
            </a:r>
            <a:r>
              <a:rPr lang="en-US" dirty="0" smtClean="0"/>
              <a:t>borders and enforce current immigration law</a:t>
            </a:r>
            <a:endParaRPr lang="en-US" dirty="0"/>
          </a:p>
        </p:txBody>
      </p:sp>
      <p:sp>
        <p:nvSpPr>
          <p:cNvPr id="4" name="Title 3"/>
          <p:cNvSpPr>
            <a:spLocks noGrp="1"/>
          </p:cNvSpPr>
          <p:nvPr>
            <p:ph type="title"/>
          </p:nvPr>
        </p:nvSpPr>
        <p:spPr/>
        <p:txBody>
          <a:bodyPr/>
          <a:lstStyle/>
          <a:p>
            <a:r>
              <a:rPr lang="en-US" dirty="0" smtClean="0"/>
              <a:t>Immigration</a:t>
            </a:r>
            <a:endParaRPr lang="en-US" dirty="0"/>
          </a:p>
        </p:txBody>
      </p:sp>
    </p:spTree>
    <p:extLst>
      <p:ext uri="{BB962C8B-B14F-4D97-AF65-F5344CB8AC3E}">
        <p14:creationId xmlns:p14="http://schemas.microsoft.com/office/powerpoint/2010/main" val="3466320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Love is love</a:t>
            </a:r>
            <a:endParaRPr lang="en-US" dirty="0"/>
          </a:p>
        </p:txBody>
      </p:sp>
      <p:sp>
        <p:nvSpPr>
          <p:cNvPr id="3" name="Content Placeholder 2"/>
          <p:cNvSpPr>
            <a:spLocks noGrp="1"/>
          </p:cNvSpPr>
          <p:nvPr>
            <p:ph sz="half" idx="2"/>
          </p:nvPr>
        </p:nvSpPr>
        <p:spPr/>
        <p:txBody>
          <a:bodyPr/>
          <a:lstStyle/>
          <a:p>
            <a:r>
              <a:rPr lang="en-US" dirty="0" smtClean="0"/>
              <a:t>I believe marriage is defined as between a man and a woman</a:t>
            </a:r>
            <a:endParaRPr lang="en-US" dirty="0"/>
          </a:p>
        </p:txBody>
      </p:sp>
      <p:sp>
        <p:nvSpPr>
          <p:cNvPr id="4" name="Title 3"/>
          <p:cNvSpPr>
            <a:spLocks noGrp="1"/>
          </p:cNvSpPr>
          <p:nvPr>
            <p:ph type="title"/>
          </p:nvPr>
        </p:nvSpPr>
        <p:spPr/>
        <p:txBody>
          <a:bodyPr/>
          <a:lstStyle/>
          <a:p>
            <a:r>
              <a:rPr lang="en-US" dirty="0" smtClean="0"/>
              <a:t>Same sex marriage</a:t>
            </a:r>
            <a:endParaRPr lang="en-US" dirty="0"/>
          </a:p>
        </p:txBody>
      </p:sp>
    </p:spTree>
    <p:extLst>
      <p:ext uri="{BB962C8B-B14F-4D97-AF65-F5344CB8AC3E}">
        <p14:creationId xmlns:p14="http://schemas.microsoft.com/office/powerpoint/2010/main" val="2156675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55000" lnSpcReduction="20000"/>
          </a:bodyPr>
          <a:lstStyle/>
          <a:p>
            <a:r>
              <a:rPr lang="en-US" dirty="0"/>
              <a:t>Marriage is the union of people who love </a:t>
            </a:r>
            <a:r>
              <a:rPr lang="en-US" dirty="0" smtClean="0"/>
              <a:t>each other</a:t>
            </a:r>
            <a:r>
              <a:rPr lang="en-US" dirty="0"/>
              <a:t>. It should be legal for gay, lesbian, </a:t>
            </a:r>
            <a:r>
              <a:rPr lang="en-US" dirty="0" smtClean="0"/>
              <a:t>bisexual and </a:t>
            </a:r>
            <a:r>
              <a:rPr lang="en-US" dirty="0"/>
              <a:t>transgender individuals, to ensure equal </a:t>
            </a:r>
            <a:r>
              <a:rPr lang="en-US" dirty="0" smtClean="0"/>
              <a:t>rights for </a:t>
            </a:r>
            <a:r>
              <a:rPr lang="en-US" dirty="0"/>
              <a:t>all. Support same-sex marriage.</a:t>
            </a:r>
          </a:p>
          <a:p>
            <a:r>
              <a:rPr lang="en-US" dirty="0"/>
              <a:t>Opposed to the creation of a </a:t>
            </a:r>
            <a:r>
              <a:rPr lang="en-US" dirty="0" smtClean="0"/>
              <a:t>constitutional amendment </a:t>
            </a:r>
            <a:r>
              <a:rPr lang="en-US" dirty="0"/>
              <a:t>establishing marriage as the union </a:t>
            </a:r>
            <a:r>
              <a:rPr lang="en-US" dirty="0" smtClean="0"/>
              <a:t>of one </a:t>
            </a:r>
            <a:r>
              <a:rPr lang="en-US" dirty="0"/>
              <a:t>man and one woman. All </a:t>
            </a:r>
            <a:r>
              <a:rPr lang="en-US" dirty="0" smtClean="0"/>
              <a:t>individuals regardless </a:t>
            </a:r>
            <a:r>
              <a:rPr lang="en-US" dirty="0"/>
              <a:t>of their sexual orientation, have </a:t>
            </a:r>
            <a:r>
              <a:rPr lang="en-US" dirty="0" smtClean="0"/>
              <a:t>the right </a:t>
            </a:r>
            <a:r>
              <a:rPr lang="en-US" dirty="0"/>
              <a:t>to marry.</a:t>
            </a:r>
          </a:p>
          <a:p>
            <a:r>
              <a:rPr lang="en-US" dirty="0"/>
              <a:t>Prohibiting same-sex citizens from marrying </a:t>
            </a:r>
            <a:r>
              <a:rPr lang="en-US" dirty="0" smtClean="0"/>
              <a:t>denies them </a:t>
            </a:r>
            <a:r>
              <a:rPr lang="en-US" dirty="0"/>
              <a:t>their civil rights. [Opinions vary on </a:t>
            </a:r>
            <a:r>
              <a:rPr lang="en-US" dirty="0" smtClean="0"/>
              <a:t>whether this </a:t>
            </a:r>
            <a:r>
              <a:rPr lang="en-US" dirty="0"/>
              <a:t>issue is equal to civil rights for </a:t>
            </a:r>
            <a:r>
              <a:rPr lang="en-US" dirty="0" smtClean="0"/>
              <a:t>African-Americans </a:t>
            </a:r>
            <a:endParaRPr lang="en-US" dirty="0"/>
          </a:p>
        </p:txBody>
      </p:sp>
      <p:sp>
        <p:nvSpPr>
          <p:cNvPr id="3" name="Content Placeholder 2"/>
          <p:cNvSpPr>
            <a:spLocks noGrp="1"/>
          </p:cNvSpPr>
          <p:nvPr>
            <p:ph sz="half" idx="2"/>
          </p:nvPr>
        </p:nvSpPr>
        <p:spPr/>
        <p:txBody>
          <a:bodyPr>
            <a:normAutofit fontScale="55000" lnSpcReduction="20000"/>
          </a:bodyPr>
          <a:lstStyle/>
          <a:p>
            <a:r>
              <a:rPr lang="en-US" dirty="0"/>
              <a:t>Marriage is the union of one man and </a:t>
            </a:r>
            <a:r>
              <a:rPr lang="en-US" dirty="0" smtClean="0"/>
              <a:t>one woman</a:t>
            </a:r>
            <a:r>
              <a:rPr lang="en-US" dirty="0"/>
              <a:t>. Oppose same-sex marriage.</a:t>
            </a:r>
          </a:p>
          <a:p>
            <a:r>
              <a:rPr lang="en-US" dirty="0" smtClean="0"/>
              <a:t>Requiring </a:t>
            </a:r>
            <a:r>
              <a:rPr lang="en-US" dirty="0"/>
              <a:t>citizens to sanction </a:t>
            </a:r>
            <a:r>
              <a:rPr lang="en-US" dirty="0" smtClean="0"/>
              <a:t>same-sex relationships </a:t>
            </a:r>
            <a:r>
              <a:rPr lang="en-US" dirty="0"/>
              <a:t>violates moral and </a:t>
            </a:r>
            <a:r>
              <a:rPr lang="en-US" dirty="0" smtClean="0"/>
              <a:t>religious beliefs </a:t>
            </a:r>
            <a:r>
              <a:rPr lang="en-US" dirty="0"/>
              <a:t>of millions of Christians, Jews, </a:t>
            </a:r>
            <a:r>
              <a:rPr lang="en-US" dirty="0" smtClean="0"/>
              <a:t>Muslims and </a:t>
            </a:r>
            <a:r>
              <a:rPr lang="en-US" dirty="0"/>
              <a:t>others, who believe marriage is the </a:t>
            </a:r>
            <a:r>
              <a:rPr lang="en-US" dirty="0" smtClean="0"/>
              <a:t>union of </a:t>
            </a:r>
            <a:r>
              <a:rPr lang="en-US" dirty="0"/>
              <a:t>one man and one woman.</a:t>
            </a:r>
          </a:p>
        </p:txBody>
      </p:sp>
      <p:sp>
        <p:nvSpPr>
          <p:cNvPr id="4" name="Title 3"/>
          <p:cNvSpPr>
            <a:spLocks noGrp="1"/>
          </p:cNvSpPr>
          <p:nvPr>
            <p:ph type="title"/>
          </p:nvPr>
        </p:nvSpPr>
        <p:spPr/>
        <p:txBody>
          <a:bodyPr/>
          <a:lstStyle/>
          <a:p>
            <a:r>
              <a:rPr lang="en-US" dirty="0" smtClean="0"/>
              <a:t>Same Sex Marriage</a:t>
            </a:r>
            <a:endParaRPr lang="en-US" dirty="0"/>
          </a:p>
        </p:txBody>
      </p:sp>
    </p:spTree>
    <p:extLst>
      <p:ext uri="{BB962C8B-B14F-4D97-AF65-F5344CB8AC3E}">
        <p14:creationId xmlns:p14="http://schemas.microsoft.com/office/powerpoint/2010/main" val="3789464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Terrorism is perpetuated by American arrogance, torture methods, Guantanamo Bay, and war to kill terrorists</a:t>
            </a:r>
            <a:endParaRPr lang="en-US" dirty="0"/>
          </a:p>
        </p:txBody>
      </p:sp>
      <p:sp>
        <p:nvSpPr>
          <p:cNvPr id="3" name="Content Placeholder 2"/>
          <p:cNvSpPr>
            <a:spLocks noGrp="1"/>
          </p:cNvSpPr>
          <p:nvPr>
            <p:ph sz="half" idx="2"/>
          </p:nvPr>
        </p:nvSpPr>
        <p:spPr/>
        <p:txBody>
          <a:bodyPr/>
          <a:lstStyle/>
          <a:p>
            <a:r>
              <a:rPr lang="en-US" dirty="0" smtClean="0"/>
              <a:t>Terrorism is the greatest threat to national security and should be stopped at all cost</a:t>
            </a:r>
            <a:endParaRPr lang="en-US" dirty="0"/>
          </a:p>
        </p:txBody>
      </p:sp>
      <p:sp>
        <p:nvSpPr>
          <p:cNvPr id="4" name="Title 3"/>
          <p:cNvSpPr>
            <a:spLocks noGrp="1"/>
          </p:cNvSpPr>
          <p:nvPr>
            <p:ph type="title"/>
          </p:nvPr>
        </p:nvSpPr>
        <p:spPr/>
        <p:txBody>
          <a:bodyPr/>
          <a:lstStyle/>
          <a:p>
            <a:r>
              <a:rPr lang="en-US" dirty="0" smtClean="0"/>
              <a:t>Terrorism</a:t>
            </a:r>
            <a:endParaRPr lang="en-US" dirty="0"/>
          </a:p>
        </p:txBody>
      </p:sp>
    </p:spTree>
    <p:extLst>
      <p:ext uri="{BB962C8B-B14F-4D97-AF65-F5344CB8AC3E}">
        <p14:creationId xmlns:p14="http://schemas.microsoft.com/office/powerpoint/2010/main" val="4073935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55000" lnSpcReduction="20000"/>
          </a:bodyPr>
          <a:lstStyle/>
          <a:p>
            <a:r>
              <a:rPr lang="en-US" dirty="0"/>
              <a:t>Global warming, not terrorism, poses the </a:t>
            </a:r>
            <a:r>
              <a:rPr lang="en-US" dirty="0" smtClean="0"/>
              <a:t>greatest threat </a:t>
            </a:r>
            <a:r>
              <a:rPr lang="en-US" dirty="0"/>
              <a:t>to the U.S., according to Democrats </a:t>
            </a:r>
            <a:r>
              <a:rPr lang="en-US" dirty="0" smtClean="0"/>
              <a:t>in Congress and President Obama. </a:t>
            </a:r>
            <a:endParaRPr lang="en-US" dirty="0"/>
          </a:p>
          <a:p>
            <a:r>
              <a:rPr lang="en-US" dirty="0"/>
              <a:t>Terrorism is a result of arrogant U.S. </a:t>
            </a:r>
            <a:r>
              <a:rPr lang="en-US" dirty="0" smtClean="0"/>
              <a:t>foreign policy</a:t>
            </a:r>
            <a:r>
              <a:rPr lang="en-US" dirty="0"/>
              <a:t>.</a:t>
            </a:r>
          </a:p>
          <a:p>
            <a:r>
              <a:rPr lang="en-US" dirty="0"/>
              <a:t>Good diplomacy is the best way to deal </a:t>
            </a:r>
            <a:r>
              <a:rPr lang="en-US" dirty="0" smtClean="0"/>
              <a:t>with terrorism</a:t>
            </a:r>
            <a:r>
              <a:rPr lang="en-US" dirty="0"/>
              <a:t>. </a:t>
            </a:r>
            <a:endParaRPr lang="en-US" dirty="0" smtClean="0"/>
          </a:p>
          <a:p>
            <a:r>
              <a:rPr lang="en-US" dirty="0" smtClean="0"/>
              <a:t>Relying </a:t>
            </a:r>
            <a:r>
              <a:rPr lang="en-US" dirty="0"/>
              <a:t>on military force to </a:t>
            </a:r>
            <a:r>
              <a:rPr lang="en-US" dirty="0" smtClean="0"/>
              <a:t>defeat terrorism </a:t>
            </a:r>
            <a:r>
              <a:rPr lang="en-US" dirty="0"/>
              <a:t>creates hatred that leads to </a:t>
            </a:r>
            <a:r>
              <a:rPr lang="en-US" dirty="0" smtClean="0"/>
              <a:t>more terrorism</a:t>
            </a:r>
            <a:r>
              <a:rPr lang="en-US" dirty="0"/>
              <a:t>.</a:t>
            </a:r>
          </a:p>
          <a:p>
            <a:r>
              <a:rPr lang="en-US" dirty="0"/>
              <a:t>Captured terrorists should be handled by </a:t>
            </a:r>
            <a:r>
              <a:rPr lang="en-US" dirty="0" smtClean="0"/>
              <a:t>law enforcement </a:t>
            </a:r>
            <a:r>
              <a:rPr lang="en-US" dirty="0"/>
              <a:t>and tried in civilian courts.</a:t>
            </a:r>
          </a:p>
        </p:txBody>
      </p:sp>
      <p:sp>
        <p:nvSpPr>
          <p:cNvPr id="3" name="Content Placeholder 2"/>
          <p:cNvSpPr>
            <a:spLocks noGrp="1"/>
          </p:cNvSpPr>
          <p:nvPr>
            <p:ph sz="half" idx="2"/>
          </p:nvPr>
        </p:nvSpPr>
        <p:spPr/>
        <p:txBody>
          <a:bodyPr>
            <a:normAutofit fontScale="55000" lnSpcReduction="20000"/>
          </a:bodyPr>
          <a:lstStyle/>
          <a:p>
            <a:r>
              <a:rPr lang="en-US" dirty="0"/>
              <a:t>Terrorism poses one of the greatest threats </a:t>
            </a:r>
            <a:r>
              <a:rPr lang="en-US" dirty="0" smtClean="0"/>
              <a:t>to the </a:t>
            </a:r>
            <a:r>
              <a:rPr lang="en-US" dirty="0"/>
              <a:t>U.S.</a:t>
            </a:r>
          </a:p>
          <a:p>
            <a:r>
              <a:rPr lang="en-US" dirty="0"/>
              <a:t>The world toward which the militant </a:t>
            </a:r>
            <a:r>
              <a:rPr lang="en-US" dirty="0" smtClean="0"/>
              <a:t>Islamists strive </a:t>
            </a:r>
            <a:r>
              <a:rPr lang="en-US" dirty="0"/>
              <a:t>cannot peacefully co-exist with </a:t>
            </a:r>
            <a:r>
              <a:rPr lang="en-US" dirty="0" smtClean="0"/>
              <a:t>the Western </a:t>
            </a:r>
            <a:r>
              <a:rPr lang="en-US" dirty="0"/>
              <a:t>world. In the last decade, </a:t>
            </a:r>
            <a:r>
              <a:rPr lang="en-US" dirty="0" smtClean="0"/>
              <a:t>militant Islamists </a:t>
            </a:r>
            <a:r>
              <a:rPr lang="en-US" dirty="0"/>
              <a:t>have repeatedly attacked </a:t>
            </a:r>
            <a:r>
              <a:rPr lang="en-US" dirty="0" smtClean="0"/>
              <a:t>Americans and </a:t>
            </a:r>
            <a:r>
              <a:rPr lang="en-US" dirty="0"/>
              <a:t>American interests here </a:t>
            </a:r>
            <a:r>
              <a:rPr lang="en-US" dirty="0" smtClean="0"/>
              <a:t>and abroad</a:t>
            </a:r>
            <a:r>
              <a:rPr lang="en-US" dirty="0"/>
              <a:t>. Terrorists must be stopped </a:t>
            </a:r>
            <a:r>
              <a:rPr lang="en-US" dirty="0" smtClean="0"/>
              <a:t>and destroyed</a:t>
            </a:r>
            <a:r>
              <a:rPr lang="en-US" dirty="0"/>
              <a:t>.</a:t>
            </a:r>
          </a:p>
          <a:p>
            <a:r>
              <a:rPr lang="en-US" dirty="0"/>
              <a:t>The use of intelligence-gathering and </a:t>
            </a:r>
            <a:r>
              <a:rPr lang="en-US" dirty="0" smtClean="0"/>
              <a:t>military force </a:t>
            </a:r>
            <a:r>
              <a:rPr lang="en-US" dirty="0"/>
              <a:t>are the best ways to defeat </a:t>
            </a:r>
            <a:r>
              <a:rPr lang="en-US" dirty="0" smtClean="0"/>
              <a:t>terrorism around </a:t>
            </a:r>
            <a:r>
              <a:rPr lang="en-US" dirty="0"/>
              <a:t>the world.</a:t>
            </a:r>
          </a:p>
          <a:p>
            <a:r>
              <a:rPr lang="en-US" dirty="0"/>
              <a:t>Captured terrorists should be treated </a:t>
            </a:r>
            <a:r>
              <a:rPr lang="en-US" dirty="0" smtClean="0"/>
              <a:t>as enemy </a:t>
            </a:r>
            <a:r>
              <a:rPr lang="en-US" dirty="0"/>
              <a:t>combatants and tried in military courts</a:t>
            </a:r>
          </a:p>
        </p:txBody>
      </p:sp>
      <p:sp>
        <p:nvSpPr>
          <p:cNvPr id="4" name="Title 3"/>
          <p:cNvSpPr>
            <a:spLocks noGrp="1"/>
          </p:cNvSpPr>
          <p:nvPr>
            <p:ph type="title"/>
          </p:nvPr>
        </p:nvSpPr>
        <p:spPr/>
        <p:txBody>
          <a:bodyPr/>
          <a:lstStyle/>
          <a:p>
            <a:r>
              <a:rPr lang="en-US" dirty="0" smtClean="0"/>
              <a:t>Terrorism</a:t>
            </a:r>
            <a:endParaRPr lang="en-US" dirty="0"/>
          </a:p>
        </p:txBody>
      </p:sp>
    </p:spTree>
    <p:extLst>
      <p:ext uri="{BB962C8B-B14F-4D97-AF65-F5344CB8AC3E}">
        <p14:creationId xmlns:p14="http://schemas.microsoft.com/office/powerpoint/2010/main" val="4078055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Raise taxes on the wealthy to support welfare programs </a:t>
            </a:r>
            <a:endParaRPr lang="en-US" dirty="0"/>
          </a:p>
        </p:txBody>
      </p:sp>
      <p:sp>
        <p:nvSpPr>
          <p:cNvPr id="3" name="Content Placeholder 2"/>
          <p:cNvSpPr>
            <a:spLocks noGrp="1"/>
          </p:cNvSpPr>
          <p:nvPr>
            <p:ph sz="half" idx="2"/>
          </p:nvPr>
        </p:nvSpPr>
        <p:spPr/>
        <p:txBody>
          <a:bodyPr/>
          <a:lstStyle/>
          <a:p>
            <a:r>
              <a:rPr lang="en-US" dirty="0" smtClean="0"/>
              <a:t>Lower taxes to create competition and job creation</a:t>
            </a:r>
            <a:endParaRPr lang="en-US" dirty="0"/>
          </a:p>
        </p:txBody>
      </p:sp>
      <p:sp>
        <p:nvSpPr>
          <p:cNvPr id="4" name="Title 3"/>
          <p:cNvSpPr>
            <a:spLocks noGrp="1"/>
          </p:cNvSpPr>
          <p:nvPr>
            <p:ph type="title"/>
          </p:nvPr>
        </p:nvSpPr>
        <p:spPr/>
        <p:txBody>
          <a:bodyPr/>
          <a:lstStyle/>
          <a:p>
            <a:r>
              <a:rPr lang="en-US" dirty="0" smtClean="0"/>
              <a:t>Taxes</a:t>
            </a:r>
            <a:endParaRPr lang="en-US" dirty="0"/>
          </a:p>
        </p:txBody>
      </p:sp>
    </p:spTree>
    <p:extLst>
      <p:ext uri="{BB962C8B-B14F-4D97-AF65-F5344CB8AC3E}">
        <p14:creationId xmlns:p14="http://schemas.microsoft.com/office/powerpoint/2010/main" val="2980133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a:t>Higher taxes (primarily for the wealthy) and </a:t>
            </a:r>
            <a:r>
              <a:rPr lang="en-US" dirty="0" smtClean="0"/>
              <a:t>a larger </a:t>
            </a:r>
            <a:r>
              <a:rPr lang="en-US" dirty="0"/>
              <a:t>government are necessary to </a:t>
            </a:r>
            <a:r>
              <a:rPr lang="en-US" dirty="0" smtClean="0"/>
              <a:t>address inequity/injustice </a:t>
            </a:r>
            <a:r>
              <a:rPr lang="en-US" dirty="0"/>
              <a:t>in society (government </a:t>
            </a:r>
            <a:r>
              <a:rPr lang="en-US" dirty="0" smtClean="0"/>
              <a:t>should help </a:t>
            </a:r>
            <a:r>
              <a:rPr lang="en-US" dirty="0"/>
              <a:t>the poor and needy using tax dollars from </a:t>
            </a:r>
            <a:r>
              <a:rPr lang="en-US" dirty="0" smtClean="0"/>
              <a:t>the rich</a:t>
            </a:r>
            <a:r>
              <a:rPr lang="en-US" dirty="0"/>
              <a:t>).</a:t>
            </a:r>
          </a:p>
          <a:p>
            <a:r>
              <a:rPr lang="en-US" dirty="0"/>
              <a:t>Support a large government to provide for </a:t>
            </a:r>
            <a:r>
              <a:rPr lang="en-US" dirty="0" smtClean="0"/>
              <a:t>the needs </a:t>
            </a:r>
            <a:r>
              <a:rPr lang="en-US" dirty="0"/>
              <a:t>of the people and create </a:t>
            </a:r>
            <a:r>
              <a:rPr lang="en-US" dirty="0" smtClean="0"/>
              <a:t>equality.</a:t>
            </a:r>
          </a:p>
          <a:p>
            <a:r>
              <a:rPr lang="en-US" dirty="0" smtClean="0"/>
              <a:t>Taxes enable </a:t>
            </a:r>
            <a:r>
              <a:rPr lang="en-US" dirty="0"/>
              <a:t>the government to create jobs and </a:t>
            </a:r>
            <a:r>
              <a:rPr lang="en-US" dirty="0" smtClean="0"/>
              <a:t>provide welfare </a:t>
            </a:r>
            <a:r>
              <a:rPr lang="en-US" dirty="0"/>
              <a:t>programs for those in </a:t>
            </a:r>
            <a:r>
              <a:rPr lang="en-US" dirty="0" smtClean="0"/>
              <a:t>need. Government </a:t>
            </a:r>
            <a:r>
              <a:rPr lang="en-US" dirty="0"/>
              <a:t>programs are a caring way to </a:t>
            </a:r>
            <a:r>
              <a:rPr lang="en-US" dirty="0" smtClean="0"/>
              <a:t>provide for </a:t>
            </a:r>
            <a:r>
              <a:rPr lang="en-US" dirty="0"/>
              <a:t>the poor and needy in society.</a:t>
            </a:r>
          </a:p>
        </p:txBody>
      </p:sp>
      <p:sp>
        <p:nvSpPr>
          <p:cNvPr id="3" name="Content Placeholder 2"/>
          <p:cNvSpPr>
            <a:spLocks noGrp="1"/>
          </p:cNvSpPr>
          <p:nvPr>
            <p:ph sz="half" idx="2"/>
          </p:nvPr>
        </p:nvSpPr>
        <p:spPr/>
        <p:txBody>
          <a:bodyPr>
            <a:normAutofit fontScale="62500" lnSpcReduction="20000"/>
          </a:bodyPr>
          <a:lstStyle/>
          <a:p>
            <a:r>
              <a:rPr lang="en-US" dirty="0"/>
              <a:t>Lower taxes and a smaller government </a:t>
            </a:r>
            <a:r>
              <a:rPr lang="en-US" dirty="0" smtClean="0"/>
              <a:t>with limited </a:t>
            </a:r>
            <a:r>
              <a:rPr lang="en-US" dirty="0"/>
              <a:t>power will improve the standard </a:t>
            </a:r>
            <a:r>
              <a:rPr lang="en-US" dirty="0" smtClean="0"/>
              <a:t>of living </a:t>
            </a:r>
            <a:r>
              <a:rPr lang="en-US" dirty="0"/>
              <a:t>for </a:t>
            </a:r>
            <a:r>
              <a:rPr lang="en-US" dirty="0" smtClean="0"/>
              <a:t>all. Support </a:t>
            </a:r>
            <a:r>
              <a:rPr lang="en-US" dirty="0"/>
              <a:t>lower taxes and a </a:t>
            </a:r>
            <a:r>
              <a:rPr lang="en-US" dirty="0" smtClean="0"/>
              <a:t>smaller government</a:t>
            </a:r>
            <a:r>
              <a:rPr lang="en-US" dirty="0"/>
              <a:t>. </a:t>
            </a:r>
            <a:endParaRPr lang="en-US" dirty="0" smtClean="0"/>
          </a:p>
          <a:p>
            <a:r>
              <a:rPr lang="en-US" dirty="0" smtClean="0"/>
              <a:t>Lower </a:t>
            </a:r>
            <a:r>
              <a:rPr lang="en-US" dirty="0"/>
              <a:t>taxes create </a:t>
            </a:r>
            <a:r>
              <a:rPr lang="en-US" dirty="0" smtClean="0"/>
              <a:t>more incentive </a:t>
            </a:r>
            <a:r>
              <a:rPr lang="en-US" dirty="0"/>
              <a:t>for people to work, save, invest, </a:t>
            </a:r>
            <a:r>
              <a:rPr lang="en-US" dirty="0" smtClean="0"/>
              <a:t>and engage </a:t>
            </a:r>
            <a:r>
              <a:rPr lang="en-US" dirty="0"/>
              <a:t>in entrepreneurial endeavors. </a:t>
            </a:r>
            <a:r>
              <a:rPr lang="en-US" dirty="0" smtClean="0"/>
              <a:t>Money is </a:t>
            </a:r>
            <a:r>
              <a:rPr lang="en-US" dirty="0"/>
              <a:t>best spent by those who earn it, not </a:t>
            </a:r>
            <a:r>
              <a:rPr lang="en-US" dirty="0" smtClean="0"/>
              <a:t>the government</a:t>
            </a:r>
            <a:r>
              <a:rPr lang="en-US" dirty="0"/>
              <a:t>.</a:t>
            </a:r>
          </a:p>
          <a:p>
            <a:r>
              <a:rPr lang="en-US" dirty="0"/>
              <a:t>Government programs encourage people </a:t>
            </a:r>
            <a:r>
              <a:rPr lang="en-US" dirty="0" smtClean="0"/>
              <a:t>to become </a:t>
            </a:r>
            <a:r>
              <a:rPr lang="en-US" dirty="0"/>
              <a:t>dependent and lazy, rather </a:t>
            </a:r>
            <a:r>
              <a:rPr lang="en-US" dirty="0" smtClean="0"/>
              <a:t>than encouraging </a:t>
            </a:r>
            <a:r>
              <a:rPr lang="en-US" dirty="0"/>
              <a:t>work and independence.</a:t>
            </a:r>
          </a:p>
        </p:txBody>
      </p:sp>
      <p:sp>
        <p:nvSpPr>
          <p:cNvPr id="4" name="Title 3"/>
          <p:cNvSpPr>
            <a:spLocks noGrp="1"/>
          </p:cNvSpPr>
          <p:nvPr>
            <p:ph type="title"/>
          </p:nvPr>
        </p:nvSpPr>
        <p:spPr/>
        <p:txBody>
          <a:bodyPr/>
          <a:lstStyle/>
          <a:p>
            <a:r>
              <a:rPr lang="en-US" dirty="0" smtClean="0"/>
              <a:t>Taxes</a:t>
            </a:r>
            <a:endParaRPr lang="en-US" dirty="0"/>
          </a:p>
        </p:txBody>
      </p:sp>
    </p:spTree>
    <p:extLst>
      <p:ext uri="{BB962C8B-B14F-4D97-AF65-F5344CB8AC3E}">
        <p14:creationId xmlns:p14="http://schemas.microsoft.com/office/powerpoint/2010/main" val="2763929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I support long-term welfare because it is a safety net for the poor</a:t>
            </a:r>
            <a:endParaRPr lang="en-US" dirty="0"/>
          </a:p>
        </p:txBody>
      </p:sp>
      <p:sp>
        <p:nvSpPr>
          <p:cNvPr id="3" name="Content Placeholder 2"/>
          <p:cNvSpPr>
            <a:spLocks noGrp="1"/>
          </p:cNvSpPr>
          <p:nvPr>
            <p:ph sz="half" idx="2"/>
          </p:nvPr>
        </p:nvSpPr>
        <p:spPr/>
        <p:txBody>
          <a:bodyPr/>
          <a:lstStyle/>
          <a:p>
            <a:r>
              <a:rPr lang="en-US" dirty="0" smtClean="0"/>
              <a:t>I support short-term welfare only because long-term welfare makes people lazy. </a:t>
            </a:r>
            <a:endParaRPr lang="en-US" dirty="0"/>
          </a:p>
        </p:txBody>
      </p:sp>
      <p:sp>
        <p:nvSpPr>
          <p:cNvPr id="4" name="Title 3"/>
          <p:cNvSpPr>
            <a:spLocks noGrp="1"/>
          </p:cNvSpPr>
          <p:nvPr>
            <p:ph type="title"/>
          </p:nvPr>
        </p:nvSpPr>
        <p:spPr/>
        <p:txBody>
          <a:bodyPr/>
          <a:lstStyle/>
          <a:p>
            <a:r>
              <a:rPr lang="en-US" dirty="0" smtClean="0"/>
              <a:t>Welfare</a:t>
            </a:r>
            <a:endParaRPr lang="en-US" dirty="0"/>
          </a:p>
        </p:txBody>
      </p:sp>
    </p:spTree>
    <p:extLst>
      <p:ext uri="{BB962C8B-B14F-4D97-AF65-F5344CB8AC3E}">
        <p14:creationId xmlns:p14="http://schemas.microsoft.com/office/powerpoint/2010/main" val="3743917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r>
              <a:rPr lang="en-US" dirty="0"/>
              <a:t>Support welfare, including long-term welfare.</a:t>
            </a:r>
          </a:p>
          <a:p>
            <a:r>
              <a:rPr lang="en-US" dirty="0"/>
              <a:t>Welfare is a safety net which provides for </a:t>
            </a:r>
            <a:r>
              <a:rPr lang="en-US" dirty="0" smtClean="0"/>
              <a:t>the needs </a:t>
            </a:r>
            <a:r>
              <a:rPr lang="en-US" dirty="0"/>
              <a:t>of the poor. Welfare is necessary to </a:t>
            </a:r>
            <a:r>
              <a:rPr lang="en-US" dirty="0" smtClean="0"/>
              <a:t>bring fairness </a:t>
            </a:r>
            <a:r>
              <a:rPr lang="en-US" dirty="0"/>
              <a:t>to American economic life. </a:t>
            </a:r>
            <a:endParaRPr lang="en-US" dirty="0" smtClean="0"/>
          </a:p>
          <a:p>
            <a:r>
              <a:rPr lang="en-US" dirty="0" smtClean="0"/>
              <a:t>It </a:t>
            </a:r>
            <a:r>
              <a:rPr lang="en-US" dirty="0"/>
              <a:t>is a </a:t>
            </a:r>
            <a:r>
              <a:rPr lang="en-US" dirty="0" smtClean="0"/>
              <a:t>device for protecting the poor</a:t>
            </a:r>
            <a:endParaRPr lang="en-US" dirty="0"/>
          </a:p>
        </p:txBody>
      </p:sp>
      <p:sp>
        <p:nvSpPr>
          <p:cNvPr id="3" name="Content Placeholder 2"/>
          <p:cNvSpPr>
            <a:spLocks noGrp="1"/>
          </p:cNvSpPr>
          <p:nvPr>
            <p:ph sz="half" idx="2"/>
          </p:nvPr>
        </p:nvSpPr>
        <p:spPr/>
        <p:txBody>
          <a:bodyPr>
            <a:normAutofit fontScale="77500" lnSpcReduction="20000"/>
          </a:bodyPr>
          <a:lstStyle/>
          <a:p>
            <a:r>
              <a:rPr lang="en-US" dirty="0"/>
              <a:t>Oppose long-term welfare.</a:t>
            </a:r>
          </a:p>
          <a:p>
            <a:r>
              <a:rPr lang="en-US" dirty="0"/>
              <a:t>Opportunities should be provided to make </a:t>
            </a:r>
            <a:r>
              <a:rPr lang="en-US" dirty="0" smtClean="0"/>
              <a:t>it possible </a:t>
            </a:r>
            <a:r>
              <a:rPr lang="en-US" dirty="0"/>
              <a:t>for those in need to become </a:t>
            </a:r>
            <a:r>
              <a:rPr lang="en-US" dirty="0" smtClean="0"/>
              <a:t>self-reliant</a:t>
            </a:r>
            <a:r>
              <a:rPr lang="en-US" dirty="0"/>
              <a:t>.</a:t>
            </a:r>
          </a:p>
          <a:p>
            <a:r>
              <a:rPr lang="en-US" dirty="0"/>
              <a:t>It is far more compassionate </a:t>
            </a:r>
            <a:r>
              <a:rPr lang="en-US" dirty="0" smtClean="0"/>
              <a:t>and effective </a:t>
            </a:r>
            <a:r>
              <a:rPr lang="en-US" dirty="0"/>
              <a:t>to encourage people to become </a:t>
            </a:r>
            <a:r>
              <a:rPr lang="en-US" dirty="0" smtClean="0"/>
              <a:t>self-reliant, rather </a:t>
            </a:r>
            <a:r>
              <a:rPr lang="en-US" dirty="0"/>
              <a:t>than allowing them to </a:t>
            </a:r>
            <a:r>
              <a:rPr lang="en-US" dirty="0" smtClean="0"/>
              <a:t>remain dependent </a:t>
            </a:r>
            <a:r>
              <a:rPr lang="en-US" dirty="0"/>
              <a:t>on the government </a:t>
            </a:r>
            <a:r>
              <a:rPr lang="en-US" dirty="0" smtClean="0"/>
              <a:t>for provisions.</a:t>
            </a:r>
            <a:endParaRPr lang="en-US" dirty="0"/>
          </a:p>
        </p:txBody>
      </p:sp>
      <p:sp>
        <p:nvSpPr>
          <p:cNvPr id="4" name="Title 3"/>
          <p:cNvSpPr>
            <a:spLocks noGrp="1"/>
          </p:cNvSpPr>
          <p:nvPr>
            <p:ph type="title"/>
          </p:nvPr>
        </p:nvSpPr>
        <p:spPr/>
        <p:txBody>
          <a:bodyPr/>
          <a:lstStyle/>
          <a:p>
            <a:r>
              <a:rPr lang="en-US" dirty="0" smtClean="0"/>
              <a:t>Welfare</a:t>
            </a:r>
            <a:endParaRPr lang="en-US" dirty="0"/>
          </a:p>
        </p:txBody>
      </p:sp>
    </p:spTree>
    <p:extLst>
      <p:ext uri="{BB962C8B-B14F-4D97-AF65-F5344CB8AC3E}">
        <p14:creationId xmlns:p14="http://schemas.microsoft.com/office/powerpoint/2010/main" val="3475168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I only support clean and green energy alternatives to oil. We should stop drilling. </a:t>
            </a:r>
            <a:endParaRPr lang="en-US" dirty="0"/>
          </a:p>
        </p:txBody>
      </p:sp>
      <p:sp>
        <p:nvSpPr>
          <p:cNvPr id="3" name="Content Placeholder 2"/>
          <p:cNvSpPr>
            <a:spLocks noGrp="1"/>
          </p:cNvSpPr>
          <p:nvPr>
            <p:ph sz="half" idx="2"/>
          </p:nvPr>
        </p:nvSpPr>
        <p:spPr/>
        <p:txBody>
          <a:bodyPr/>
          <a:lstStyle/>
          <a:p>
            <a:r>
              <a:rPr lang="en-US" dirty="0" smtClean="0"/>
              <a:t>I support an approach to energy that includes all sources of energy, even oil because its cheaper right now. </a:t>
            </a:r>
            <a:endParaRPr lang="en-US" dirty="0"/>
          </a:p>
        </p:txBody>
      </p:sp>
      <p:sp>
        <p:nvSpPr>
          <p:cNvPr id="4" name="Title 3"/>
          <p:cNvSpPr>
            <a:spLocks noGrp="1"/>
          </p:cNvSpPr>
          <p:nvPr>
            <p:ph type="title"/>
          </p:nvPr>
        </p:nvSpPr>
        <p:spPr/>
        <p:txBody>
          <a:bodyPr/>
          <a:lstStyle/>
          <a:p>
            <a:r>
              <a:rPr lang="en-US" dirty="0" smtClean="0"/>
              <a:t>Energy</a:t>
            </a:r>
            <a:endParaRPr lang="en-US" dirty="0"/>
          </a:p>
        </p:txBody>
      </p:sp>
    </p:spTree>
    <p:extLst>
      <p:ext uri="{BB962C8B-B14F-4D97-AF65-F5344CB8AC3E}">
        <p14:creationId xmlns:p14="http://schemas.microsoft.com/office/powerpoint/2010/main" val="362254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all want the same things in life. We want freedom; we want the chance for prosperity; we want as few people suffering as possible; we want healthy children; we want to have crime-free streets. The argument is how to achieve</a:t>
            </a:r>
            <a:endParaRPr lang="en-US" dirty="0"/>
          </a:p>
        </p:txBody>
      </p:sp>
      <p:sp>
        <p:nvSpPr>
          <p:cNvPr id="2" name="Title 1"/>
          <p:cNvSpPr>
            <a:spLocks noGrp="1"/>
          </p:cNvSpPr>
          <p:nvPr>
            <p:ph type="title"/>
          </p:nvPr>
        </p:nvSpPr>
        <p:spPr/>
        <p:txBody>
          <a:bodyPr>
            <a:normAutofit/>
          </a:bodyPr>
          <a:lstStyle/>
          <a:p>
            <a:r>
              <a:rPr lang="en-US" dirty="0" smtClean="0"/>
              <a:t>Liberal or Conservative</a:t>
            </a:r>
            <a:endParaRPr lang="en-US" dirty="0"/>
          </a:p>
        </p:txBody>
      </p:sp>
    </p:spTree>
    <p:extLst>
      <p:ext uri="{BB962C8B-B14F-4D97-AF65-F5344CB8AC3E}">
        <p14:creationId xmlns:p14="http://schemas.microsoft.com/office/powerpoint/2010/main" val="4250972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n-US" dirty="0" smtClean="0"/>
              <a:t>Government has the right to use eminent domain (seizure of private property by the government--with compensation to the owner) to accomplish a public end.</a:t>
            </a:r>
          </a:p>
        </p:txBody>
      </p:sp>
      <p:sp>
        <p:nvSpPr>
          <p:cNvPr id="4" name="Content Placeholder 3"/>
          <p:cNvSpPr>
            <a:spLocks noGrp="1"/>
          </p:cNvSpPr>
          <p:nvPr>
            <p:ph sz="half" idx="2"/>
          </p:nvPr>
        </p:nvSpPr>
        <p:spPr/>
        <p:txBody>
          <a:bodyPr>
            <a:normAutofit fontScale="92500" lnSpcReduction="10000"/>
          </a:bodyPr>
          <a:lstStyle/>
          <a:p>
            <a:r>
              <a:rPr lang="en-US" dirty="0" smtClean="0"/>
              <a:t>Respect ownership and private property rights. Eminent domain (seizure of private property by the government—with compensation to the owner) in most cases is wrong. Eminent domain should not be used for private development.</a:t>
            </a:r>
            <a:endParaRPr lang="en-US" dirty="0"/>
          </a:p>
        </p:txBody>
      </p:sp>
      <p:sp>
        <p:nvSpPr>
          <p:cNvPr id="2" name="Title 1"/>
          <p:cNvSpPr>
            <a:spLocks noGrp="1"/>
          </p:cNvSpPr>
          <p:nvPr>
            <p:ph type="title"/>
          </p:nvPr>
        </p:nvSpPr>
        <p:spPr/>
        <p:txBody>
          <a:bodyPr/>
          <a:lstStyle/>
          <a:p>
            <a:r>
              <a:rPr lang="en-US" dirty="0" smtClean="0"/>
              <a:t>Private Property </a:t>
            </a:r>
            <a:endParaRPr lang="en-US" dirty="0"/>
          </a:p>
        </p:txBody>
      </p:sp>
    </p:spTree>
    <p:extLst>
      <p:ext uri="{BB962C8B-B14F-4D97-AF65-F5344CB8AC3E}">
        <p14:creationId xmlns:p14="http://schemas.microsoft.com/office/powerpoint/2010/main" val="4697534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a:t>The Social Security system should be protected </a:t>
            </a:r>
            <a:r>
              <a:rPr lang="en-US" dirty="0" smtClean="0"/>
              <a:t>at all </a:t>
            </a:r>
            <a:r>
              <a:rPr lang="en-US" dirty="0"/>
              <a:t>costs. Reduction in future benefits is not </a:t>
            </a:r>
            <a:r>
              <a:rPr lang="en-US" dirty="0" smtClean="0"/>
              <a:t>a reasonable </a:t>
            </a:r>
            <a:r>
              <a:rPr lang="en-US" dirty="0"/>
              <a:t>option. [Opinions vary on the extent </a:t>
            </a:r>
            <a:r>
              <a:rPr lang="en-US" dirty="0" smtClean="0"/>
              <a:t>of the </a:t>
            </a:r>
            <a:r>
              <a:rPr lang="en-US" dirty="0"/>
              <a:t>current system's financial stability.]</a:t>
            </a:r>
          </a:p>
          <a:p>
            <a:r>
              <a:rPr lang="en-US" dirty="0"/>
              <a:t>Social Security provides a safety net for </a:t>
            </a:r>
            <a:r>
              <a:rPr lang="en-US" dirty="0" smtClean="0"/>
              <a:t>the nation's </a:t>
            </a:r>
            <a:r>
              <a:rPr lang="en-US" dirty="0"/>
              <a:t>poor and needy. Changing the </a:t>
            </a:r>
            <a:r>
              <a:rPr lang="en-US" dirty="0" smtClean="0"/>
              <a:t>system would </a:t>
            </a:r>
            <a:r>
              <a:rPr lang="en-US" dirty="0"/>
              <a:t>cause a reduction in benefits and </a:t>
            </a:r>
            <a:r>
              <a:rPr lang="en-US" dirty="0" smtClean="0"/>
              <a:t>many people </a:t>
            </a:r>
            <a:r>
              <a:rPr lang="en-US" dirty="0"/>
              <a:t>would suffer as a result.</a:t>
            </a:r>
          </a:p>
        </p:txBody>
      </p:sp>
      <p:sp>
        <p:nvSpPr>
          <p:cNvPr id="3" name="Content Placeholder 2"/>
          <p:cNvSpPr>
            <a:spLocks noGrp="1"/>
          </p:cNvSpPr>
          <p:nvPr>
            <p:ph sz="half" idx="2"/>
          </p:nvPr>
        </p:nvSpPr>
        <p:spPr/>
        <p:txBody>
          <a:bodyPr>
            <a:normAutofit fontScale="62500" lnSpcReduction="20000"/>
          </a:bodyPr>
          <a:lstStyle/>
          <a:p>
            <a:r>
              <a:rPr lang="en-US" dirty="0"/>
              <a:t>The Social Security system is in </a:t>
            </a:r>
            <a:r>
              <a:rPr lang="en-US" dirty="0" smtClean="0"/>
              <a:t>serious financial </a:t>
            </a:r>
            <a:r>
              <a:rPr lang="en-US" dirty="0"/>
              <a:t>trouble. Major changes to the </a:t>
            </a:r>
            <a:r>
              <a:rPr lang="en-US" dirty="0" smtClean="0"/>
              <a:t>current system </a:t>
            </a:r>
            <a:r>
              <a:rPr lang="en-US" dirty="0"/>
              <a:t>are urgently needed. In its </a:t>
            </a:r>
            <a:r>
              <a:rPr lang="en-US" dirty="0" smtClean="0"/>
              <a:t>current state</a:t>
            </a:r>
            <a:r>
              <a:rPr lang="en-US" dirty="0"/>
              <a:t>, the Social Security system is </a:t>
            </a:r>
            <a:r>
              <a:rPr lang="en-US" dirty="0" smtClean="0"/>
              <a:t>not financially </a:t>
            </a:r>
            <a:r>
              <a:rPr lang="en-US" dirty="0"/>
              <a:t>sustainable. It will collapse </a:t>
            </a:r>
            <a:r>
              <a:rPr lang="en-US" dirty="0" smtClean="0"/>
              <a:t>if nothing </a:t>
            </a:r>
            <a:r>
              <a:rPr lang="en-US" dirty="0"/>
              <a:t>is done to address </a:t>
            </a:r>
            <a:r>
              <a:rPr lang="en-US" dirty="0" smtClean="0"/>
              <a:t>the problems</a:t>
            </a:r>
            <a:r>
              <a:rPr lang="en-US" dirty="0"/>
              <a:t>. Many will suffer as a result.</a:t>
            </a:r>
          </a:p>
          <a:p>
            <a:r>
              <a:rPr lang="en-US" dirty="0"/>
              <a:t>Social Security must be made more </a:t>
            </a:r>
            <a:r>
              <a:rPr lang="en-US" dirty="0" smtClean="0"/>
              <a:t>efficient through privatization </a:t>
            </a:r>
            <a:r>
              <a:rPr lang="en-US" dirty="0"/>
              <a:t>and/or </a:t>
            </a:r>
            <a:r>
              <a:rPr lang="en-US" dirty="0" smtClean="0"/>
              <a:t>allowing individuals </a:t>
            </a:r>
            <a:r>
              <a:rPr lang="en-US" dirty="0"/>
              <a:t>to manage their own savings</a:t>
            </a:r>
          </a:p>
        </p:txBody>
      </p:sp>
      <p:sp>
        <p:nvSpPr>
          <p:cNvPr id="4" name="Title 3"/>
          <p:cNvSpPr>
            <a:spLocks noGrp="1"/>
          </p:cNvSpPr>
          <p:nvPr>
            <p:ph type="title"/>
          </p:nvPr>
        </p:nvSpPr>
        <p:spPr/>
        <p:txBody>
          <a:bodyPr/>
          <a:lstStyle/>
          <a:p>
            <a:r>
              <a:rPr lang="en-US" dirty="0" smtClean="0"/>
              <a:t>Social security</a:t>
            </a:r>
            <a:endParaRPr lang="en-US" dirty="0"/>
          </a:p>
        </p:txBody>
      </p:sp>
    </p:spTree>
    <p:extLst>
      <p:ext uri="{BB962C8B-B14F-4D97-AF65-F5344CB8AC3E}">
        <p14:creationId xmlns:p14="http://schemas.microsoft.com/office/powerpoint/2010/main" val="347537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62500" lnSpcReduction="20000"/>
          </a:bodyPr>
          <a:lstStyle/>
          <a:p>
            <a:r>
              <a:rPr lang="en-US" dirty="0" smtClean="0"/>
              <a:t>Left</a:t>
            </a:r>
          </a:p>
          <a:p>
            <a:r>
              <a:rPr lang="en-US" dirty="0" smtClean="0"/>
              <a:t>Democrat</a:t>
            </a:r>
          </a:p>
          <a:p>
            <a:endParaRPr lang="en-US" dirty="0"/>
          </a:p>
          <a:p>
            <a:r>
              <a:rPr lang="en-US" dirty="0" smtClean="0"/>
              <a:t>believe in government action to achieve equal opportunity and equality for all. It is the duty of the government to alleviate social ills and to protect civil liberties and individual and human rights. Believe the role of the government should be to guarantee that no one is in need.</a:t>
            </a:r>
          </a:p>
          <a:p>
            <a:pPr marL="0" indent="0">
              <a:buNone/>
            </a:pPr>
            <a:endParaRPr lang="en-US" dirty="0" smtClean="0"/>
          </a:p>
          <a:p>
            <a:r>
              <a:rPr lang="en-US" dirty="0" smtClean="0"/>
              <a:t>Liberal policies generally emphasize the need for the government to solve problems.</a:t>
            </a:r>
            <a:endParaRPr lang="en-US" dirty="0"/>
          </a:p>
        </p:txBody>
      </p:sp>
      <p:sp>
        <p:nvSpPr>
          <p:cNvPr id="6" name="Content Placeholder 5"/>
          <p:cNvSpPr>
            <a:spLocks noGrp="1"/>
          </p:cNvSpPr>
          <p:nvPr>
            <p:ph sz="half" idx="2"/>
          </p:nvPr>
        </p:nvSpPr>
        <p:spPr/>
        <p:txBody>
          <a:bodyPr>
            <a:normAutofit fontScale="62500" lnSpcReduction="20000"/>
          </a:bodyPr>
          <a:lstStyle/>
          <a:p>
            <a:r>
              <a:rPr lang="en-US" dirty="0" smtClean="0"/>
              <a:t>Right</a:t>
            </a:r>
          </a:p>
          <a:p>
            <a:r>
              <a:rPr lang="en-US" dirty="0" smtClean="0"/>
              <a:t>Republican</a:t>
            </a:r>
          </a:p>
          <a:p>
            <a:endParaRPr lang="en-US" dirty="0"/>
          </a:p>
          <a:p>
            <a:r>
              <a:rPr lang="en-US" dirty="0"/>
              <a:t>believe in personal </a:t>
            </a:r>
            <a:r>
              <a:rPr lang="en-US" dirty="0" smtClean="0"/>
              <a:t>responsibility, limited </a:t>
            </a:r>
            <a:r>
              <a:rPr lang="en-US" dirty="0"/>
              <a:t>government, free markets, individual </a:t>
            </a:r>
            <a:r>
              <a:rPr lang="en-US" dirty="0" smtClean="0"/>
              <a:t>liberty, traditional </a:t>
            </a:r>
            <a:r>
              <a:rPr lang="en-US" dirty="0"/>
              <a:t>American values and a strong </a:t>
            </a:r>
            <a:r>
              <a:rPr lang="en-US" dirty="0" smtClean="0"/>
              <a:t>national defense</a:t>
            </a:r>
            <a:r>
              <a:rPr lang="en-US" dirty="0"/>
              <a:t>. Believe the role of government should be </a:t>
            </a:r>
            <a:r>
              <a:rPr lang="en-US" dirty="0" smtClean="0"/>
              <a:t>to provide </a:t>
            </a:r>
            <a:r>
              <a:rPr lang="en-US" dirty="0"/>
              <a:t>people the freedom necessary to pursue their </a:t>
            </a:r>
            <a:r>
              <a:rPr lang="en-US" dirty="0" smtClean="0"/>
              <a:t>own goals</a:t>
            </a:r>
          </a:p>
          <a:p>
            <a:endParaRPr lang="en-US" dirty="0"/>
          </a:p>
          <a:p>
            <a:r>
              <a:rPr lang="en-US" dirty="0" smtClean="0"/>
              <a:t>Conservative policies generally emphasize empowerment of the individual to solve problems.</a:t>
            </a:r>
            <a:endParaRPr lang="en-US" dirty="0"/>
          </a:p>
        </p:txBody>
      </p:sp>
      <p:sp>
        <p:nvSpPr>
          <p:cNvPr id="4" name="Title 3"/>
          <p:cNvSpPr>
            <a:spLocks noGrp="1"/>
          </p:cNvSpPr>
          <p:nvPr>
            <p:ph type="title"/>
          </p:nvPr>
        </p:nvSpPr>
        <p:spPr/>
        <p:txBody>
          <a:bodyPr/>
          <a:lstStyle/>
          <a:p>
            <a:r>
              <a:rPr lang="en-US" dirty="0" smtClean="0"/>
              <a:t>Liberal or Conservative</a:t>
            </a:r>
            <a:endParaRPr lang="en-US" dirty="0"/>
          </a:p>
        </p:txBody>
      </p:sp>
    </p:spTree>
    <p:extLst>
      <p:ext uri="{BB962C8B-B14F-4D97-AF65-F5344CB8AC3E}">
        <p14:creationId xmlns:p14="http://schemas.microsoft.com/office/powerpoint/2010/main" val="206887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Pro-Choice		</a:t>
            </a:r>
            <a:endParaRPr lang="en-US" dirty="0"/>
          </a:p>
        </p:txBody>
      </p:sp>
      <p:sp>
        <p:nvSpPr>
          <p:cNvPr id="3" name="Content Placeholder 2"/>
          <p:cNvSpPr>
            <a:spLocks noGrp="1"/>
          </p:cNvSpPr>
          <p:nvPr>
            <p:ph sz="half" idx="2"/>
          </p:nvPr>
        </p:nvSpPr>
        <p:spPr/>
        <p:txBody>
          <a:bodyPr/>
          <a:lstStyle/>
          <a:p>
            <a:r>
              <a:rPr lang="en-US" dirty="0" smtClean="0"/>
              <a:t>Pro-Life</a:t>
            </a:r>
            <a:endParaRPr lang="en-US" dirty="0"/>
          </a:p>
        </p:txBody>
      </p:sp>
      <p:sp>
        <p:nvSpPr>
          <p:cNvPr id="4" name="Title 3"/>
          <p:cNvSpPr>
            <a:spLocks noGrp="1"/>
          </p:cNvSpPr>
          <p:nvPr>
            <p:ph type="title"/>
          </p:nvPr>
        </p:nvSpPr>
        <p:spPr/>
        <p:txBody>
          <a:bodyPr/>
          <a:lstStyle/>
          <a:p>
            <a:r>
              <a:rPr lang="en-US" dirty="0" smtClean="0"/>
              <a:t>Abortion</a:t>
            </a:r>
            <a:endParaRPr lang="en-US" dirty="0"/>
          </a:p>
        </p:txBody>
      </p:sp>
    </p:spTree>
    <p:extLst>
      <p:ext uri="{BB962C8B-B14F-4D97-AF65-F5344CB8AC3E}">
        <p14:creationId xmlns:p14="http://schemas.microsoft.com/office/powerpoint/2010/main" val="411113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62500" lnSpcReduction="20000"/>
          </a:bodyPr>
          <a:lstStyle/>
          <a:p>
            <a:r>
              <a:rPr lang="en-US" dirty="0" smtClean="0"/>
              <a:t>A woman has the right to decide what happens with her body. A fetus is not a human life, so it does not have separate individual rights.</a:t>
            </a:r>
          </a:p>
          <a:p>
            <a:r>
              <a:rPr lang="en-US" dirty="0" smtClean="0"/>
              <a:t>The government should provide taxpayer funded abortions for women who cannot afford them.</a:t>
            </a:r>
          </a:p>
          <a:p>
            <a:r>
              <a:rPr lang="en-US" dirty="0" smtClean="0"/>
              <a:t>The decision to have an abortion is a personal choice of a woman regarding her own body and the government must protect this right. Women have the right to affordable, safe and legal abortions, including partial birth abortion</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Human life begins at conception. Abortion is the murder of a human being. </a:t>
            </a:r>
          </a:p>
          <a:p>
            <a:r>
              <a:rPr lang="en-US" dirty="0" smtClean="0"/>
              <a:t>An unborn baby, as a living human being, has separate rights from those of the mother.</a:t>
            </a:r>
          </a:p>
          <a:p>
            <a:r>
              <a:rPr lang="en-US" dirty="0" smtClean="0"/>
              <a:t>Oppose taxpayer-funded abortion. Taxpayer dollars should not be used for the government to provide abortions.</a:t>
            </a:r>
          </a:p>
          <a:p>
            <a:r>
              <a:rPr lang="en-US" dirty="0" smtClean="0"/>
              <a:t>Support legislation to prohibit partial birth abortions, called the "Partial Birth Abortion* ban</a:t>
            </a:r>
            <a:endParaRPr lang="en-US" dirty="0"/>
          </a:p>
        </p:txBody>
      </p:sp>
      <p:sp>
        <p:nvSpPr>
          <p:cNvPr id="2" name="Title 1"/>
          <p:cNvSpPr>
            <a:spLocks noGrp="1"/>
          </p:cNvSpPr>
          <p:nvPr>
            <p:ph type="title"/>
          </p:nvPr>
        </p:nvSpPr>
        <p:spPr/>
        <p:txBody>
          <a:bodyPr/>
          <a:lstStyle/>
          <a:p>
            <a:r>
              <a:rPr lang="en-US" dirty="0" smtClean="0"/>
              <a:t>Abortion</a:t>
            </a:r>
            <a:endParaRPr lang="en-US" dirty="0"/>
          </a:p>
        </p:txBody>
      </p:sp>
    </p:spTree>
    <p:extLst>
      <p:ext uri="{BB962C8B-B14F-4D97-AF65-F5344CB8AC3E}">
        <p14:creationId xmlns:p14="http://schemas.microsoft.com/office/powerpoint/2010/main" val="2136257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We must give minorities a head start on admission to college and employment to make up for systemic racism in society</a:t>
            </a:r>
            <a:endParaRPr lang="en-US" dirty="0"/>
          </a:p>
        </p:txBody>
      </p:sp>
      <p:sp>
        <p:nvSpPr>
          <p:cNvPr id="3" name="Content Placeholder 2"/>
          <p:cNvSpPr>
            <a:spLocks noGrp="1"/>
          </p:cNvSpPr>
          <p:nvPr>
            <p:ph sz="half" idx="2"/>
          </p:nvPr>
        </p:nvSpPr>
        <p:spPr/>
        <p:txBody>
          <a:bodyPr/>
          <a:lstStyle/>
          <a:p>
            <a:r>
              <a:rPr lang="en-US" dirty="0" smtClean="0"/>
              <a:t>Competition for jobs and college admission should have nothing to do with race. </a:t>
            </a:r>
            <a:endParaRPr lang="en-US" dirty="0"/>
          </a:p>
        </p:txBody>
      </p:sp>
      <p:sp>
        <p:nvSpPr>
          <p:cNvPr id="4" name="Title 3"/>
          <p:cNvSpPr>
            <a:spLocks noGrp="1"/>
          </p:cNvSpPr>
          <p:nvPr>
            <p:ph type="title"/>
          </p:nvPr>
        </p:nvSpPr>
        <p:spPr/>
        <p:txBody>
          <a:bodyPr/>
          <a:lstStyle/>
          <a:p>
            <a:r>
              <a:rPr lang="en-US" dirty="0" smtClean="0"/>
              <a:t>Affirmative Action</a:t>
            </a:r>
            <a:endParaRPr lang="en-US" dirty="0"/>
          </a:p>
        </p:txBody>
      </p:sp>
    </p:spTree>
    <p:extLst>
      <p:ext uri="{BB962C8B-B14F-4D97-AF65-F5344CB8AC3E}">
        <p14:creationId xmlns:p14="http://schemas.microsoft.com/office/powerpoint/2010/main" val="208296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0000" lnSpcReduction="20000"/>
          </a:bodyPr>
          <a:lstStyle/>
          <a:p>
            <a:r>
              <a:rPr lang="en-US" dirty="0" smtClean="0"/>
              <a:t>Due to prevalent racism in the past, minorities were deprived of the same education and employment opportunities as whites. The government must work to make up for that.</a:t>
            </a:r>
          </a:p>
          <a:p>
            <a:r>
              <a:rPr lang="en-US" dirty="0" smtClean="0"/>
              <a:t>America is still a racist society, therefore a federal affirmative action law is necessary. Due to unequal opportunity, minorities still lag behind whites in all statistical measurements of success.</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Individuals should be admitted to schools and hired for jobs based on their ability. It is unfair to use race as a factor in the selection process. Reverse-discrimination is not a solution for racism.</a:t>
            </a:r>
          </a:p>
          <a:p>
            <a:r>
              <a:rPr lang="en-US" dirty="0" smtClean="0"/>
              <a:t>Some individuals in society are racist, but American society as a whole is not. Preferential treatment of certain races through affirmative action is wrong.</a:t>
            </a:r>
            <a:endParaRPr lang="en-US" dirty="0"/>
          </a:p>
        </p:txBody>
      </p:sp>
      <p:sp>
        <p:nvSpPr>
          <p:cNvPr id="2" name="Title 1"/>
          <p:cNvSpPr>
            <a:spLocks noGrp="1"/>
          </p:cNvSpPr>
          <p:nvPr>
            <p:ph type="title"/>
          </p:nvPr>
        </p:nvSpPr>
        <p:spPr/>
        <p:txBody>
          <a:bodyPr/>
          <a:lstStyle/>
          <a:p>
            <a:r>
              <a:rPr lang="en-US" dirty="0" smtClean="0"/>
              <a:t>Affirmative Action</a:t>
            </a:r>
            <a:endParaRPr lang="en-US" dirty="0"/>
          </a:p>
        </p:txBody>
      </p:sp>
    </p:spTree>
    <p:extLst>
      <p:ext uri="{BB962C8B-B14F-4D97-AF65-F5344CB8AC3E}">
        <p14:creationId xmlns:p14="http://schemas.microsoft.com/office/powerpoint/2010/main" val="1761599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I am opposed to the death penalty</a:t>
            </a:r>
            <a:endParaRPr lang="en-US" dirty="0"/>
          </a:p>
        </p:txBody>
      </p:sp>
      <p:sp>
        <p:nvSpPr>
          <p:cNvPr id="3" name="Content Placeholder 2"/>
          <p:cNvSpPr>
            <a:spLocks noGrp="1"/>
          </p:cNvSpPr>
          <p:nvPr>
            <p:ph sz="half" idx="2"/>
          </p:nvPr>
        </p:nvSpPr>
        <p:spPr/>
        <p:txBody>
          <a:bodyPr/>
          <a:lstStyle/>
          <a:p>
            <a:r>
              <a:rPr lang="en-US" dirty="0" smtClean="0"/>
              <a:t>I am in favor of the death penalty </a:t>
            </a:r>
            <a:endParaRPr lang="en-US" dirty="0"/>
          </a:p>
        </p:txBody>
      </p:sp>
      <p:sp>
        <p:nvSpPr>
          <p:cNvPr id="4" name="Title 3"/>
          <p:cNvSpPr>
            <a:spLocks noGrp="1"/>
          </p:cNvSpPr>
          <p:nvPr>
            <p:ph type="title"/>
          </p:nvPr>
        </p:nvSpPr>
        <p:spPr/>
        <p:txBody>
          <a:bodyPr/>
          <a:lstStyle/>
          <a:p>
            <a:r>
              <a:rPr lang="en-US" dirty="0" smtClean="0"/>
              <a:t>Death Penalty</a:t>
            </a:r>
            <a:endParaRPr lang="en-US" dirty="0"/>
          </a:p>
        </p:txBody>
      </p:sp>
    </p:spTree>
    <p:extLst>
      <p:ext uri="{BB962C8B-B14F-4D97-AF65-F5344CB8AC3E}">
        <p14:creationId xmlns:p14="http://schemas.microsoft.com/office/powerpoint/2010/main" val="1043396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220</TotalTime>
  <Words>2424</Words>
  <Application>Microsoft Office PowerPoint</Application>
  <PresentationFormat>On-screen Show (4:3)</PresentationFormat>
  <Paragraphs>155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Grid</vt:lpstr>
      <vt:lpstr>How do you Stand on the Issues? </vt:lpstr>
      <vt:lpstr>Rules of Engagement</vt:lpstr>
      <vt:lpstr>Liberal or Conservative</vt:lpstr>
      <vt:lpstr>Liberal or Conservative</vt:lpstr>
      <vt:lpstr>Abortion</vt:lpstr>
      <vt:lpstr>Abortion</vt:lpstr>
      <vt:lpstr>Affirmative Action</vt:lpstr>
      <vt:lpstr>Affirmative Action</vt:lpstr>
      <vt:lpstr>Death Penalty</vt:lpstr>
      <vt:lpstr>Death Penalty</vt:lpstr>
      <vt:lpstr>Economic Theory</vt:lpstr>
      <vt:lpstr>Economy</vt:lpstr>
      <vt:lpstr>Education reform</vt:lpstr>
      <vt:lpstr>Education</vt:lpstr>
      <vt:lpstr>Climate change</vt:lpstr>
      <vt:lpstr>Global Warming/Climate Change</vt:lpstr>
      <vt:lpstr>Guns</vt:lpstr>
      <vt:lpstr>Gun Control/ 2nd Amendment</vt:lpstr>
      <vt:lpstr>immigration</vt:lpstr>
      <vt:lpstr>Immigration</vt:lpstr>
      <vt:lpstr>Same sex marriage</vt:lpstr>
      <vt:lpstr>Same Sex Marriage</vt:lpstr>
      <vt:lpstr>Terrorism</vt:lpstr>
      <vt:lpstr>Terrorism</vt:lpstr>
      <vt:lpstr>Taxes</vt:lpstr>
      <vt:lpstr>Taxes</vt:lpstr>
      <vt:lpstr>Welfare</vt:lpstr>
      <vt:lpstr>Welfare</vt:lpstr>
      <vt:lpstr>Energy</vt:lpstr>
      <vt:lpstr>Private Property </vt:lpstr>
      <vt:lpstr>Social security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Stand on the Issues?</dc:title>
  <dc:creator>00, 00</dc:creator>
  <cp:lastModifiedBy>00, 00</cp:lastModifiedBy>
  <cp:revision>10</cp:revision>
  <dcterms:created xsi:type="dcterms:W3CDTF">2015-08-24T13:23:27Z</dcterms:created>
  <dcterms:modified xsi:type="dcterms:W3CDTF">2017-09-07T19:10:39Z</dcterms:modified>
</cp:coreProperties>
</file>