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7" r:id="rId2"/>
    <p:sldId id="268" r:id="rId3"/>
    <p:sldId id="269" r:id="rId4"/>
    <p:sldId id="272" r:id="rId5"/>
    <p:sldId id="273" r:id="rId6"/>
    <p:sldId id="274" r:id="rId7"/>
    <p:sldId id="275" r:id="rId8"/>
    <p:sldId id="276" r:id="rId9"/>
    <p:sldId id="277" r:id="rId10"/>
    <p:sldId id="27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FE00DD-C967-4696-B566-C9F4E039D60C}" type="datetimeFigureOut">
              <a:rPr lang="en-US" smtClean="0"/>
              <a:t>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7777C6-2CAC-4B96-9B40-8071DE64E4DC}" type="slidenum">
              <a:rPr lang="en-US" smtClean="0"/>
              <a:t>‹#›</a:t>
            </a:fld>
            <a:endParaRPr lang="en-US"/>
          </a:p>
        </p:txBody>
      </p:sp>
    </p:spTree>
    <p:extLst>
      <p:ext uri="{BB962C8B-B14F-4D97-AF65-F5344CB8AC3E}">
        <p14:creationId xmlns:p14="http://schemas.microsoft.com/office/powerpoint/2010/main" val="623590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62A1AD-D391-42B8-8C63-4780061DCBEF}"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785F1-D7F1-4AEF-AE21-67C6D13CDD4D}" type="slidenum">
              <a:rPr lang="en-US" smtClean="0"/>
              <a:t>‹#›</a:t>
            </a:fld>
            <a:endParaRPr lang="en-US"/>
          </a:p>
        </p:txBody>
      </p:sp>
    </p:spTree>
    <p:extLst>
      <p:ext uri="{BB962C8B-B14F-4D97-AF65-F5344CB8AC3E}">
        <p14:creationId xmlns:p14="http://schemas.microsoft.com/office/powerpoint/2010/main" val="2307292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2A1AD-D391-42B8-8C63-4780061DCBEF}"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785F1-D7F1-4AEF-AE21-67C6D13CDD4D}" type="slidenum">
              <a:rPr lang="en-US" smtClean="0"/>
              <a:t>‹#›</a:t>
            </a:fld>
            <a:endParaRPr lang="en-US"/>
          </a:p>
        </p:txBody>
      </p:sp>
    </p:spTree>
    <p:extLst>
      <p:ext uri="{BB962C8B-B14F-4D97-AF65-F5344CB8AC3E}">
        <p14:creationId xmlns:p14="http://schemas.microsoft.com/office/powerpoint/2010/main" val="963549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2A1AD-D391-42B8-8C63-4780061DCBEF}"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785F1-D7F1-4AEF-AE21-67C6D13CDD4D}" type="slidenum">
              <a:rPr lang="en-US" smtClean="0"/>
              <a:t>‹#›</a:t>
            </a:fld>
            <a:endParaRPr lang="en-US"/>
          </a:p>
        </p:txBody>
      </p:sp>
    </p:spTree>
    <p:extLst>
      <p:ext uri="{BB962C8B-B14F-4D97-AF65-F5344CB8AC3E}">
        <p14:creationId xmlns:p14="http://schemas.microsoft.com/office/powerpoint/2010/main" val="81502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B2734B-3D52-4267-BA59-9A9ABEF0F36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98556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10C3CBD-18DF-4086-A02F-7746E7413D5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16917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9A16A08D-68F0-4185-BF68-7BEB4753607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607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2A1AD-D391-42B8-8C63-4780061DCBEF}"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785F1-D7F1-4AEF-AE21-67C6D13CDD4D}" type="slidenum">
              <a:rPr lang="en-US" smtClean="0"/>
              <a:t>‹#›</a:t>
            </a:fld>
            <a:endParaRPr lang="en-US"/>
          </a:p>
        </p:txBody>
      </p:sp>
    </p:spTree>
    <p:extLst>
      <p:ext uri="{BB962C8B-B14F-4D97-AF65-F5344CB8AC3E}">
        <p14:creationId xmlns:p14="http://schemas.microsoft.com/office/powerpoint/2010/main" val="1587513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62A1AD-D391-42B8-8C63-4780061DCBEF}"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785F1-D7F1-4AEF-AE21-67C6D13CDD4D}" type="slidenum">
              <a:rPr lang="en-US" smtClean="0"/>
              <a:t>‹#›</a:t>
            </a:fld>
            <a:endParaRPr lang="en-US"/>
          </a:p>
        </p:txBody>
      </p:sp>
    </p:spTree>
    <p:extLst>
      <p:ext uri="{BB962C8B-B14F-4D97-AF65-F5344CB8AC3E}">
        <p14:creationId xmlns:p14="http://schemas.microsoft.com/office/powerpoint/2010/main" val="3095042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62A1AD-D391-42B8-8C63-4780061DCBEF}"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785F1-D7F1-4AEF-AE21-67C6D13CDD4D}" type="slidenum">
              <a:rPr lang="en-US" smtClean="0"/>
              <a:t>‹#›</a:t>
            </a:fld>
            <a:endParaRPr lang="en-US"/>
          </a:p>
        </p:txBody>
      </p:sp>
    </p:spTree>
    <p:extLst>
      <p:ext uri="{BB962C8B-B14F-4D97-AF65-F5344CB8AC3E}">
        <p14:creationId xmlns:p14="http://schemas.microsoft.com/office/powerpoint/2010/main" val="310652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62A1AD-D391-42B8-8C63-4780061DCBEF}" type="datetimeFigureOut">
              <a:rPr lang="en-US" smtClean="0"/>
              <a:t>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785F1-D7F1-4AEF-AE21-67C6D13CDD4D}" type="slidenum">
              <a:rPr lang="en-US" smtClean="0"/>
              <a:t>‹#›</a:t>
            </a:fld>
            <a:endParaRPr lang="en-US"/>
          </a:p>
        </p:txBody>
      </p:sp>
    </p:spTree>
    <p:extLst>
      <p:ext uri="{BB962C8B-B14F-4D97-AF65-F5344CB8AC3E}">
        <p14:creationId xmlns:p14="http://schemas.microsoft.com/office/powerpoint/2010/main" val="1975538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62A1AD-D391-42B8-8C63-4780061DCBEF}" type="datetimeFigureOut">
              <a:rPr lang="en-US" smtClean="0"/>
              <a:t>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785F1-D7F1-4AEF-AE21-67C6D13CDD4D}" type="slidenum">
              <a:rPr lang="en-US" smtClean="0"/>
              <a:t>‹#›</a:t>
            </a:fld>
            <a:endParaRPr lang="en-US"/>
          </a:p>
        </p:txBody>
      </p:sp>
    </p:spTree>
    <p:extLst>
      <p:ext uri="{BB962C8B-B14F-4D97-AF65-F5344CB8AC3E}">
        <p14:creationId xmlns:p14="http://schemas.microsoft.com/office/powerpoint/2010/main" val="1091055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2A1AD-D391-42B8-8C63-4780061DCBEF}" type="datetimeFigureOut">
              <a:rPr lang="en-US" smtClean="0"/>
              <a:t>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785F1-D7F1-4AEF-AE21-67C6D13CDD4D}" type="slidenum">
              <a:rPr lang="en-US" smtClean="0"/>
              <a:t>‹#›</a:t>
            </a:fld>
            <a:endParaRPr lang="en-US"/>
          </a:p>
        </p:txBody>
      </p:sp>
    </p:spTree>
    <p:extLst>
      <p:ext uri="{BB962C8B-B14F-4D97-AF65-F5344CB8AC3E}">
        <p14:creationId xmlns:p14="http://schemas.microsoft.com/office/powerpoint/2010/main" val="299969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2A1AD-D391-42B8-8C63-4780061DCBEF}"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785F1-D7F1-4AEF-AE21-67C6D13CDD4D}" type="slidenum">
              <a:rPr lang="en-US" smtClean="0"/>
              <a:t>‹#›</a:t>
            </a:fld>
            <a:endParaRPr lang="en-US"/>
          </a:p>
        </p:txBody>
      </p:sp>
    </p:spTree>
    <p:extLst>
      <p:ext uri="{BB962C8B-B14F-4D97-AF65-F5344CB8AC3E}">
        <p14:creationId xmlns:p14="http://schemas.microsoft.com/office/powerpoint/2010/main" val="1827173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2A1AD-D391-42B8-8C63-4780061DCBEF}"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785F1-D7F1-4AEF-AE21-67C6D13CDD4D}" type="slidenum">
              <a:rPr lang="en-US" smtClean="0"/>
              <a:t>‹#›</a:t>
            </a:fld>
            <a:endParaRPr lang="en-US"/>
          </a:p>
        </p:txBody>
      </p:sp>
    </p:spTree>
    <p:extLst>
      <p:ext uri="{BB962C8B-B14F-4D97-AF65-F5344CB8AC3E}">
        <p14:creationId xmlns:p14="http://schemas.microsoft.com/office/powerpoint/2010/main" val="3220621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2A1AD-D391-42B8-8C63-4780061DCBEF}" type="datetimeFigureOut">
              <a:rPr lang="en-US" smtClean="0"/>
              <a:t>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785F1-D7F1-4AEF-AE21-67C6D13CDD4D}" type="slidenum">
              <a:rPr lang="en-US" smtClean="0"/>
              <a:t>‹#›</a:t>
            </a:fld>
            <a:endParaRPr lang="en-US"/>
          </a:p>
        </p:txBody>
      </p:sp>
    </p:spTree>
    <p:extLst>
      <p:ext uri="{BB962C8B-B14F-4D97-AF65-F5344CB8AC3E}">
        <p14:creationId xmlns:p14="http://schemas.microsoft.com/office/powerpoint/2010/main" val="1242403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0000"/>
          <a:stretch/>
        </p:blipFill>
        <p:spPr>
          <a:xfrm>
            <a:off x="-1" y="-9380"/>
            <a:ext cx="9144001" cy="6914178"/>
          </a:xfrm>
          <a:prstGeom prst="rect">
            <a:avLst/>
          </a:prstGeom>
        </p:spPr>
      </p:pic>
      <p:sp>
        <p:nvSpPr>
          <p:cNvPr id="4" name="Text Placeholder 3"/>
          <p:cNvSpPr>
            <a:spLocks noGrp="1"/>
          </p:cNvSpPr>
          <p:nvPr>
            <p:ph type="body" sz="half" idx="2"/>
          </p:nvPr>
        </p:nvSpPr>
        <p:spPr>
          <a:xfrm>
            <a:off x="533400" y="533400"/>
            <a:ext cx="3810000" cy="4114800"/>
          </a:xfrm>
        </p:spPr>
        <p:txBody>
          <a:bodyPr>
            <a:normAutofit fontScale="85000" lnSpcReduction="10000"/>
          </a:bodyPr>
          <a:lstStyle/>
          <a:p>
            <a:r>
              <a:rPr lang="en-US" dirty="0">
                <a:solidFill>
                  <a:srgbClr val="FFFFFF"/>
                </a:solidFill>
              </a:rPr>
              <a:t>A total of 21,000 men worked on building the dam over the course of its construction (around 5,000 at any one time) and the region’s growing population turned Las Vegas from a sleepy town to a bustling city</a:t>
            </a:r>
            <a:endParaRPr lang="en-US" dirty="0"/>
          </a:p>
        </p:txBody>
      </p:sp>
      <p:sp>
        <p:nvSpPr>
          <p:cNvPr id="8" name="Rectangle 7"/>
          <p:cNvSpPr/>
          <p:nvPr/>
        </p:nvSpPr>
        <p:spPr>
          <a:xfrm>
            <a:off x="4838700" y="37734"/>
            <a:ext cx="8610600" cy="630942"/>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r>
              <a:rPr lang="en-US" sz="3500" b="1" spc="150" dirty="0">
                <a:ln w="11430"/>
                <a:solidFill>
                  <a:srgbClr val="F8F8F8"/>
                </a:solidFill>
                <a:effectLst>
                  <a:glow rad="228600">
                    <a:srgbClr val="C0504D">
                      <a:satMod val="175000"/>
                      <a:alpha val="40000"/>
                    </a:srgbClr>
                  </a:glow>
                  <a:outerShdw blurRad="25400" algn="tl" rotWithShape="0">
                    <a:srgbClr val="000000">
                      <a:alpha val="43000"/>
                    </a:srgbClr>
                  </a:outerShdw>
                </a:effectLst>
                <a:latin typeface="Bodoni MT Black" panose="02070A03080606020203" pitchFamily="18" charset="0"/>
              </a:rPr>
              <a:t>Las Vegas</a:t>
            </a:r>
          </a:p>
        </p:txBody>
      </p:sp>
      <p:pic>
        <p:nvPicPr>
          <p:cNvPr id="9" name="Picture 8"/>
          <p:cNvPicPr>
            <a:picLocks noChangeAspect="1"/>
          </p:cNvPicPr>
          <p:nvPr/>
        </p:nvPicPr>
        <p:blipFill>
          <a:blip r:embed="rId3"/>
          <a:stretch>
            <a:fillRect/>
          </a:stretch>
        </p:blipFill>
        <p:spPr>
          <a:xfrm>
            <a:off x="-258" y="0"/>
            <a:ext cx="4652063" cy="6858000"/>
          </a:xfrm>
          <a:prstGeom prst="rect">
            <a:avLst/>
          </a:prstGeom>
        </p:spPr>
      </p:pic>
      <p:pic>
        <p:nvPicPr>
          <p:cNvPr id="10" name="Picture 9"/>
          <p:cNvPicPr>
            <a:picLocks noChangeAspect="1"/>
          </p:cNvPicPr>
          <p:nvPr/>
        </p:nvPicPr>
        <p:blipFill rotWithShape="1">
          <a:blip r:embed="rId4"/>
          <a:srcRect b="3226"/>
          <a:stretch/>
        </p:blipFill>
        <p:spPr>
          <a:xfrm>
            <a:off x="3485172" y="0"/>
            <a:ext cx="5669280" cy="6858000"/>
          </a:xfrm>
          <a:prstGeom prst="rect">
            <a:avLst/>
          </a:prstGeom>
        </p:spPr>
      </p:pic>
    </p:spTree>
    <p:extLst>
      <p:ext uri="{BB962C8B-B14F-4D97-AF65-F5344CB8AC3E}">
        <p14:creationId xmlns:p14="http://schemas.microsoft.com/office/powerpoint/2010/main" val="152334680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2"/>
          </p:nvPr>
        </p:nvPicPr>
        <p:blipFill>
          <a:blip r:embed="rId2"/>
          <a:srcRect t="30136" b="30136"/>
          <a:stretch>
            <a:fillRect/>
          </a:stretch>
        </p:blipFill>
        <p:spPr/>
      </p:pic>
      <p:sp>
        <p:nvSpPr>
          <p:cNvPr id="5" name="Text Placeholder 4"/>
          <p:cNvSpPr>
            <a:spLocks noGrp="1"/>
          </p:cNvSpPr>
          <p:nvPr>
            <p:ph type="body" sz="half" idx="3"/>
          </p:nvPr>
        </p:nvSpPr>
        <p:spPr/>
        <p:txBody>
          <a:bodyPr/>
          <a:lstStyle/>
          <a:p>
            <a:endParaRPr lang="en-US"/>
          </a:p>
        </p:txBody>
      </p:sp>
      <p:sp>
        <p:nvSpPr>
          <p:cNvPr id="9" name="Rectangle 8"/>
          <p:cNvSpPr/>
          <p:nvPr/>
        </p:nvSpPr>
        <p:spPr>
          <a:xfrm>
            <a:off x="3672546" y="228600"/>
            <a:ext cx="5486400" cy="163121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000" b="1" dirty="0">
                <a:ln w="11430"/>
                <a:solidFill>
                  <a:srgbClr val="FFC000"/>
                </a:solidFill>
                <a:effectLst>
                  <a:glow rad="241300">
                    <a:srgbClr val="000000"/>
                  </a:glow>
                  <a:outerShdw blurRad="50800" dist="39000" dir="5460000" algn="tl">
                    <a:srgbClr val="000000">
                      <a:alpha val="38000"/>
                    </a:srgbClr>
                  </a:outerShdw>
                </a:effectLst>
                <a:latin typeface="Broadway" panose="04040905080B02020502" pitchFamily="82" charset="0"/>
              </a:rPr>
              <a:t>How Does your story end?</a:t>
            </a:r>
          </a:p>
        </p:txBody>
      </p:sp>
      <p:sp>
        <p:nvSpPr>
          <p:cNvPr id="10" name="TextBox 9"/>
          <p:cNvSpPr txBox="1"/>
          <p:nvPr/>
        </p:nvSpPr>
        <p:spPr>
          <a:xfrm>
            <a:off x="4724400" y="2286000"/>
            <a:ext cx="3886200" cy="3939540"/>
          </a:xfrm>
          <a:prstGeom prst="rect">
            <a:avLst/>
          </a:prstGeom>
          <a:noFill/>
        </p:spPr>
        <p:txBody>
          <a:bodyPr wrap="square" rtlCol="0">
            <a:spAutoFit/>
          </a:bodyPr>
          <a:lstStyle/>
          <a:p>
            <a:pPr algn="ctr"/>
            <a:r>
              <a:rPr lang="en-US" sz="5000" dirty="0">
                <a:solidFill>
                  <a:prstClr val="white"/>
                </a:solidFill>
                <a:effectLst>
                  <a:glow rad="304800">
                    <a:prstClr val="black"/>
                  </a:glow>
                </a:effectLst>
                <a:latin typeface="Times" panose="02020603050405020304" pitchFamily="18" charset="0"/>
                <a:cs typeface="Times" panose="02020603050405020304" pitchFamily="18" charset="0"/>
              </a:rPr>
              <a:t>On your TRAVEL LOG note how your journey ends</a:t>
            </a:r>
          </a:p>
        </p:txBody>
      </p:sp>
      <p:sp>
        <p:nvSpPr>
          <p:cNvPr id="11" name="Rectangle 10"/>
          <p:cNvSpPr/>
          <p:nvPr/>
        </p:nvSpPr>
        <p:spPr>
          <a:xfrm>
            <a:off x="381000" y="1676400"/>
            <a:ext cx="4114800" cy="2133600"/>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500" dirty="0">
                <a:solidFill>
                  <a:schemeClr val="tx1"/>
                </a:solidFill>
              </a:rPr>
              <a:t>ODD #- For the rest of the 1930s you work inconsistent farm jobs &amp; eventually HUSBAND gets drafted for WWII</a:t>
            </a:r>
          </a:p>
        </p:txBody>
      </p:sp>
      <p:sp>
        <p:nvSpPr>
          <p:cNvPr id="12" name="Rectangle 11"/>
          <p:cNvSpPr/>
          <p:nvPr/>
        </p:nvSpPr>
        <p:spPr>
          <a:xfrm>
            <a:off x="381000" y="4038600"/>
            <a:ext cx="4191000" cy="2590800"/>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500" dirty="0">
                <a:solidFill>
                  <a:schemeClr val="tx1"/>
                </a:solidFill>
              </a:rPr>
              <a:t>1. EVEN #- For the rest of the 1930s you are lucky and get hired by the PWA &amp; WPA (government job programs). When the war starts both spouses will work in the factories</a:t>
            </a:r>
          </a:p>
        </p:txBody>
      </p:sp>
      <p:sp>
        <p:nvSpPr>
          <p:cNvPr id="2" name="Content Placeholder 1"/>
          <p:cNvSpPr>
            <a:spLocks noGrp="1"/>
          </p:cNvSpPr>
          <p:nvPr>
            <p:ph sz="quarter" idx="1"/>
          </p:nvPr>
        </p:nvSpPr>
        <p:spPr/>
        <p:txBody>
          <a:bodyPr/>
          <a:lstStyle/>
          <a:p>
            <a:endParaRPr lang="en-US"/>
          </a:p>
        </p:txBody>
      </p:sp>
    </p:spTree>
    <p:extLst>
      <p:ext uri="{BB962C8B-B14F-4D97-AF65-F5344CB8AC3E}">
        <p14:creationId xmlns:p14="http://schemas.microsoft.com/office/powerpoint/2010/main" val="418648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295400" y="1447800"/>
            <a:ext cx="2057400" cy="152400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500" dirty="0">
                <a:solidFill>
                  <a:srgbClr val="FFFFFF"/>
                </a:solidFill>
                <a:latin typeface="Bodoni MT Black" panose="02070A03080606020203" pitchFamily="18" charset="0"/>
              </a:rPr>
              <a:t>1: Red</a:t>
            </a:r>
          </a:p>
        </p:txBody>
      </p:sp>
      <p:sp>
        <p:nvSpPr>
          <p:cNvPr id="17" name="Rounded Rectangle 16"/>
          <p:cNvSpPr/>
          <p:nvPr/>
        </p:nvSpPr>
        <p:spPr>
          <a:xfrm>
            <a:off x="1219200" y="3276600"/>
            <a:ext cx="2057400" cy="1447800"/>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sz="3500" dirty="0">
                <a:solidFill>
                  <a:schemeClr val="bg1"/>
                </a:solidFill>
                <a:latin typeface="Bodoni MT Black" panose="02070A03080606020203" pitchFamily="18" charset="0"/>
              </a:rPr>
              <a:t>2: Black</a:t>
            </a:r>
          </a:p>
        </p:txBody>
      </p:sp>
      <p:sp>
        <p:nvSpPr>
          <p:cNvPr id="14" name="TextBox 13"/>
          <p:cNvSpPr txBox="1"/>
          <p:nvPr/>
        </p:nvSpPr>
        <p:spPr>
          <a:xfrm>
            <a:off x="4191000" y="304800"/>
            <a:ext cx="4572000" cy="6186309"/>
          </a:xfrm>
          <a:prstGeom prst="rect">
            <a:avLst/>
          </a:prstGeom>
          <a:noFill/>
        </p:spPr>
        <p:txBody>
          <a:bodyPr wrap="square" rtlCol="0">
            <a:spAutoFit/>
          </a:bodyPr>
          <a:lstStyle/>
          <a:p>
            <a:pPr algn="ctr"/>
            <a:r>
              <a:rPr lang="en-US" sz="3600" dirty="0">
                <a:solidFill>
                  <a:prstClr val="white"/>
                </a:solidFill>
                <a:effectLst>
                  <a:glow rad="304800">
                    <a:prstClr val="black"/>
                  </a:glow>
                </a:effectLst>
                <a:latin typeface="Times" panose="02020603050405020304" pitchFamily="18" charset="0"/>
                <a:cs typeface="Times" panose="02020603050405020304" pitchFamily="18" charset="0"/>
              </a:rPr>
              <a:t>While traveling through Las Vegas you find a $10 Casino Chip &amp; you decide to bet it all on Roulette in the hopes of increasing your money. Choose which color you would bet on. Write the corresponding # on your Travel Log.</a:t>
            </a:r>
          </a:p>
        </p:txBody>
      </p:sp>
      <p:sp>
        <p:nvSpPr>
          <p:cNvPr id="10" name="Rectangle 9"/>
          <p:cNvSpPr/>
          <p:nvPr/>
        </p:nvSpPr>
        <p:spPr>
          <a:xfrm>
            <a:off x="685800" y="381000"/>
            <a:ext cx="3176834" cy="86177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000" b="1" dirty="0">
                <a:ln w="11430"/>
                <a:solidFill>
                  <a:srgbClr val="FF0000"/>
                </a:solidFill>
                <a:effectLst>
                  <a:glow rad="241300">
                    <a:srgbClr val="000000"/>
                  </a:glow>
                  <a:outerShdw blurRad="50800" dist="39000" dir="5460000" algn="tl">
                    <a:srgbClr val="000000">
                      <a:alpha val="38000"/>
                    </a:srgbClr>
                  </a:outerShdw>
                </a:effectLst>
                <a:latin typeface="Broadway" panose="04040905080B02020502" pitchFamily="82" charset="0"/>
              </a:rPr>
              <a:t>Bet It ALL</a:t>
            </a:r>
          </a:p>
        </p:txBody>
      </p:sp>
      <p:sp>
        <p:nvSpPr>
          <p:cNvPr id="7" name="Rounded Rectangle 6"/>
          <p:cNvSpPr/>
          <p:nvPr/>
        </p:nvSpPr>
        <p:spPr>
          <a:xfrm>
            <a:off x="1219200" y="5029200"/>
            <a:ext cx="2057400" cy="1447800"/>
          </a:xfrm>
          <a:prstGeom prst="roundRect">
            <a:avLst/>
          </a:prstGeom>
          <a:solidFill>
            <a:srgbClr val="008000"/>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sz="3500" dirty="0">
                <a:solidFill>
                  <a:schemeClr val="bg1"/>
                </a:solidFill>
                <a:latin typeface="Bodoni MT Black" panose="02070A03080606020203" pitchFamily="18" charset="0"/>
              </a:rPr>
              <a:t>3: Green</a:t>
            </a:r>
          </a:p>
        </p:txBody>
      </p:sp>
    </p:spTree>
    <p:extLst>
      <p:ext uri="{BB962C8B-B14F-4D97-AF65-F5344CB8AC3E}">
        <p14:creationId xmlns:p14="http://schemas.microsoft.com/office/powerpoint/2010/main" val="29648236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888675" y="1829242"/>
            <a:ext cx="3886200" cy="4708981"/>
          </a:xfrm>
          <a:prstGeom prst="rect">
            <a:avLst/>
          </a:prstGeom>
          <a:noFill/>
        </p:spPr>
        <p:txBody>
          <a:bodyPr wrap="square" rtlCol="0">
            <a:spAutoFit/>
          </a:bodyPr>
          <a:lstStyle/>
          <a:p>
            <a:pPr algn="ctr"/>
            <a:r>
              <a:rPr lang="en-US" sz="5000" dirty="0">
                <a:solidFill>
                  <a:prstClr val="white"/>
                </a:solidFill>
                <a:effectLst>
                  <a:glow rad="304800">
                    <a:prstClr val="black"/>
                  </a:glow>
                </a:effectLst>
                <a:latin typeface="Times" panose="02020603050405020304" pitchFamily="18" charset="0"/>
                <a:cs typeface="Times" panose="02020603050405020304" pitchFamily="18" charset="0"/>
              </a:rPr>
              <a:t>Note on your Travel Log the outcome of your bet. Did you win or Lose</a:t>
            </a:r>
          </a:p>
        </p:txBody>
      </p:sp>
      <p:sp>
        <p:nvSpPr>
          <p:cNvPr id="10" name="Rectangle 9"/>
          <p:cNvSpPr/>
          <p:nvPr/>
        </p:nvSpPr>
        <p:spPr>
          <a:xfrm>
            <a:off x="685800" y="381000"/>
            <a:ext cx="3176834" cy="86177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000" b="1" dirty="0">
                <a:ln w="11430"/>
                <a:solidFill>
                  <a:srgbClr val="FF0000"/>
                </a:solidFill>
                <a:effectLst>
                  <a:glow rad="241300">
                    <a:srgbClr val="000000"/>
                  </a:glow>
                  <a:outerShdw blurRad="50800" dist="39000" dir="5460000" algn="tl">
                    <a:srgbClr val="000000">
                      <a:alpha val="38000"/>
                    </a:srgbClr>
                  </a:outerShdw>
                </a:effectLst>
                <a:latin typeface="Broadway" panose="04040905080B02020502" pitchFamily="82" charset="0"/>
              </a:rPr>
              <a:t>Bet It ALL</a:t>
            </a:r>
          </a:p>
        </p:txBody>
      </p:sp>
      <p:sp>
        <p:nvSpPr>
          <p:cNvPr id="8" name="Rounded Rectangle 7"/>
          <p:cNvSpPr/>
          <p:nvPr/>
        </p:nvSpPr>
        <p:spPr>
          <a:xfrm>
            <a:off x="1295400" y="1447800"/>
            <a:ext cx="2057400" cy="167640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500" dirty="0" smtClean="0">
                <a:solidFill>
                  <a:srgbClr val="FFFFFF"/>
                </a:solidFill>
                <a:latin typeface="Bodoni MT Black" panose="02070A03080606020203" pitchFamily="18" charset="0"/>
              </a:rPr>
              <a:t>Red:</a:t>
            </a:r>
          </a:p>
          <a:p>
            <a:pPr algn="ctr"/>
            <a:r>
              <a:rPr lang="en-US" sz="2000" dirty="0" smtClean="0">
                <a:solidFill>
                  <a:srgbClr val="FFFFFF"/>
                </a:solidFill>
                <a:latin typeface="Bodoni MT Black" panose="02070A03080606020203" pitchFamily="18" charset="0"/>
              </a:rPr>
              <a:t>You won enough money to get to CA!</a:t>
            </a:r>
            <a:endParaRPr lang="en-US" sz="2000" dirty="0">
              <a:solidFill>
                <a:srgbClr val="FFFFFF"/>
              </a:solidFill>
              <a:latin typeface="Bodoni MT Black" panose="02070A03080606020203" pitchFamily="18" charset="0"/>
            </a:endParaRPr>
          </a:p>
        </p:txBody>
      </p:sp>
      <p:sp>
        <p:nvSpPr>
          <p:cNvPr id="11" name="Rounded Rectangle 10"/>
          <p:cNvSpPr/>
          <p:nvPr/>
        </p:nvSpPr>
        <p:spPr>
          <a:xfrm>
            <a:off x="1295400" y="3276600"/>
            <a:ext cx="2057400" cy="1447800"/>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sz="3500" dirty="0" smtClean="0">
                <a:solidFill>
                  <a:schemeClr val="bg1"/>
                </a:solidFill>
                <a:latin typeface="Bodoni MT Black" panose="02070A03080606020203" pitchFamily="18" charset="0"/>
              </a:rPr>
              <a:t>Black:</a:t>
            </a:r>
          </a:p>
          <a:p>
            <a:pPr algn="ctr"/>
            <a:r>
              <a:rPr lang="en-US" sz="2800" dirty="0" smtClean="0">
                <a:solidFill>
                  <a:schemeClr val="bg1"/>
                </a:solidFill>
                <a:latin typeface="Bodoni MT Black" panose="02070A03080606020203" pitchFamily="18" charset="0"/>
              </a:rPr>
              <a:t>You Lose!</a:t>
            </a:r>
            <a:endParaRPr lang="en-US" sz="2800" dirty="0">
              <a:solidFill>
                <a:schemeClr val="bg1"/>
              </a:solidFill>
              <a:latin typeface="Bodoni MT Black" panose="02070A03080606020203" pitchFamily="18" charset="0"/>
            </a:endParaRPr>
          </a:p>
        </p:txBody>
      </p:sp>
      <p:sp>
        <p:nvSpPr>
          <p:cNvPr id="12" name="Rounded Rectangle 11"/>
          <p:cNvSpPr/>
          <p:nvPr/>
        </p:nvSpPr>
        <p:spPr>
          <a:xfrm>
            <a:off x="1219200" y="4876800"/>
            <a:ext cx="2133600" cy="1600200"/>
          </a:xfrm>
          <a:prstGeom prst="roundRect">
            <a:avLst/>
          </a:prstGeom>
          <a:solidFill>
            <a:srgbClr val="008000"/>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sz="3200" dirty="0" smtClean="0">
                <a:solidFill>
                  <a:schemeClr val="bg1"/>
                </a:solidFill>
                <a:latin typeface="Bodoni MT Black" panose="02070A03080606020203" pitchFamily="18" charset="0"/>
              </a:rPr>
              <a:t>Green:</a:t>
            </a:r>
          </a:p>
          <a:p>
            <a:pPr algn="ctr"/>
            <a:r>
              <a:rPr lang="en-US" sz="2000" dirty="0" smtClean="0">
                <a:solidFill>
                  <a:schemeClr val="bg1"/>
                </a:solidFill>
                <a:latin typeface="Bodoni MT Black" panose="02070A03080606020203" pitchFamily="18" charset="0"/>
              </a:rPr>
              <a:t>You win enough to get a good meal</a:t>
            </a:r>
            <a:endParaRPr lang="en-US" sz="2000" dirty="0">
              <a:solidFill>
                <a:schemeClr val="bg1"/>
              </a:solidFill>
              <a:latin typeface="Bodoni MT Black" panose="02070A03080606020203" pitchFamily="18" charset="0"/>
            </a:endParaRPr>
          </a:p>
        </p:txBody>
      </p:sp>
    </p:spTree>
    <p:extLst>
      <p:ext uri="{BB962C8B-B14F-4D97-AF65-F5344CB8AC3E}">
        <p14:creationId xmlns:p14="http://schemas.microsoft.com/office/powerpoint/2010/main" val="2955014985"/>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95400" y="228600"/>
            <a:ext cx="6857999" cy="138499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solidFill>
                  <a:srgbClr val="FFC000"/>
                </a:solidFill>
                <a:effectLst>
                  <a:glow rad="241300">
                    <a:srgbClr val="000000"/>
                  </a:glow>
                  <a:outerShdw blurRad="50800" dist="39000" dir="5460000" algn="tl">
                    <a:srgbClr val="000000">
                      <a:alpha val="38000"/>
                    </a:srgbClr>
                  </a:outerShdw>
                </a:effectLst>
                <a:latin typeface="Broadway" panose="04040905080B02020502" pitchFamily="82" charset="0"/>
              </a:rPr>
              <a:t>Finally Reach California and settle in the newly named town of Mira Loma</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90747">
            <a:off x="549182" y="2853137"/>
            <a:ext cx="2926935" cy="38759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 name="Picture 1"/>
          <p:cNvPicPr>
            <a:picLocks noChangeAspect="1"/>
          </p:cNvPicPr>
          <p:nvPr/>
        </p:nvPicPr>
        <p:blipFill>
          <a:blip r:embed="rId3"/>
          <a:stretch>
            <a:fillRect/>
          </a:stretch>
        </p:blipFill>
        <p:spPr>
          <a:xfrm>
            <a:off x="3429000" y="2514600"/>
            <a:ext cx="5207000" cy="4165600"/>
          </a:xfrm>
          <a:prstGeom prst="rect">
            <a:avLst/>
          </a:prstGeom>
        </p:spPr>
      </p:pic>
      <p:sp>
        <p:nvSpPr>
          <p:cNvPr id="3" name="Text Placeholder 2"/>
          <p:cNvSpPr>
            <a:spLocks noGrp="1"/>
          </p:cNvSpPr>
          <p:nvPr>
            <p:ph type="body" sz="half" idx="1"/>
          </p:nvPr>
        </p:nvSpPr>
        <p:spPr/>
        <p:txBody>
          <a:bodyPr/>
          <a:lstStyle/>
          <a:p>
            <a:endParaRPr lang="en-US"/>
          </a:p>
        </p:txBody>
      </p:sp>
    </p:spTree>
    <p:extLst>
      <p:ext uri="{BB962C8B-B14F-4D97-AF65-F5344CB8AC3E}">
        <p14:creationId xmlns:p14="http://schemas.microsoft.com/office/powerpoint/2010/main" val="773052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98" y="0"/>
            <a:ext cx="9404697" cy="86177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000" b="1" dirty="0">
                <a:ln w="11430"/>
                <a:solidFill>
                  <a:srgbClr val="FFC000"/>
                </a:solidFill>
                <a:effectLst>
                  <a:glow rad="241300">
                    <a:srgbClr val="000000"/>
                  </a:glow>
                  <a:outerShdw blurRad="50800" dist="39000" dir="5460000" algn="tl">
                    <a:srgbClr val="000000">
                      <a:alpha val="38000"/>
                    </a:srgbClr>
                  </a:outerShdw>
                </a:effectLst>
                <a:latin typeface="Broadway" panose="04040905080B02020502" pitchFamily="82" charset="0"/>
              </a:rPr>
              <a:t>Okies in California</a:t>
            </a:r>
          </a:p>
        </p:txBody>
      </p:sp>
      <p:sp>
        <p:nvSpPr>
          <p:cNvPr id="2" name="Rectangle 1"/>
          <p:cNvSpPr/>
          <p:nvPr/>
        </p:nvSpPr>
        <p:spPr>
          <a:xfrm>
            <a:off x="609600" y="2057400"/>
            <a:ext cx="4572000" cy="3979294"/>
          </a:xfrm>
          <a:prstGeom prst="rect">
            <a:avLst/>
          </a:prstGeom>
        </p:spPr>
        <p:txBody>
          <a:bodyPr>
            <a:spAutoFit/>
          </a:bodyPr>
          <a:lstStyle/>
          <a:p>
            <a:pPr marL="285750" indent="-285750">
              <a:lnSpc>
                <a:spcPct val="90000"/>
              </a:lnSpc>
              <a:buFont typeface="Arial"/>
              <a:buChar char="•"/>
            </a:pPr>
            <a:r>
              <a:rPr lang="en-US" altLang="en-US" sz="3500" dirty="0">
                <a:solidFill>
                  <a:srgbClr val="FFFFFF"/>
                </a:solidFill>
                <a:effectLst>
                  <a:glow rad="177800">
                    <a:schemeClr val="tx1">
                      <a:alpha val="75000"/>
                    </a:schemeClr>
                  </a:glow>
                </a:effectLst>
                <a:latin typeface="Times"/>
                <a:ea typeface="Arial Unicode MS" pitchFamily="34" charset="-128"/>
                <a:cs typeface="Times"/>
              </a:rPr>
              <a:t>Migrant workers become source of cheap labor</a:t>
            </a:r>
          </a:p>
          <a:p>
            <a:pPr marL="285750" indent="-285750">
              <a:lnSpc>
                <a:spcPct val="90000"/>
              </a:lnSpc>
              <a:buFont typeface="Arial"/>
              <a:buChar char="•"/>
            </a:pPr>
            <a:r>
              <a:rPr lang="en-US" altLang="en-US" sz="3500" dirty="0">
                <a:solidFill>
                  <a:srgbClr val="FFFFFF"/>
                </a:solidFill>
                <a:effectLst>
                  <a:glow rad="177800">
                    <a:schemeClr val="tx1">
                      <a:alpha val="75000"/>
                    </a:schemeClr>
                  </a:glow>
                </a:effectLst>
                <a:latin typeface="Times"/>
                <a:ea typeface="Arial Unicode MS" pitchFamily="34" charset="-128"/>
                <a:cs typeface="Times"/>
              </a:rPr>
              <a:t>Okies were not welcomed as they added to the job competition of the area</a:t>
            </a:r>
          </a:p>
        </p:txBody>
      </p:sp>
    </p:spTree>
    <p:extLst>
      <p:ext uri="{BB962C8B-B14F-4D97-AF65-F5344CB8AC3E}">
        <p14:creationId xmlns:p14="http://schemas.microsoft.com/office/powerpoint/2010/main" val="354901798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304800"/>
            <a:ext cx="4953000" cy="5478423"/>
          </a:xfrm>
          <a:prstGeom prst="rect">
            <a:avLst/>
          </a:prstGeom>
        </p:spPr>
        <p:txBody>
          <a:bodyPr wrap="square">
            <a:spAutoFit/>
          </a:bodyPr>
          <a:lstStyle/>
          <a:p>
            <a:pPr marL="285750" indent="-285750">
              <a:buFont typeface="Arial"/>
              <a:buChar char="•"/>
            </a:pPr>
            <a:r>
              <a:rPr lang="en-US" sz="2500" dirty="0">
                <a:solidFill>
                  <a:srgbClr val="FFFFFF"/>
                </a:solidFill>
                <a:effectLst>
                  <a:glow rad="266700">
                    <a:schemeClr val="tx1">
                      <a:alpha val="75000"/>
                    </a:schemeClr>
                  </a:glow>
                </a:effectLst>
              </a:rPr>
              <a:t>The corporate </a:t>
            </a:r>
            <a:r>
              <a:rPr lang="en-US" sz="2500" dirty="0" smtClean="0">
                <a:solidFill>
                  <a:srgbClr val="FFFFFF"/>
                </a:solidFill>
                <a:effectLst>
                  <a:glow rad="266700">
                    <a:schemeClr val="tx1">
                      <a:alpha val="75000"/>
                    </a:schemeClr>
                  </a:glow>
                </a:effectLst>
              </a:rPr>
              <a:t>owned, larger, </a:t>
            </a:r>
            <a:r>
              <a:rPr lang="en-US" sz="2500" dirty="0">
                <a:solidFill>
                  <a:srgbClr val="FFFFFF"/>
                </a:solidFill>
                <a:effectLst>
                  <a:glow rad="266700">
                    <a:schemeClr val="tx1">
                      <a:alpha val="75000"/>
                    </a:schemeClr>
                  </a:glow>
                </a:effectLst>
              </a:rPr>
              <a:t>and more modernized farms of </a:t>
            </a:r>
            <a:r>
              <a:rPr lang="en-US" sz="2500" dirty="0" smtClean="0">
                <a:solidFill>
                  <a:srgbClr val="FFFFFF"/>
                </a:solidFill>
                <a:effectLst>
                  <a:glow rad="266700">
                    <a:schemeClr val="tx1">
                      <a:alpha val="75000"/>
                    </a:schemeClr>
                  </a:glow>
                </a:effectLst>
              </a:rPr>
              <a:t>CA; along </a:t>
            </a:r>
            <a:r>
              <a:rPr lang="en-US" sz="2500" dirty="0">
                <a:solidFill>
                  <a:srgbClr val="FFFFFF"/>
                </a:solidFill>
                <a:effectLst>
                  <a:glow rad="266700">
                    <a:schemeClr val="tx1">
                      <a:alpha val="75000"/>
                    </a:schemeClr>
                  </a:glow>
                </a:effectLst>
              </a:rPr>
              <a:t>with the crops were unfamiliar</a:t>
            </a:r>
          </a:p>
          <a:p>
            <a:pPr marL="285750" indent="-285750">
              <a:buFont typeface="Arial"/>
              <a:buChar char="•"/>
            </a:pPr>
            <a:r>
              <a:rPr lang="en-US" sz="2500" dirty="0">
                <a:solidFill>
                  <a:srgbClr val="FFFFFF"/>
                </a:solidFill>
                <a:effectLst>
                  <a:glow rad="266700">
                    <a:schemeClr val="tx1">
                      <a:alpha val="75000"/>
                    </a:schemeClr>
                  </a:glow>
                </a:effectLst>
              </a:rPr>
              <a:t>Life for migrant workers was hard</a:t>
            </a:r>
          </a:p>
          <a:p>
            <a:pPr marL="285750" indent="-285750">
              <a:buFont typeface="Arial"/>
              <a:buChar char="•"/>
            </a:pPr>
            <a:r>
              <a:rPr lang="en-US" sz="2500" dirty="0">
                <a:solidFill>
                  <a:srgbClr val="FFFFFF"/>
                </a:solidFill>
                <a:effectLst>
                  <a:glow rad="266700">
                    <a:schemeClr val="tx1">
                      <a:alpha val="75000"/>
                    </a:schemeClr>
                  </a:glow>
                </a:effectLst>
              </a:rPr>
              <a:t>paid by the quantity of fruit and cotton picked </a:t>
            </a:r>
          </a:p>
          <a:p>
            <a:pPr marL="742950" lvl="1" indent="-285750">
              <a:buFont typeface="Arial"/>
              <a:buChar char="•"/>
            </a:pPr>
            <a:r>
              <a:rPr lang="en-US" sz="2000" dirty="0">
                <a:solidFill>
                  <a:srgbClr val="FFFFFF"/>
                </a:solidFill>
                <a:effectLst>
                  <a:glow rad="266700">
                    <a:schemeClr val="tx1">
                      <a:alpha val="75000"/>
                    </a:schemeClr>
                  </a:glow>
                </a:effectLst>
              </a:rPr>
              <a:t>E</a:t>
            </a:r>
            <a:r>
              <a:rPr lang="en-US" sz="2000" dirty="0" smtClean="0">
                <a:solidFill>
                  <a:srgbClr val="FFFFFF"/>
                </a:solidFill>
                <a:effectLst>
                  <a:glow rad="266700">
                    <a:schemeClr val="tx1">
                      <a:alpha val="75000"/>
                    </a:schemeClr>
                  </a:glow>
                </a:effectLst>
              </a:rPr>
              <a:t>arnings </a:t>
            </a:r>
            <a:r>
              <a:rPr lang="en-US" sz="2000" dirty="0">
                <a:solidFill>
                  <a:srgbClr val="FFFFFF"/>
                </a:solidFill>
                <a:effectLst>
                  <a:glow rad="266700">
                    <a:schemeClr val="tx1">
                      <a:alpha val="75000"/>
                    </a:schemeClr>
                  </a:glow>
                </a:effectLst>
              </a:rPr>
              <a:t>ranging from seventy-five cents to $1.25 a day</a:t>
            </a:r>
          </a:p>
          <a:p>
            <a:pPr marL="742950" lvl="1" indent="-285750">
              <a:buFont typeface="Arial"/>
              <a:buChar char="•"/>
            </a:pPr>
            <a:r>
              <a:rPr lang="en-US" sz="2000" dirty="0">
                <a:solidFill>
                  <a:srgbClr val="FFFFFF"/>
                </a:solidFill>
                <a:effectLst>
                  <a:glow rad="266700">
                    <a:schemeClr val="tx1">
                      <a:alpha val="75000"/>
                    </a:schemeClr>
                  </a:glow>
                </a:effectLst>
              </a:rPr>
              <a:t>Out of that, they had to pay twenty-five cents a day to rent a tar-paper shack with no floor or plumbing</a:t>
            </a:r>
          </a:p>
          <a:p>
            <a:pPr marL="285750" indent="-285750">
              <a:buFont typeface="Arial"/>
              <a:buChar char="•"/>
            </a:pPr>
            <a:r>
              <a:rPr lang="en-US" sz="2500" dirty="0">
                <a:solidFill>
                  <a:srgbClr val="FFFFFF"/>
                </a:solidFill>
                <a:effectLst>
                  <a:glow rad="266700">
                    <a:schemeClr val="tx1">
                      <a:alpha val="75000"/>
                    </a:schemeClr>
                  </a:glow>
                </a:effectLst>
              </a:rPr>
              <a:t>In larger ranches, they often had to buy their groceries from a high-priced company store</a:t>
            </a:r>
          </a:p>
        </p:txBody>
      </p:sp>
      <p:sp>
        <p:nvSpPr>
          <p:cNvPr id="7" name="Rectangle 6"/>
          <p:cNvSpPr/>
          <p:nvPr/>
        </p:nvSpPr>
        <p:spPr>
          <a:xfrm>
            <a:off x="4953000" y="0"/>
            <a:ext cx="4419599" cy="163121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000" b="1" dirty="0">
                <a:ln w="11430"/>
                <a:solidFill>
                  <a:srgbClr val="FFC000"/>
                </a:solidFill>
                <a:effectLst>
                  <a:glow rad="241300">
                    <a:srgbClr val="000000"/>
                  </a:glow>
                  <a:outerShdw blurRad="50800" dist="39000" dir="5460000" algn="tl">
                    <a:srgbClr val="000000">
                      <a:alpha val="38000"/>
                    </a:srgbClr>
                  </a:outerShdw>
                </a:effectLst>
                <a:latin typeface="Broadway" panose="04040905080B02020502" pitchFamily="82" charset="0"/>
              </a:rPr>
              <a:t>New Struggles</a:t>
            </a:r>
          </a:p>
        </p:txBody>
      </p:sp>
    </p:spTree>
    <p:extLst>
      <p:ext uri="{BB962C8B-B14F-4D97-AF65-F5344CB8AC3E}">
        <p14:creationId xmlns:p14="http://schemas.microsoft.com/office/powerpoint/2010/main" val="20626551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3"/>
          </p:nvPr>
        </p:nvSpPr>
        <p:spPr>
          <a:xfrm>
            <a:off x="685800" y="1981200"/>
            <a:ext cx="7772400" cy="4114800"/>
          </a:xfrm>
        </p:spPr>
        <p:txBody>
          <a:bodyPr/>
          <a:lstStyle/>
          <a:p>
            <a:r>
              <a:rPr lang="en-US" dirty="0"/>
              <a:t>Hopefully thing will get better with the new President FDR</a:t>
            </a:r>
          </a:p>
        </p:txBody>
      </p:sp>
      <p:pic>
        <p:nvPicPr>
          <p:cNvPr id="3" name="Picture 2"/>
          <p:cNvPicPr>
            <a:picLocks noChangeAspect="1"/>
          </p:cNvPicPr>
          <p:nvPr/>
        </p:nvPicPr>
        <p:blipFill rotWithShape="1">
          <a:blip r:embed="rId2"/>
          <a:srcRect b="25405"/>
          <a:stretch/>
        </p:blipFill>
        <p:spPr>
          <a:xfrm>
            <a:off x="0" y="1"/>
            <a:ext cx="9180507" cy="6885380"/>
          </a:xfrm>
          <a:prstGeom prst="rect">
            <a:avLst/>
          </a:prstGeom>
        </p:spPr>
      </p:pic>
      <p:sp>
        <p:nvSpPr>
          <p:cNvPr id="4" name="Rounded Rectangular Callout 3"/>
          <p:cNvSpPr/>
          <p:nvPr/>
        </p:nvSpPr>
        <p:spPr bwMode="auto">
          <a:xfrm>
            <a:off x="5029200" y="304800"/>
            <a:ext cx="3581400" cy="2590800"/>
          </a:xfrm>
          <a:prstGeom prst="wedgeRoundRectCallout">
            <a:avLst>
              <a:gd name="adj1" fmla="val -84540"/>
              <a:gd name="adj2" fmla="val 36177"/>
              <a:gd name="adj3" fmla="val 16667"/>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000" b="0" i="0" u="none" strike="noStrike" cap="none" normalizeH="0" baseline="0" dirty="0">
                <a:ln>
                  <a:noFill/>
                </a:ln>
                <a:solidFill>
                  <a:schemeClr val="tx1"/>
                </a:solidFill>
                <a:effectLst/>
                <a:latin typeface="Times" pitchFamily="18" charset="0"/>
              </a:rPr>
              <a:t>Hopefully</a:t>
            </a:r>
            <a:r>
              <a:rPr kumimoji="0" lang="en-US" sz="3000" b="0" i="0" u="none" strike="noStrike" cap="none" normalizeH="0" dirty="0">
                <a:ln>
                  <a:noFill/>
                </a:ln>
                <a:solidFill>
                  <a:schemeClr val="tx1"/>
                </a:solidFill>
                <a:effectLst/>
                <a:latin typeface="Times" pitchFamily="18" charset="0"/>
              </a:rPr>
              <a:t> the new President, Franklin Roosevelt will be able to pull us out of this mess</a:t>
            </a:r>
            <a:endParaRPr kumimoji="0" lang="en-US" sz="3000" b="0" i="0" u="none" strike="noStrike" cap="none" normalizeH="0" baseline="0" dirty="0">
              <a:ln>
                <a:noFill/>
              </a:ln>
              <a:solidFill>
                <a:schemeClr val="tx1"/>
              </a:solidFill>
              <a:effectLst/>
              <a:latin typeface="Times" pitchFamily="18" charset="0"/>
            </a:endParaRPr>
          </a:p>
        </p:txBody>
      </p:sp>
    </p:spTree>
    <p:extLst>
      <p:ext uri="{BB962C8B-B14F-4D97-AF65-F5344CB8AC3E}">
        <p14:creationId xmlns:p14="http://schemas.microsoft.com/office/powerpoint/2010/main" val="34680057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676400"/>
            <a:ext cx="8597614" cy="4939814"/>
          </a:xfrm>
          <a:prstGeom prst="rect">
            <a:avLst/>
          </a:prstGeom>
        </p:spPr>
        <p:txBody>
          <a:bodyPr wrap="square">
            <a:spAutoFit/>
          </a:bodyPr>
          <a:lstStyle/>
          <a:p>
            <a:pPr marL="285750" indent="-285750">
              <a:buFont typeface="Arial"/>
              <a:buChar char="•"/>
            </a:pPr>
            <a:r>
              <a:rPr lang="en-US" sz="3500" dirty="0">
                <a:solidFill>
                  <a:srgbClr val="FFFFFF"/>
                </a:solidFill>
                <a:effectLst>
                  <a:glow rad="254000">
                    <a:schemeClr val="tx1">
                      <a:alpha val="75000"/>
                    </a:schemeClr>
                  </a:glow>
                </a:effectLst>
              </a:rPr>
              <a:t>Hoover was not re-elected President</a:t>
            </a:r>
          </a:p>
          <a:p>
            <a:pPr marL="285750" indent="-285750">
              <a:buFont typeface="Arial"/>
              <a:buChar char="•"/>
            </a:pPr>
            <a:r>
              <a:rPr lang="en-US" sz="3500" dirty="0">
                <a:solidFill>
                  <a:srgbClr val="FFFFFF"/>
                </a:solidFill>
                <a:effectLst>
                  <a:glow rad="254000">
                    <a:schemeClr val="tx1">
                      <a:alpha val="75000"/>
                    </a:schemeClr>
                  </a:glow>
                </a:effectLst>
              </a:rPr>
              <a:t>Franklin D Roosevelt is elected in 1932</a:t>
            </a:r>
          </a:p>
          <a:p>
            <a:pPr marL="285750" indent="-285750">
              <a:buFont typeface="Arial"/>
              <a:buChar char="•"/>
            </a:pPr>
            <a:r>
              <a:rPr lang="en-US" sz="3500" dirty="0">
                <a:solidFill>
                  <a:srgbClr val="FFFFFF"/>
                </a:solidFill>
                <a:effectLst>
                  <a:glow rad="254000">
                    <a:schemeClr val="tx1">
                      <a:alpha val="75000"/>
                    </a:schemeClr>
                  </a:glow>
                </a:effectLst>
              </a:rPr>
              <a:t>Though the relief and reform measures put into place by President Franklin D. Roosevelt helped lessen the worst effects of the Great Depression in the 1930s, the economy would not fully turn around until after 1939, when World War II kicked American industry into high gear</a:t>
            </a:r>
          </a:p>
        </p:txBody>
      </p:sp>
      <p:sp>
        <p:nvSpPr>
          <p:cNvPr id="8" name="Rectangle 7"/>
          <p:cNvSpPr/>
          <p:nvPr/>
        </p:nvSpPr>
        <p:spPr>
          <a:xfrm>
            <a:off x="457200" y="381000"/>
            <a:ext cx="6324599" cy="86177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000" b="1" dirty="0">
                <a:ln w="11430"/>
                <a:solidFill>
                  <a:srgbClr val="FFC000"/>
                </a:solidFill>
                <a:effectLst>
                  <a:glow rad="241300">
                    <a:srgbClr val="000000"/>
                  </a:glow>
                  <a:outerShdw blurRad="50800" dist="39000" dir="5460000" algn="tl">
                    <a:srgbClr val="000000">
                      <a:alpha val="38000"/>
                    </a:srgbClr>
                  </a:outerShdw>
                </a:effectLst>
                <a:latin typeface="Broadway" panose="04040905080B02020502" pitchFamily="82" charset="0"/>
              </a:rPr>
              <a:t>FDR</a:t>
            </a:r>
          </a:p>
        </p:txBody>
      </p:sp>
    </p:spTree>
    <p:extLst>
      <p:ext uri="{BB962C8B-B14F-4D97-AF65-F5344CB8AC3E}">
        <p14:creationId xmlns:p14="http://schemas.microsoft.com/office/powerpoint/2010/main" val="2188448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
          </p:nvPr>
        </p:nvPicPr>
        <p:blipFill>
          <a:blip r:embed="rId2"/>
          <a:srcRect t="30136" b="30136"/>
          <a:stretch>
            <a:fillRect/>
          </a:stretch>
        </p:blipFill>
        <p:spPr/>
      </p:pic>
      <p:pic>
        <p:nvPicPr>
          <p:cNvPr id="7" name="Content Placeholder 6"/>
          <p:cNvPicPr>
            <a:picLocks noGrp="1" noChangeAspect="1"/>
          </p:cNvPicPr>
          <p:nvPr>
            <p:ph sz="quarter" idx="2"/>
          </p:nvPr>
        </p:nvPicPr>
        <p:blipFill>
          <a:blip r:embed="rId2"/>
          <a:srcRect t="30136" b="30136"/>
          <a:stretch>
            <a:fillRect/>
          </a:stretch>
        </p:blipFill>
        <p:spPr/>
      </p:pic>
      <p:sp>
        <p:nvSpPr>
          <p:cNvPr id="5" name="Text Placeholder 4"/>
          <p:cNvSpPr>
            <a:spLocks noGrp="1"/>
          </p:cNvSpPr>
          <p:nvPr>
            <p:ph type="body" sz="half" idx="3"/>
          </p:nvPr>
        </p:nvSpPr>
        <p:spPr/>
        <p:txBody>
          <a:bodyPr/>
          <a:lstStyle/>
          <a:p>
            <a:endParaRPr lang="en-US"/>
          </a:p>
        </p:txBody>
      </p:sp>
      <p:sp>
        <p:nvSpPr>
          <p:cNvPr id="9" name="Rectangle 8"/>
          <p:cNvSpPr/>
          <p:nvPr/>
        </p:nvSpPr>
        <p:spPr>
          <a:xfrm>
            <a:off x="3657600" y="-107216"/>
            <a:ext cx="5486400" cy="163121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000" b="1" dirty="0">
                <a:ln w="11430"/>
                <a:solidFill>
                  <a:srgbClr val="FFC000"/>
                </a:solidFill>
                <a:effectLst>
                  <a:glow rad="241300">
                    <a:srgbClr val="000000"/>
                  </a:glow>
                  <a:outerShdw blurRad="50800" dist="39000" dir="5460000" algn="tl">
                    <a:srgbClr val="000000">
                      <a:alpha val="38000"/>
                    </a:srgbClr>
                  </a:outerShdw>
                </a:effectLst>
                <a:latin typeface="Broadway" panose="04040905080B02020502" pitchFamily="82" charset="0"/>
              </a:rPr>
              <a:t>How Does your story end?</a:t>
            </a:r>
          </a:p>
        </p:txBody>
      </p:sp>
      <p:sp>
        <p:nvSpPr>
          <p:cNvPr id="10" name="TextBox 9"/>
          <p:cNvSpPr txBox="1"/>
          <p:nvPr/>
        </p:nvSpPr>
        <p:spPr>
          <a:xfrm>
            <a:off x="4724400" y="2286000"/>
            <a:ext cx="3886200" cy="3939540"/>
          </a:xfrm>
          <a:prstGeom prst="rect">
            <a:avLst/>
          </a:prstGeom>
          <a:noFill/>
        </p:spPr>
        <p:txBody>
          <a:bodyPr wrap="square" rtlCol="0">
            <a:spAutoFit/>
          </a:bodyPr>
          <a:lstStyle/>
          <a:p>
            <a:pPr algn="ctr"/>
            <a:r>
              <a:rPr lang="en-US" sz="5000" dirty="0">
                <a:solidFill>
                  <a:prstClr val="white"/>
                </a:solidFill>
                <a:effectLst>
                  <a:glow rad="304800">
                    <a:prstClr val="black"/>
                  </a:glow>
                </a:effectLst>
                <a:latin typeface="Times" panose="02020603050405020304" pitchFamily="18" charset="0"/>
                <a:cs typeface="Times" panose="02020603050405020304" pitchFamily="18" charset="0"/>
              </a:rPr>
              <a:t>Add up all your numbers &amp; record the sum on your sheet</a:t>
            </a:r>
          </a:p>
        </p:txBody>
      </p:sp>
    </p:spTree>
    <p:extLst>
      <p:ext uri="{BB962C8B-B14F-4D97-AF65-F5344CB8AC3E}">
        <p14:creationId xmlns:p14="http://schemas.microsoft.com/office/powerpoint/2010/main" val="1524931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445</Words>
  <Application>Microsoft Office PowerPoint</Application>
  <PresentationFormat>On-screen Show (4:3)</PresentationFormat>
  <Paragraphs>38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00, 00</dc:creator>
  <cp:lastModifiedBy>00, 00</cp:lastModifiedBy>
  <cp:revision>35</cp:revision>
  <dcterms:created xsi:type="dcterms:W3CDTF">2018-01-08T22:15:02Z</dcterms:created>
  <dcterms:modified xsi:type="dcterms:W3CDTF">2018-01-08T22:45:01Z</dcterms:modified>
</cp:coreProperties>
</file>