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E00DD-C967-4696-B566-C9F4E039D60C}" type="datetimeFigureOut">
              <a:rPr lang="en-US" smtClean="0"/>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777C6-2CAC-4B96-9B40-8071DE64E4DC}" type="slidenum">
              <a:rPr lang="en-US" smtClean="0"/>
              <a:t>‹#›</a:t>
            </a:fld>
            <a:endParaRPr lang="en-US"/>
          </a:p>
        </p:txBody>
      </p:sp>
    </p:spTree>
    <p:extLst>
      <p:ext uri="{BB962C8B-B14F-4D97-AF65-F5344CB8AC3E}">
        <p14:creationId xmlns:p14="http://schemas.microsoft.com/office/powerpoint/2010/main" val="6235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3BD4C-89BB-4A1D-9D90-9AF963CE3D38}" type="slidenum">
              <a:rPr lang="en-US" smtClean="0"/>
              <a:t>14</a:t>
            </a:fld>
            <a:endParaRPr lang="en-US"/>
          </a:p>
        </p:txBody>
      </p:sp>
    </p:spTree>
    <p:extLst>
      <p:ext uri="{BB962C8B-B14F-4D97-AF65-F5344CB8AC3E}">
        <p14:creationId xmlns:p14="http://schemas.microsoft.com/office/powerpoint/2010/main" val="91431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230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96354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8150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58751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09504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10652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2A1AD-D391-42B8-8C63-4780061DCBEF}"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97553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2A1AD-D391-42B8-8C63-4780061DCBEF}"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0910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2A1AD-D391-42B8-8C63-4780061DCBEF}"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299969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82717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2206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A1AD-D391-42B8-8C63-4780061DCBEF}" type="datetimeFigureOut">
              <a:rPr lang="en-US" smtClean="0"/>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85F1-D7F1-4AEF-AE21-67C6D13CDD4D}" type="slidenum">
              <a:rPr lang="en-US" smtClean="0"/>
              <a:t>‹#›</a:t>
            </a:fld>
            <a:endParaRPr lang="en-US"/>
          </a:p>
        </p:txBody>
      </p:sp>
    </p:spTree>
    <p:extLst>
      <p:ext uri="{BB962C8B-B14F-4D97-AF65-F5344CB8AC3E}">
        <p14:creationId xmlns:p14="http://schemas.microsoft.com/office/powerpoint/2010/main" val="124240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upload.wikimedia.org/wikipedia/commons/3/33/French_bread_DSC00865.JPG" TargetMode="External"/><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upload.wikimedia.org/wikipedia/commons/9/97/Bersa_shotguns.jpg"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bwMode="auto">
          <a:xfrm>
            <a:off x="152400" y="3124200"/>
            <a:ext cx="3276600" cy="3567932"/>
          </a:xfrm>
          <a:prstGeom prst="wedgeRoundRectCallout">
            <a:avLst>
              <a:gd name="adj1" fmla="val 42679"/>
              <a:gd name="adj2" fmla="val -54595"/>
              <a:gd name="adj3" fmla="val 16667"/>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4" name="Rectangle 3"/>
          <p:cNvSpPr/>
          <p:nvPr/>
        </p:nvSpPr>
        <p:spPr>
          <a:xfrm>
            <a:off x="381000" y="3290068"/>
            <a:ext cx="3276600" cy="2806922"/>
          </a:xfrm>
          <a:prstGeom prst="rect">
            <a:avLst/>
          </a:prstGeom>
        </p:spPr>
        <p:txBody>
          <a:bodyPr wrap="square">
            <a:spAutoFit/>
          </a:bodyPr>
          <a:lstStyle/>
          <a:p>
            <a:pPr lvl="0" fontAlgn="base">
              <a:lnSpc>
                <a:spcPct val="90000"/>
              </a:lnSpc>
              <a:spcBef>
                <a:spcPct val="20000"/>
              </a:spcBef>
              <a:spcAft>
                <a:spcPct val="0"/>
              </a:spcAft>
            </a:pPr>
            <a:r>
              <a:rPr lang="en-US" altLang="en-US" sz="2800" b="1" kern="0" dirty="0">
                <a:solidFill>
                  <a:srgbClr val="000000"/>
                </a:solidFill>
              </a:rPr>
              <a:t>Hobos, </a:t>
            </a:r>
            <a:r>
              <a:rPr lang="en-US" altLang="en-US" sz="2800" kern="0" dirty="0">
                <a:solidFill>
                  <a:srgbClr val="000000"/>
                </a:solidFill>
              </a:rPr>
              <a:t>or homeless Americans who wandered around hitching rides on railroad cars, searched for work and a better life.</a:t>
            </a:r>
          </a:p>
        </p:txBody>
      </p:sp>
      <p:sp>
        <p:nvSpPr>
          <p:cNvPr id="7" name="Rectangle 6"/>
          <p:cNvSpPr/>
          <p:nvPr/>
        </p:nvSpPr>
        <p:spPr>
          <a:xfrm>
            <a:off x="6119306" y="5635325"/>
            <a:ext cx="25926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rPr>
              <a:t>HOBOs</a:t>
            </a:r>
          </a:p>
        </p:txBody>
      </p:sp>
    </p:spTree>
    <p:extLst>
      <p:ext uri="{BB962C8B-B14F-4D97-AF65-F5344CB8AC3E}">
        <p14:creationId xmlns:p14="http://schemas.microsoft.com/office/powerpoint/2010/main" val="38439313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7091" y="219670"/>
            <a:ext cx="61498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rPr>
              <a:t>More Hobo Signs</a:t>
            </a:r>
          </a:p>
        </p:txBody>
      </p:sp>
      <p:pic>
        <p:nvPicPr>
          <p:cNvPr id="5" name="Picture 4" descr="hobos created a system of symbols to communicate and assist fellow travelers. These symbols would be scratched or chalked on the gate of a residence, barnyard or somewhere in a rail yard."/>
          <p:cNvPicPr>
            <a:picLocks noChangeAspect="1" noChangeArrowheads="1"/>
          </p:cNvPicPr>
          <p:nvPr/>
        </p:nvPicPr>
        <p:blipFill rotWithShape="1">
          <a:blip r:embed="rId2">
            <a:extLst>
              <a:ext uri="{28A0092B-C50C-407E-A947-70E740481C1C}">
                <a14:useLocalDpi xmlns:a14="http://schemas.microsoft.com/office/drawing/2010/main" val="0"/>
              </a:ext>
            </a:extLst>
          </a:blip>
          <a:srcRect r="17222" b="57741"/>
          <a:stretch/>
        </p:blipFill>
        <p:spPr bwMode="auto">
          <a:xfrm>
            <a:off x="438150" y="1419225"/>
            <a:ext cx="85153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100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34" t="11264" r="234" b="15082"/>
          <a:stretch/>
        </p:blipFill>
        <p:spPr>
          <a:xfrm>
            <a:off x="-152400" y="-1"/>
            <a:ext cx="9441543" cy="6954215"/>
          </a:xfrm>
          <a:prstGeom prst="rect">
            <a:avLst/>
          </a:prstGeom>
        </p:spPr>
      </p:pic>
      <p:sp>
        <p:nvSpPr>
          <p:cNvPr id="3" name="Rounded Rectangular Callout 2"/>
          <p:cNvSpPr/>
          <p:nvPr/>
        </p:nvSpPr>
        <p:spPr>
          <a:xfrm>
            <a:off x="4419600" y="228600"/>
            <a:ext cx="1600200" cy="990600"/>
          </a:xfrm>
          <a:prstGeom prst="wedgeRoundRectCallout">
            <a:avLst>
              <a:gd name="adj1" fmla="val 33929"/>
              <a:gd name="adj2" fmla="val 83654"/>
              <a:gd name="adj3" fmla="val 16667"/>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500" dirty="0"/>
              <a:t>I’m hungry! </a:t>
            </a:r>
          </a:p>
        </p:txBody>
      </p:sp>
      <p:sp>
        <p:nvSpPr>
          <p:cNvPr id="4" name="Rounded Rectangular Callout 3"/>
          <p:cNvSpPr/>
          <p:nvPr/>
        </p:nvSpPr>
        <p:spPr>
          <a:xfrm>
            <a:off x="457200" y="990600"/>
            <a:ext cx="2781300" cy="1371600"/>
          </a:xfrm>
          <a:prstGeom prst="wedgeRoundRectCallout">
            <a:avLst>
              <a:gd name="adj1" fmla="val 65925"/>
              <a:gd name="adj2" fmla="val 10903"/>
              <a:gd name="adj3" fmla="val 16667"/>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500" dirty="0"/>
              <a:t>Lets go find a breadline or soup kitchen</a:t>
            </a:r>
          </a:p>
        </p:txBody>
      </p:sp>
    </p:spTree>
    <p:extLst>
      <p:ext uri="{BB962C8B-B14F-4D97-AF65-F5344CB8AC3E}">
        <p14:creationId xmlns:p14="http://schemas.microsoft.com/office/powerpoint/2010/main" val="2779004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987562" y="1371600"/>
            <a:ext cx="519823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bwMode="auto">
          <a:xfrm rot="15379722" flipV="1">
            <a:off x="2124546" y="2206205"/>
            <a:ext cx="2022354" cy="786544"/>
          </a:xfrm>
          <a:prstGeom prst="leftArrow">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8" charset="0"/>
              </a:rPr>
              <a:t>You are here</a:t>
            </a:r>
          </a:p>
        </p:txBody>
      </p:sp>
      <p:sp>
        <p:nvSpPr>
          <p:cNvPr id="7" name="Rectangle 6"/>
          <p:cNvSpPr/>
          <p:nvPr/>
        </p:nvSpPr>
        <p:spPr>
          <a:xfrm>
            <a:off x="411853" y="6202739"/>
            <a:ext cx="8349658"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a:ln w="11430"/>
                <a:solidFill>
                  <a:srgbClr val="92D050"/>
                </a:solidFill>
                <a:effectLst>
                  <a:glow rad="241300">
                    <a:schemeClr val="tx1"/>
                  </a:glow>
                  <a:outerShdw blurRad="50800" dist="39000" dir="5460000" algn="tl">
                    <a:srgbClr val="000000">
                      <a:alpha val="38000"/>
                    </a:srgbClr>
                  </a:outerShdw>
                </a:effectLst>
                <a:latin typeface="Broadway" panose="04040905080B02020502" pitchFamily="82" charset="0"/>
              </a:rPr>
              <a:t>Getting a free handout in the breadline</a:t>
            </a:r>
            <a:endParaRPr lang="en-US" sz="3000" b="1" cap="none" spc="0" dirty="0">
              <a:ln w="11430"/>
              <a:solidFill>
                <a:srgbClr val="92D050"/>
              </a:solidFill>
              <a:effectLst>
                <a:glow rad="241300">
                  <a:schemeClr val="tx1"/>
                </a:glow>
                <a:outerShdw blurRad="50800" dist="39000" dir="5460000" algn="tl">
                  <a:srgbClr val="000000">
                    <a:alpha val="38000"/>
                  </a:srgbClr>
                </a:outerShdw>
              </a:effectLst>
              <a:latin typeface="Broadway" panose="04040905080B02020502" pitchFamily="82" charset="0"/>
            </a:endParaRPr>
          </a:p>
        </p:txBody>
      </p:sp>
    </p:spTree>
    <p:extLst>
      <p:ext uri="{BB962C8B-B14F-4D97-AF65-F5344CB8AC3E}">
        <p14:creationId xmlns:p14="http://schemas.microsoft.com/office/powerpoint/2010/main" val="25268450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50487"/>
            <a:ext cx="5125886" cy="38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97978" y="6202739"/>
            <a:ext cx="8377422"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a:ln w="11430"/>
                <a:solidFill>
                  <a:srgbClr val="92D050"/>
                </a:solidFill>
                <a:effectLst>
                  <a:glow rad="241300">
                    <a:schemeClr val="tx1"/>
                  </a:glow>
                  <a:outerShdw blurRad="50800" dist="39000" dir="5460000" algn="tl">
                    <a:srgbClr val="000000">
                      <a:alpha val="38000"/>
                    </a:srgbClr>
                  </a:outerShdw>
                </a:effectLst>
                <a:latin typeface="Broadway" panose="04040905080B02020502" pitchFamily="82" charset="0"/>
              </a:rPr>
              <a:t>Then you head over to the Soup Kitchen</a:t>
            </a:r>
            <a:endParaRPr lang="en-US" sz="3000" b="1" cap="none" spc="0" dirty="0">
              <a:ln w="11430"/>
              <a:solidFill>
                <a:srgbClr val="92D050"/>
              </a:solidFill>
              <a:effectLst>
                <a:glow rad="241300">
                  <a:schemeClr val="tx1"/>
                </a:glow>
                <a:outerShdw blurRad="50800" dist="39000" dir="5460000" algn="tl">
                  <a:srgbClr val="000000">
                    <a:alpha val="38000"/>
                  </a:srgbClr>
                </a:outerShdw>
              </a:effectLst>
              <a:latin typeface="Broadway" panose="04040905080B02020502" pitchFamily="82" charset="0"/>
            </a:endParaRPr>
          </a:p>
        </p:txBody>
      </p:sp>
    </p:spTree>
    <p:extLst>
      <p:ext uri="{BB962C8B-B14F-4D97-AF65-F5344CB8AC3E}">
        <p14:creationId xmlns:p14="http://schemas.microsoft.com/office/powerpoint/2010/main" val="21382728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31434" y="5791200"/>
            <a:ext cx="5074466"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rPr>
              <a:t>Soup Kitchens</a:t>
            </a:r>
            <a:endParaRPr lang="en-US" sz="5000" b="1" cap="none" spc="0"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endParaRPr>
          </a:p>
        </p:txBody>
      </p:sp>
      <p:sp>
        <p:nvSpPr>
          <p:cNvPr id="2" name="Rectangle 1"/>
          <p:cNvSpPr/>
          <p:nvPr/>
        </p:nvSpPr>
        <p:spPr>
          <a:xfrm>
            <a:off x="285750" y="601504"/>
            <a:ext cx="8877300" cy="5601533"/>
          </a:xfrm>
          <a:prstGeom prst="rect">
            <a:avLst/>
          </a:prstGeom>
        </p:spPr>
        <p:txBody>
          <a:bodyPr wrap="square">
            <a:spAutoFit/>
          </a:bodyPr>
          <a:lstStyle/>
          <a:p>
            <a:pPr marL="285750" indent="-285750">
              <a:buFont typeface="Arial" panose="020B0604020202020204" pitchFamily="34" charset="0"/>
              <a:buChar char="•"/>
            </a:pPr>
            <a:r>
              <a:rPr lang="en-US" sz="3500" dirty="0">
                <a:solidFill>
                  <a:schemeClr val="bg1"/>
                </a:solidFill>
                <a:effectLst>
                  <a:glow rad="203200">
                    <a:schemeClr val="tx2"/>
                  </a:glow>
                </a:effectLst>
                <a:latin typeface="+mj-lt"/>
              </a:rPr>
              <a:t>Soup kitchens in America started around 1929 </a:t>
            </a:r>
          </a:p>
          <a:p>
            <a:pPr marL="285750" indent="-285750">
              <a:buFont typeface="Arial" panose="020B0604020202020204" pitchFamily="34" charset="0"/>
              <a:buChar char="•"/>
            </a:pPr>
            <a:r>
              <a:rPr lang="en-US" sz="3500" dirty="0">
                <a:solidFill>
                  <a:schemeClr val="bg1"/>
                </a:solidFill>
                <a:effectLst>
                  <a:glow rad="203200">
                    <a:schemeClr val="tx2"/>
                  </a:glow>
                </a:effectLst>
                <a:latin typeface="+mj-lt"/>
              </a:rPr>
              <a:t>When soup kitchens first appeared, they were run by churches or private charities. </a:t>
            </a:r>
          </a:p>
          <a:p>
            <a:pPr marL="742950" lvl="1" indent="-285750">
              <a:buFont typeface="Arial" panose="020B0604020202020204" pitchFamily="34" charset="0"/>
              <a:buChar char="•"/>
            </a:pPr>
            <a:r>
              <a:rPr lang="en-US" sz="3500" dirty="0">
                <a:solidFill>
                  <a:schemeClr val="bg1"/>
                </a:solidFill>
                <a:effectLst>
                  <a:glow rad="203200">
                    <a:schemeClr val="tx2"/>
                  </a:glow>
                </a:effectLst>
                <a:latin typeface="+mj-lt"/>
              </a:rPr>
              <a:t>Al Capone opens the first soup kitchen</a:t>
            </a:r>
          </a:p>
          <a:p>
            <a:pPr marL="285750" indent="-285750">
              <a:buFont typeface="Arial" panose="020B0604020202020204" pitchFamily="34" charset="0"/>
              <a:buChar char="•"/>
            </a:pPr>
            <a:r>
              <a:rPr lang="en-US" sz="3500" dirty="0">
                <a:solidFill>
                  <a:schemeClr val="bg1"/>
                </a:solidFill>
                <a:effectLst>
                  <a:glow rad="203200">
                    <a:schemeClr val="tx2"/>
                  </a:glow>
                </a:effectLst>
                <a:latin typeface="+mj-lt"/>
              </a:rPr>
              <a:t>By the mid-1930s, state and federal governments also were operating them.</a:t>
            </a:r>
          </a:p>
          <a:p>
            <a:pPr marL="285750" indent="-285750">
              <a:buFont typeface="Arial" panose="020B0604020202020204" pitchFamily="34" charset="0"/>
              <a:buChar char="•"/>
            </a:pPr>
            <a:r>
              <a:rPr lang="en-US" sz="3500" dirty="0">
                <a:solidFill>
                  <a:schemeClr val="bg1"/>
                </a:solidFill>
                <a:effectLst>
                  <a:glow rad="203200">
                    <a:schemeClr val="tx2"/>
                  </a:glow>
                </a:effectLst>
                <a:latin typeface="+mj-lt"/>
              </a:rPr>
              <a:t>Soup kitchens served mostly soup and bread. Soup was economical because water could be added to serve more people, if necessary</a:t>
            </a:r>
            <a:endParaRPr lang="en-US" sz="3500" dirty="0">
              <a:solidFill>
                <a:srgbClr val="000000"/>
              </a:solidFill>
              <a:effectLst>
                <a:glow rad="203200">
                  <a:schemeClr val="tx2"/>
                </a:glow>
              </a:effectLst>
              <a:latin typeface="arial"/>
            </a:endParaRPr>
          </a:p>
          <a:p>
            <a:endParaRPr lang="en-US" sz="2500" dirty="0">
              <a:solidFill>
                <a:srgbClr val="000000"/>
              </a:solidFill>
              <a:effectLst>
                <a:glow rad="203200">
                  <a:schemeClr val="tx2"/>
                </a:glow>
              </a:effectLst>
              <a:latin typeface="arial"/>
            </a:endParaRPr>
          </a:p>
          <a:p>
            <a:endParaRPr lang="en-US" dirty="0"/>
          </a:p>
        </p:txBody>
      </p:sp>
    </p:spTree>
    <p:extLst>
      <p:ext uri="{BB962C8B-B14F-4D97-AF65-F5344CB8AC3E}">
        <p14:creationId xmlns:p14="http://schemas.microsoft.com/office/powerpoint/2010/main" val="3857666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5750" y="838200"/>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1</a:t>
            </a:r>
          </a:p>
        </p:txBody>
      </p:sp>
      <p:sp>
        <p:nvSpPr>
          <p:cNvPr id="17" name="Rounded Rectangle 16"/>
          <p:cNvSpPr/>
          <p:nvPr/>
        </p:nvSpPr>
        <p:spPr>
          <a:xfrm>
            <a:off x="3126340" y="761242"/>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2</a:t>
            </a:r>
          </a:p>
        </p:txBody>
      </p:sp>
      <p:sp>
        <p:nvSpPr>
          <p:cNvPr id="18" name="Rounded Rectangle 17"/>
          <p:cNvSpPr/>
          <p:nvPr/>
        </p:nvSpPr>
        <p:spPr>
          <a:xfrm>
            <a:off x="285750" y="2871684"/>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3</a:t>
            </a:r>
          </a:p>
        </p:txBody>
      </p:sp>
      <p:sp>
        <p:nvSpPr>
          <p:cNvPr id="19" name="Rounded Rectangle 18"/>
          <p:cNvSpPr/>
          <p:nvPr/>
        </p:nvSpPr>
        <p:spPr>
          <a:xfrm>
            <a:off x="3126340" y="2837692"/>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4</a:t>
            </a:r>
          </a:p>
        </p:txBody>
      </p:sp>
      <p:sp>
        <p:nvSpPr>
          <p:cNvPr id="14" name="TextBox 13"/>
          <p:cNvSpPr txBox="1"/>
          <p:nvPr/>
        </p:nvSpPr>
        <p:spPr>
          <a:xfrm>
            <a:off x="6629400" y="838200"/>
            <a:ext cx="2286000" cy="5078313"/>
          </a:xfrm>
          <a:prstGeom prst="rect">
            <a:avLst/>
          </a:prstGeom>
          <a:noFill/>
        </p:spPr>
        <p:txBody>
          <a:bodyPr wrap="square" rtlCol="0">
            <a:spAutoFit/>
          </a:bodyPr>
          <a:lstStyle/>
          <a:p>
            <a:pPr algn="ctr"/>
            <a:r>
              <a:rPr lang="en-US" sz="3600" dirty="0">
                <a:solidFill>
                  <a:prstClr val="white"/>
                </a:solidFill>
                <a:effectLst>
                  <a:glow rad="304800">
                    <a:prstClr val="black"/>
                  </a:glow>
                </a:effectLst>
                <a:latin typeface="Times" panose="02020603050405020304" pitchFamily="18" charset="0"/>
                <a:cs typeface="Times" panose="02020603050405020304" pitchFamily="18" charset="0"/>
              </a:rPr>
              <a:t>Choose one of the #s &amp; write the # on your Travel Log to find out what you ate</a:t>
            </a:r>
          </a:p>
        </p:txBody>
      </p:sp>
      <p:sp>
        <p:nvSpPr>
          <p:cNvPr id="10" name="Rectangle 9"/>
          <p:cNvSpPr/>
          <p:nvPr/>
        </p:nvSpPr>
        <p:spPr>
          <a:xfrm>
            <a:off x="27272" y="-81482"/>
            <a:ext cx="6602128"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Soup Kitchen Meal</a:t>
            </a:r>
          </a:p>
        </p:txBody>
      </p:sp>
    </p:spTree>
    <p:extLst>
      <p:ext uri="{BB962C8B-B14F-4D97-AF65-F5344CB8AC3E}">
        <p14:creationId xmlns:p14="http://schemas.microsoft.com/office/powerpoint/2010/main" val="5117139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5750" y="838200"/>
            <a:ext cx="2590800" cy="2367022"/>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prstClr val="black"/>
                </a:solidFill>
                <a:latin typeface="Bodoni MT Black" panose="02070A03080606020203" pitchFamily="18" charset="0"/>
              </a:rPr>
              <a:t>1- </a:t>
            </a:r>
            <a:r>
              <a:rPr lang="en-US" sz="2000" dirty="0">
                <a:solidFill>
                  <a:prstClr val="black"/>
                </a:solidFill>
                <a:latin typeface="Arial" panose="020B0604020202020204" pitchFamily="34" charset="0"/>
                <a:cs typeface="Arial" panose="020B0604020202020204" pitchFamily="34" charset="0"/>
              </a:rPr>
              <a:t>They ran out. NO SOUP FOR YOU!</a:t>
            </a:r>
          </a:p>
        </p:txBody>
      </p:sp>
      <p:sp>
        <p:nvSpPr>
          <p:cNvPr id="17" name="Rounded Rectangle 16"/>
          <p:cNvSpPr/>
          <p:nvPr/>
        </p:nvSpPr>
        <p:spPr>
          <a:xfrm>
            <a:off x="3126340" y="761242"/>
            <a:ext cx="2590800" cy="2443980"/>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prstClr val="black"/>
                </a:solidFill>
                <a:latin typeface="Bodoni MT Black" panose="02070A03080606020203" pitchFamily="18" charset="0"/>
                <a:cs typeface="Arial" panose="020B0604020202020204" pitchFamily="34" charset="0"/>
              </a:rPr>
              <a:t>2-</a:t>
            </a:r>
            <a:r>
              <a:rPr lang="en-US" sz="2000" dirty="0">
                <a:solidFill>
                  <a:prstClr val="black"/>
                </a:solidFill>
                <a:latin typeface="Arial" panose="020B0604020202020204" pitchFamily="34" charset="0"/>
                <a:cs typeface="Arial" panose="020B0604020202020204" pitchFamily="34" charset="0"/>
              </a:rPr>
              <a:t> Beef Stew &amp; Sweet Roll</a:t>
            </a:r>
          </a:p>
        </p:txBody>
      </p:sp>
      <p:sp>
        <p:nvSpPr>
          <p:cNvPr id="18" name="Rounded Rectangle 17"/>
          <p:cNvSpPr/>
          <p:nvPr/>
        </p:nvSpPr>
        <p:spPr>
          <a:xfrm>
            <a:off x="266700" y="3498643"/>
            <a:ext cx="2590800" cy="2767116"/>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prstClr val="black"/>
                </a:solidFill>
                <a:latin typeface="Bodoni MT Black" panose="02070A03080606020203" pitchFamily="18" charset="0"/>
                <a:cs typeface="Arial" panose="020B0604020202020204" pitchFamily="34" charset="0"/>
              </a:rPr>
              <a:t>3- </a:t>
            </a:r>
            <a:r>
              <a:rPr lang="en-US" sz="2000" dirty="0">
                <a:solidFill>
                  <a:prstClr val="black"/>
                </a:solidFill>
                <a:latin typeface="Arial" panose="020B0604020202020204" pitchFamily="34" charset="0"/>
                <a:cs typeface="Arial" panose="020B0604020202020204" pitchFamily="34" charset="0"/>
              </a:rPr>
              <a:t>Potato &amp; Carrot Soup w/ French Roll</a:t>
            </a:r>
          </a:p>
        </p:txBody>
      </p:sp>
      <p:sp>
        <p:nvSpPr>
          <p:cNvPr id="14" name="TextBox 13"/>
          <p:cNvSpPr txBox="1"/>
          <p:nvPr/>
        </p:nvSpPr>
        <p:spPr>
          <a:xfrm>
            <a:off x="6629400" y="342900"/>
            <a:ext cx="2286000" cy="2308324"/>
          </a:xfrm>
          <a:prstGeom prst="rect">
            <a:avLst/>
          </a:prstGeom>
          <a:noFill/>
        </p:spPr>
        <p:txBody>
          <a:bodyPr wrap="square" rtlCol="0">
            <a:spAutoFit/>
          </a:bodyPr>
          <a:lstStyle/>
          <a:p>
            <a:pPr algn="ctr"/>
            <a:r>
              <a:rPr lang="en-US" sz="3600" dirty="0">
                <a:solidFill>
                  <a:prstClr val="white"/>
                </a:solidFill>
                <a:effectLst>
                  <a:glow rad="304800">
                    <a:prstClr val="black"/>
                  </a:glow>
                </a:effectLst>
                <a:latin typeface="Times New Roman" panose="02020603050405020304" pitchFamily="18" charset="0"/>
                <a:cs typeface="Times New Roman" panose="02020603050405020304" pitchFamily="18" charset="0"/>
              </a:rPr>
              <a:t>On your Travel Log note what you ate</a:t>
            </a:r>
          </a:p>
        </p:txBody>
      </p:sp>
      <p:sp>
        <p:nvSpPr>
          <p:cNvPr id="10" name="Rounded Rectangle 9"/>
          <p:cNvSpPr/>
          <p:nvPr/>
        </p:nvSpPr>
        <p:spPr>
          <a:xfrm>
            <a:off x="3202539" y="3498643"/>
            <a:ext cx="2590800" cy="2767116"/>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prstClr val="black"/>
                </a:solidFill>
                <a:latin typeface="Bodoni MT Black" panose="02070A03080606020203" pitchFamily="18" charset="0"/>
                <a:cs typeface="Arial" panose="020B0604020202020204" pitchFamily="34" charset="0"/>
              </a:rPr>
              <a:t>4-</a:t>
            </a:r>
            <a:r>
              <a:rPr lang="en-US" sz="2000" dirty="0">
                <a:solidFill>
                  <a:prstClr val="black"/>
                </a:solidFill>
                <a:latin typeface="Arial" panose="020B0604020202020204" pitchFamily="34" charset="0"/>
                <a:cs typeface="Arial" panose="020B0604020202020204" pitchFamily="34" charset="0"/>
              </a:rPr>
              <a:t> Cabbage &amp;Tomato Soup w/ bread slice</a:t>
            </a:r>
          </a:p>
          <a:p>
            <a:pPr algn="ctr"/>
            <a:endParaRPr lang="en-US" sz="20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27272" y="-81482"/>
            <a:ext cx="6602128"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Soup Kitchen Meal</a:t>
            </a:r>
          </a:p>
        </p:txBody>
      </p:sp>
    </p:spTree>
    <p:extLst>
      <p:ext uri="{BB962C8B-B14F-4D97-AF65-F5344CB8AC3E}">
        <p14:creationId xmlns:p14="http://schemas.microsoft.com/office/powerpoint/2010/main" val="23441472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435" r="7387"/>
          <a:stretch/>
        </p:blipFill>
        <p:spPr bwMode="auto">
          <a:xfrm>
            <a:off x="2362198" y="1905000"/>
            <a:ext cx="4419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9246" y="0"/>
            <a:ext cx="8165505" cy="830997"/>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a:ln w="11430"/>
                <a:solidFill>
                  <a:srgbClr val="F8F8F8"/>
                </a:solidFill>
                <a:effectLst>
                  <a:glow rad="228600">
                    <a:srgbClr val="C0504D">
                      <a:satMod val="175000"/>
                      <a:alpha val="40000"/>
                    </a:srgbClr>
                  </a:glow>
                  <a:outerShdw blurRad="25400" algn="tl" rotWithShape="0">
                    <a:srgbClr val="000000">
                      <a:alpha val="43000"/>
                    </a:srgbClr>
                  </a:outerShdw>
                </a:effectLst>
                <a:latin typeface="Bodoni MT Black" panose="02070A03080606020203" pitchFamily="18" charset="0"/>
              </a:rPr>
              <a:t>You arrive in Oklahoma</a:t>
            </a:r>
          </a:p>
        </p:txBody>
      </p:sp>
      <p:sp>
        <p:nvSpPr>
          <p:cNvPr id="6" name="Rectangle 5"/>
          <p:cNvSpPr/>
          <p:nvPr/>
        </p:nvSpPr>
        <p:spPr>
          <a:xfrm>
            <a:off x="1027283" y="567898"/>
            <a:ext cx="7089441"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spc="150" dirty="0">
                <a:ln w="11430"/>
                <a:solidFill>
                  <a:srgbClr val="F8F8F8"/>
                </a:solidFill>
                <a:effectLst>
                  <a:glow rad="228600">
                    <a:srgbClr val="C0504D">
                      <a:satMod val="175000"/>
                      <a:alpha val="40000"/>
                    </a:srgbClr>
                  </a:glow>
                  <a:outerShdw blurRad="25400" algn="tl" rotWithShape="0">
                    <a:srgbClr val="000000">
                      <a:alpha val="43000"/>
                    </a:srgbClr>
                  </a:outerShdw>
                </a:effectLst>
                <a:latin typeface="Bodoni MT Black" panose="02070A03080606020203" pitchFamily="18" charset="0"/>
              </a:rPr>
              <a:t>Your sister is taking you in</a:t>
            </a:r>
          </a:p>
        </p:txBody>
      </p:sp>
    </p:spTree>
    <p:extLst>
      <p:ext uri="{BB962C8B-B14F-4D97-AF65-F5344CB8AC3E}">
        <p14:creationId xmlns:p14="http://schemas.microsoft.com/office/powerpoint/2010/main" val="31361400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00"/>
            <a:ext cx="9163922" cy="230832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a:ln w="11430"/>
                <a:solidFill>
                  <a:srgbClr val="F8F8F8"/>
                </a:solidFill>
                <a:effectLst>
                  <a:glow rad="228600">
                    <a:srgbClr val="C0504D">
                      <a:satMod val="175000"/>
                      <a:alpha val="40000"/>
                    </a:srgbClr>
                  </a:glow>
                  <a:outerShdw blurRad="25400" algn="tl" rotWithShape="0">
                    <a:srgbClr val="000000">
                      <a:alpha val="43000"/>
                    </a:srgbClr>
                  </a:outerShdw>
                </a:effectLst>
                <a:latin typeface="Bodoni MT Black" panose="02070A03080606020203" pitchFamily="18" charset="0"/>
              </a:rPr>
              <a:t>Soon after you arrive severe Dust Storms continue to plague the area</a:t>
            </a:r>
          </a:p>
        </p:txBody>
      </p:sp>
    </p:spTree>
    <p:extLst>
      <p:ext uri="{BB962C8B-B14F-4D97-AF65-F5344CB8AC3E}">
        <p14:creationId xmlns:p14="http://schemas.microsoft.com/office/powerpoint/2010/main" val="2648279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Rectangle 5"/>
          <p:cNvSpPr/>
          <p:nvPr/>
        </p:nvSpPr>
        <p:spPr>
          <a:xfrm>
            <a:off x="152400" y="228600"/>
            <a:ext cx="5835124" cy="132343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8000" b="1" spc="150" dirty="0">
                <a:ln w="11430"/>
                <a:solidFill>
                  <a:srgbClr val="F8F8F8"/>
                </a:solidFill>
                <a:effectLst>
                  <a:glow rad="228600">
                    <a:srgbClr val="C0504D">
                      <a:satMod val="175000"/>
                      <a:alpha val="40000"/>
                    </a:srgbClr>
                  </a:glow>
                  <a:outerShdw blurRad="25400" algn="tl" rotWithShape="0">
                    <a:srgbClr val="000000">
                      <a:alpha val="43000"/>
                    </a:srgbClr>
                  </a:outerShdw>
                </a:effectLst>
                <a:latin typeface="Bodoni MT Black" panose="02070A03080606020203" pitchFamily="18" charset="0"/>
              </a:rPr>
              <a:t>Dust Bowl</a:t>
            </a:r>
          </a:p>
        </p:txBody>
      </p:sp>
      <p:sp>
        <p:nvSpPr>
          <p:cNvPr id="5" name="Rectangle 4"/>
          <p:cNvSpPr/>
          <p:nvPr/>
        </p:nvSpPr>
        <p:spPr>
          <a:xfrm>
            <a:off x="619970" y="1828800"/>
            <a:ext cx="8219230" cy="5016758"/>
          </a:xfrm>
          <a:prstGeom prst="rect">
            <a:avLst/>
          </a:prstGeom>
        </p:spPr>
        <p:txBody>
          <a:bodyPr wrap="square">
            <a:spAutoFit/>
          </a:bodyPr>
          <a:lstStyle/>
          <a:p>
            <a:pPr marL="342900" indent="-342900">
              <a:buFont typeface="Arial" panose="020B0604020202020204" pitchFamily="34" charset="0"/>
              <a:buChar char="•"/>
            </a:pPr>
            <a:r>
              <a:rPr lang="en-US" sz="2500" dirty="0">
                <a:solidFill>
                  <a:schemeClr val="bg1"/>
                </a:solidFill>
                <a:effectLst>
                  <a:glow rad="304800">
                    <a:schemeClr val="tx2"/>
                  </a:glow>
                </a:effectLst>
              </a:rPr>
              <a:t>The Dust Bowl was the name given to the Great Plains region devastated by drought in 1930s depression</a:t>
            </a:r>
          </a:p>
          <a:p>
            <a:pPr marL="342900" indent="-342900">
              <a:buFont typeface="Arial" panose="020B0604020202020204" pitchFamily="34" charset="0"/>
              <a:buChar char="•"/>
            </a:pPr>
            <a:r>
              <a:rPr lang="en-US" sz="2500" dirty="0">
                <a:solidFill>
                  <a:schemeClr val="bg1"/>
                </a:solidFill>
                <a:effectLst>
                  <a:glow rad="304800">
                    <a:schemeClr val="tx2"/>
                  </a:glow>
                </a:effectLst>
              </a:rPr>
              <a:t>The 150,000-square-mile area, encompassing the Oklahoma and Texas panhandles and neighboring sections of Kansas, Colorado, and New Mexico</a:t>
            </a:r>
          </a:p>
          <a:p>
            <a:pPr marL="342900" indent="-342900">
              <a:buFont typeface="Arial" panose="020B0604020202020204" pitchFamily="34" charset="0"/>
              <a:buChar char="•"/>
            </a:pPr>
            <a:r>
              <a:rPr lang="en-US" sz="2500" dirty="0" smtClean="0">
                <a:solidFill>
                  <a:schemeClr val="bg1"/>
                </a:solidFill>
                <a:effectLst>
                  <a:glow rad="304800">
                    <a:schemeClr val="tx2"/>
                  </a:glow>
                </a:effectLst>
              </a:rPr>
              <a:t>During the 1920s, farmers were struggling to get by and they continued to plant more and more, using top soil and farming areas that had been grassland.</a:t>
            </a:r>
          </a:p>
          <a:p>
            <a:pPr marL="800100" lvl="1" indent="-342900">
              <a:buFont typeface="Arial" panose="020B0604020202020204" pitchFamily="34" charset="0"/>
              <a:buChar char="•"/>
            </a:pPr>
            <a:r>
              <a:rPr lang="en-US" sz="2000" dirty="0" smtClean="0">
                <a:solidFill>
                  <a:schemeClr val="bg1"/>
                </a:solidFill>
                <a:effectLst>
                  <a:glow rad="304800">
                    <a:schemeClr val="tx2"/>
                  </a:glow>
                </a:effectLst>
              </a:rPr>
              <a:t>When a drought </a:t>
            </a:r>
            <a:r>
              <a:rPr lang="en-US" sz="2000" dirty="0">
                <a:solidFill>
                  <a:schemeClr val="bg1"/>
                </a:solidFill>
                <a:effectLst>
                  <a:glow rad="304800">
                    <a:schemeClr val="tx2"/>
                  </a:glow>
                </a:effectLst>
              </a:rPr>
              <a:t>struck from 1934 to 1937, the soil lacked the stronger root system of grass as an anchor, so the winds easily picked up the loose topsoil and swirled it into dense dust </a:t>
            </a:r>
            <a:r>
              <a:rPr lang="en-US" sz="2000" dirty="0" smtClean="0">
                <a:solidFill>
                  <a:schemeClr val="bg1"/>
                </a:solidFill>
                <a:effectLst>
                  <a:glow rad="304800">
                    <a:schemeClr val="tx2"/>
                  </a:glow>
                </a:effectLst>
              </a:rPr>
              <a:t>clouds, choking </a:t>
            </a:r>
            <a:r>
              <a:rPr lang="en-US" sz="2000" dirty="0">
                <a:solidFill>
                  <a:schemeClr val="bg1"/>
                </a:solidFill>
                <a:effectLst>
                  <a:glow rad="304800">
                    <a:schemeClr val="tx2"/>
                  </a:glow>
                </a:effectLst>
              </a:rPr>
              <a:t>cattle and farm </a:t>
            </a:r>
            <a:r>
              <a:rPr lang="en-US" sz="2000" dirty="0" smtClean="0">
                <a:solidFill>
                  <a:schemeClr val="bg1"/>
                </a:solidFill>
                <a:effectLst>
                  <a:glow rad="304800">
                    <a:schemeClr val="tx2"/>
                  </a:glow>
                </a:effectLst>
              </a:rPr>
              <a:t>lands</a:t>
            </a:r>
          </a:p>
          <a:p>
            <a:pPr marL="800100" lvl="1" indent="-342900">
              <a:buFont typeface="Arial" panose="020B0604020202020204" pitchFamily="34" charset="0"/>
              <a:buChar char="•"/>
            </a:pPr>
            <a:r>
              <a:rPr lang="en-US" sz="2000" dirty="0" smtClean="0">
                <a:solidFill>
                  <a:schemeClr val="bg1"/>
                </a:solidFill>
                <a:effectLst>
                  <a:glow rad="304800">
                    <a:schemeClr val="tx2"/>
                  </a:glow>
                </a:effectLst>
              </a:rPr>
              <a:t>One storm in 1934 picked up millions of tons of dust and carried it to the East Coast</a:t>
            </a:r>
            <a:endParaRPr lang="en-US" sz="2000" dirty="0">
              <a:solidFill>
                <a:schemeClr val="bg1"/>
              </a:solidFill>
              <a:effectLst>
                <a:glow rad="304800">
                  <a:schemeClr val="tx2"/>
                </a:glow>
              </a:effectLst>
            </a:endParaRPr>
          </a:p>
        </p:txBody>
      </p:sp>
      <p:sp>
        <p:nvSpPr>
          <p:cNvPr id="9" name="Rectangle 8"/>
          <p:cNvSpPr/>
          <p:nvPr/>
        </p:nvSpPr>
        <p:spPr>
          <a:xfrm>
            <a:off x="5791200" y="305543"/>
            <a:ext cx="3437680" cy="116955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500" b="1" spc="150" dirty="0">
                <a:ln w="11430"/>
                <a:solidFill>
                  <a:srgbClr val="F8F8F8"/>
                </a:solidFill>
                <a:effectLst>
                  <a:glow rad="228600">
                    <a:srgbClr val="C0504D">
                      <a:satMod val="175000"/>
                      <a:alpha val="40000"/>
                    </a:srgbClr>
                  </a:glow>
                  <a:outerShdw blurRad="25400" algn="tl" rotWithShape="0">
                    <a:srgbClr val="000000">
                      <a:alpha val="43000"/>
                    </a:srgbClr>
                  </a:outerShdw>
                </a:effectLst>
                <a:latin typeface="Bodoni MT Black" panose="02070A03080606020203" pitchFamily="18" charset="0"/>
              </a:rPr>
              <a:t>AKA Black Blizzard</a:t>
            </a:r>
          </a:p>
        </p:txBody>
      </p:sp>
    </p:spTree>
    <p:extLst>
      <p:ext uri="{BB962C8B-B14F-4D97-AF65-F5344CB8AC3E}">
        <p14:creationId xmlns:p14="http://schemas.microsoft.com/office/powerpoint/2010/main" val="2805069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457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a:solidFill>
                <a:srgbClr val="000000"/>
              </a:solidFill>
            </a:endParaRPr>
          </a:p>
        </p:txBody>
      </p:sp>
      <p:sp>
        <p:nvSpPr>
          <p:cNvPr id="5126" name="Text Box 6"/>
          <p:cNvSpPr txBox="1">
            <a:spLocks noChangeArrowheads="1"/>
          </p:cNvSpPr>
          <p:nvPr/>
        </p:nvSpPr>
        <p:spPr bwMode="auto">
          <a:xfrm>
            <a:off x="267648" y="1447800"/>
            <a:ext cx="3276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dirty="0">
                <a:solidFill>
                  <a:schemeClr val="bg1"/>
                </a:solidFill>
                <a:effectLst>
                  <a:glow rad="266700">
                    <a:schemeClr val="tx1"/>
                  </a:glow>
                </a:effectLst>
                <a:latin typeface="+mj-lt"/>
              </a:rPr>
              <a:t>During the Great Depression some people, primarily men and teenage boys, took advantage  of their homelessness and rode the rails across  the United States.</a:t>
            </a:r>
            <a:r>
              <a:rPr lang="en-US" altLang="en-US" sz="2400" dirty="0">
                <a:solidFill>
                  <a:schemeClr val="bg1"/>
                </a:solidFill>
                <a:effectLst>
                  <a:glow rad="266700">
                    <a:schemeClr val="tx1"/>
                  </a:glow>
                </a:effectLst>
                <a:latin typeface="+mj-lt"/>
              </a:rPr>
              <a:t>  </a:t>
            </a:r>
          </a:p>
          <a:p>
            <a:pPr fontAlgn="base">
              <a:spcBef>
                <a:spcPct val="50000"/>
              </a:spcBef>
              <a:spcAft>
                <a:spcPct val="0"/>
              </a:spcAft>
            </a:pPr>
            <a:endParaRPr lang="en-US" altLang="en-US" sz="2400" dirty="0">
              <a:solidFill>
                <a:srgbClr val="000000"/>
              </a:solidFill>
            </a:endParaRPr>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5413">
            <a:off x="4778615" y="1860529"/>
            <a:ext cx="2948975" cy="36988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762000" y="224135"/>
            <a:ext cx="60919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rPr>
              <a:t>Riding the Rails</a:t>
            </a:r>
          </a:p>
        </p:txBody>
      </p:sp>
    </p:spTree>
    <p:extLst>
      <p:ext uri="{BB962C8B-B14F-4D97-AF65-F5344CB8AC3E}">
        <p14:creationId xmlns:p14="http://schemas.microsoft.com/office/powerpoint/2010/main" val="144719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barn(inVertical)">
                                      <p:cBhvr>
                                        <p:cTn id="7" dur="5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USAdus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8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7538">
            <a:off x="1238805" y="952027"/>
            <a:ext cx="2874481" cy="36188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38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6533">
            <a:off x="2709444" y="1177046"/>
            <a:ext cx="2464668" cy="31688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5"/>
          <a:stretch>
            <a:fillRect/>
          </a:stretch>
        </p:blipFill>
        <p:spPr>
          <a:xfrm>
            <a:off x="4328020" y="1219200"/>
            <a:ext cx="2475745" cy="3733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12" descr="Dust Pneumonia from the Dust Bowl. Many people died from the accumulation of all the dust they breathed in, esp young children. So s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828800"/>
            <a:ext cx="4359411" cy="3429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169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82750" y="1285875"/>
            <a:ext cx="9144000" cy="0"/>
          </a:xfrm>
          <a:prstGeom prst="rect">
            <a:avLst/>
          </a:prstGeom>
          <a:solidFill>
            <a:srgbClr val="FFFF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400">
              <a:solidFill>
                <a:srgbClr val="000000"/>
              </a:solidFill>
            </a:endParaRPr>
          </a:p>
        </p:txBody>
      </p:sp>
      <p:sp>
        <p:nvSpPr>
          <p:cNvPr id="22531" name="Rectangle 3"/>
          <p:cNvSpPr>
            <a:spLocks noChangeArrowheads="1"/>
          </p:cNvSpPr>
          <p:nvPr/>
        </p:nvSpPr>
        <p:spPr bwMode="auto">
          <a:xfrm>
            <a:off x="1776413" y="1285875"/>
            <a:ext cx="4684712" cy="177800"/>
          </a:xfrm>
          <a:prstGeom prst="rect">
            <a:avLst/>
          </a:prstGeom>
          <a:solidFill>
            <a:srgbClr val="EEF2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400">
              <a:solidFill>
                <a:srgbClr val="000000"/>
              </a:solidFill>
            </a:endParaRPr>
          </a:p>
        </p:txBody>
      </p:sp>
      <p:pic>
        <p:nvPicPr>
          <p:cNvPr id="22535" name="Picture 7" descr="http://farm1.static.flickr.com/38/119500183_d85d3a3a86_b.jpg"/>
          <p:cNvPicPr>
            <a:picLocks noChangeAspect="1" noChangeArrowheads="1"/>
          </p:cNvPicPr>
          <p:nvPr/>
        </p:nvPicPr>
        <p:blipFill>
          <a:blip r:embed="rId2">
            <a:extLst>
              <a:ext uri="{28A0092B-C50C-407E-A947-70E740481C1C}">
                <a14:useLocalDpi xmlns:a14="http://schemas.microsoft.com/office/drawing/2010/main" val="0"/>
              </a:ext>
            </a:extLst>
          </a:blip>
          <a:srcRect l="2499" t="333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581400"/>
            <a:ext cx="5334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60675" y="1066800"/>
            <a:ext cx="6254749" cy="1631216"/>
          </a:xfrm>
          <a:prstGeom prst="rect">
            <a:avLst/>
          </a:prstGeom>
        </p:spPr>
        <p:txBody>
          <a:bodyPr wrap="square">
            <a:spAutoFit/>
          </a:bodyPr>
          <a:lstStyle/>
          <a:p>
            <a:pPr algn="ctr" fontAlgn="base">
              <a:spcBef>
                <a:spcPct val="50000"/>
              </a:spcBef>
              <a:spcAft>
                <a:spcPct val="0"/>
              </a:spcAft>
            </a:pPr>
            <a:r>
              <a:rPr lang="en-US" altLang="en-US" sz="2500" b="1" dirty="0">
                <a:solidFill>
                  <a:schemeClr val="bg1"/>
                </a:solidFill>
                <a:effectLst>
                  <a:glow rad="127000">
                    <a:schemeClr val="tx1"/>
                  </a:glow>
                </a:effectLst>
                <a:latin typeface="+mj-lt"/>
              </a:rPr>
              <a:t>Since people reacted in different ways to these homeless “hobos”, these wanderers began to use markings to help fellow hobos who came after them</a:t>
            </a:r>
            <a:r>
              <a:rPr lang="en-US" altLang="en-US" b="1" dirty="0">
                <a:solidFill>
                  <a:srgbClr val="000000"/>
                </a:solidFill>
                <a:effectLst>
                  <a:glow rad="127000">
                    <a:schemeClr val="tx1"/>
                  </a:glow>
                </a:effectLst>
                <a:latin typeface="Arial" pitchFamily="34" charset="0"/>
              </a:rPr>
              <a:t>.</a:t>
            </a:r>
            <a:r>
              <a:rPr lang="en-US" altLang="en-US" sz="1600" b="1" dirty="0">
                <a:solidFill>
                  <a:srgbClr val="000000"/>
                </a:solidFill>
                <a:effectLst>
                  <a:glow rad="127000">
                    <a:schemeClr val="tx1"/>
                  </a:glow>
                </a:effectLst>
                <a:latin typeface="Arial" pitchFamily="34" charset="0"/>
              </a:rPr>
              <a:t>  </a:t>
            </a:r>
          </a:p>
        </p:txBody>
      </p:sp>
      <p:sp>
        <p:nvSpPr>
          <p:cNvPr id="3" name="Rectangle 2"/>
          <p:cNvSpPr/>
          <p:nvPr/>
        </p:nvSpPr>
        <p:spPr>
          <a:xfrm>
            <a:off x="4572000" y="3017729"/>
            <a:ext cx="4210050" cy="3108543"/>
          </a:xfrm>
          <a:prstGeom prst="rect">
            <a:avLst/>
          </a:prstGeom>
        </p:spPr>
        <p:txBody>
          <a:bodyPr wrap="square">
            <a:spAutoFit/>
          </a:bodyPr>
          <a:lstStyle/>
          <a:p>
            <a:pPr lvl="0" algn="ctr" fontAlgn="base">
              <a:spcBef>
                <a:spcPct val="50000"/>
              </a:spcBef>
              <a:spcAft>
                <a:spcPct val="0"/>
              </a:spcAft>
            </a:pPr>
            <a:r>
              <a:rPr lang="en-US" altLang="en-US" sz="2800" b="1" dirty="0">
                <a:solidFill>
                  <a:schemeClr val="bg1"/>
                </a:solidFill>
                <a:effectLst>
                  <a:glow rad="317500">
                    <a:schemeClr val="tx1"/>
                  </a:glow>
                </a:effectLst>
                <a:latin typeface="Arial" pitchFamily="34" charset="0"/>
              </a:rPr>
              <a:t>These might be left in chalk on a fencepost, on the side of building, or some other place that would be visible to other hobos who came along later.</a:t>
            </a:r>
          </a:p>
        </p:txBody>
      </p:sp>
      <p:sp>
        <p:nvSpPr>
          <p:cNvPr id="4" name="Oval 3"/>
          <p:cNvSpPr/>
          <p:nvPr/>
        </p:nvSpPr>
        <p:spPr>
          <a:xfrm>
            <a:off x="1911351" y="2940789"/>
            <a:ext cx="1898649" cy="1782871"/>
          </a:xfrm>
          <a:prstGeom prst="ellipse">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76200">
                <a:solidFill>
                  <a:schemeClr val="tx1"/>
                </a:solidFill>
              </a:ln>
            </a:endParaRPr>
          </a:p>
        </p:txBody>
      </p:sp>
      <p:sp>
        <p:nvSpPr>
          <p:cNvPr id="9" name="Rectangle 8"/>
          <p:cNvSpPr/>
          <p:nvPr/>
        </p:nvSpPr>
        <p:spPr>
          <a:xfrm>
            <a:off x="3220968" y="19184"/>
            <a:ext cx="57460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rPr>
              <a:t>Hobo Markings</a:t>
            </a:r>
          </a:p>
        </p:txBody>
      </p:sp>
    </p:spTree>
    <p:extLst>
      <p:ext uri="{BB962C8B-B14F-4D97-AF65-F5344CB8AC3E}">
        <p14:creationId xmlns:p14="http://schemas.microsoft.com/office/powerpoint/2010/main" val="38891117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77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descr="File:French bread DSC00865.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 y="381000"/>
            <a:ext cx="3200400" cy="27019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76250" y="3101975"/>
            <a:ext cx="2552700" cy="2484775"/>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8" name="Picture 6" descr="C:\Documents and Settings\Owner\My Documents\My Pictures\hobo_manwithgun.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 y="3082925"/>
            <a:ext cx="3200400" cy="2925762"/>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3048000" y="228600"/>
            <a:ext cx="6096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altLang="en-US" sz="2000" dirty="0">
                <a:solidFill>
                  <a:schemeClr val="bg1"/>
                </a:solidFill>
                <a:effectLst>
                  <a:glow rad="228600">
                    <a:schemeClr val="tx1"/>
                  </a:glow>
                </a:effectLst>
              </a:rPr>
              <a:t>	</a:t>
            </a:r>
            <a:r>
              <a:rPr lang="en-US" altLang="en-US" sz="2000" dirty="0">
                <a:solidFill>
                  <a:schemeClr val="bg1"/>
                </a:solidFill>
                <a:effectLst>
                  <a:glow rad="228600">
                    <a:schemeClr val="tx1"/>
                  </a:glow>
                </a:effectLst>
                <a:latin typeface="Arial" pitchFamily="34" charset="0"/>
              </a:rPr>
              <a:t>You jump off the train in Kentucky when it slows down at a small town crossing.  After wandering through town, you stop at a small, cozy-looking farm just outside the town.  The smell of freshly baked bread wafts toward your from the open kitchen window.  You are about to go try to sneak some of the bread when you notice the marking below in white chalk on the side of the fencepost.  </a:t>
            </a:r>
          </a:p>
        </p:txBody>
      </p:sp>
      <p:sp>
        <p:nvSpPr>
          <p:cNvPr id="3" name="Rectangle 2"/>
          <p:cNvSpPr/>
          <p:nvPr/>
        </p:nvSpPr>
        <p:spPr>
          <a:xfrm>
            <a:off x="4516821" y="3540663"/>
            <a:ext cx="1676400" cy="1607398"/>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a:solidFill>
                  <a:schemeClr val="tx1"/>
                </a:solidFill>
              </a:rPr>
              <a:t>1. Steal the bread</a:t>
            </a:r>
          </a:p>
        </p:txBody>
      </p:sp>
      <p:sp>
        <p:nvSpPr>
          <p:cNvPr id="9" name="Rectangle 8"/>
          <p:cNvSpPr/>
          <p:nvPr/>
        </p:nvSpPr>
        <p:spPr>
          <a:xfrm>
            <a:off x="4191000" y="2899181"/>
            <a:ext cx="4412105"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rPr>
              <a:t>What Would You Do?</a:t>
            </a:r>
          </a:p>
        </p:txBody>
      </p:sp>
      <p:sp>
        <p:nvSpPr>
          <p:cNvPr id="10" name="Rectangle 9"/>
          <p:cNvSpPr/>
          <p:nvPr/>
        </p:nvSpPr>
        <p:spPr>
          <a:xfrm>
            <a:off x="6629400" y="3564311"/>
            <a:ext cx="1676400" cy="1607398"/>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a:solidFill>
                  <a:schemeClr val="tx1"/>
                </a:solidFill>
              </a:rPr>
              <a:t>2. Keep Walking</a:t>
            </a:r>
          </a:p>
        </p:txBody>
      </p:sp>
      <p:sp>
        <p:nvSpPr>
          <p:cNvPr id="5" name="Rectangle 4"/>
          <p:cNvSpPr/>
          <p:nvPr/>
        </p:nvSpPr>
        <p:spPr>
          <a:xfrm>
            <a:off x="4000499" y="6008687"/>
            <a:ext cx="4793105" cy="571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Write down the # you choose on your handout</a:t>
            </a:r>
          </a:p>
        </p:txBody>
      </p:sp>
      <p:pic>
        <p:nvPicPr>
          <p:cNvPr id="11" name="Picture 10" descr="Screen Shot 2014-11-15 at 11.23.42 AM.png"/>
          <p:cNvPicPr>
            <a:picLocks noChangeAspect="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backgroundRemoval t="0" b="98886" l="0" r="100000">
                        <a14:foregroundMark x1="42561" y1="23955" x2="55017" y2="57103"/>
                        <a14:foregroundMark x1="21453" y1="26462" x2="59170" y2="71588"/>
                        <a14:foregroundMark x1="50519" y1="14206" x2="48443" y2="72702"/>
                        <a14:foregroundMark x1="14187" y1="40669" x2="83045" y2="59331"/>
                      </a14:backgroundRemoval>
                    </a14:imgEffect>
                  </a14:imgLayer>
                </a14:imgProps>
              </a:ext>
              <a:ext uri="{28A0092B-C50C-407E-A947-70E740481C1C}">
                <a14:useLocalDpi xmlns:a14="http://schemas.microsoft.com/office/drawing/2010/main" val="0"/>
              </a:ext>
            </a:extLst>
          </a:blip>
          <a:stretch>
            <a:fillRect/>
          </a:stretch>
        </p:blipFill>
        <p:spPr>
          <a:xfrm>
            <a:off x="3286936" y="3212320"/>
            <a:ext cx="930345" cy="1155689"/>
          </a:xfrm>
          <a:prstGeom prst="rect">
            <a:avLst/>
          </a:prstGeom>
        </p:spPr>
      </p:pic>
      <p:pic>
        <p:nvPicPr>
          <p:cNvPr id="12" name="Picture 11"/>
          <p:cNvPicPr>
            <a:picLocks noChangeAspect="1"/>
          </p:cNvPicPr>
          <p:nvPr/>
        </p:nvPicPr>
        <p:blipFill>
          <a:blip r:embed="rId8">
            <a:clrChange>
              <a:clrFrom>
                <a:srgbClr val="FFFFFF"/>
              </a:clrFrom>
              <a:clrTo>
                <a:srgbClr val="FFFFFF">
                  <a:alpha val="0"/>
                </a:srgbClr>
              </a:clrTo>
            </a:clrChange>
          </a:blip>
          <a:stretch>
            <a:fillRect/>
          </a:stretch>
        </p:blipFill>
        <p:spPr>
          <a:xfrm>
            <a:off x="3450335" y="3375864"/>
            <a:ext cx="550164" cy="704299"/>
          </a:xfrm>
          <a:prstGeom prst="rect">
            <a:avLst/>
          </a:prstGeom>
        </p:spPr>
      </p:pic>
    </p:spTree>
    <p:extLst>
      <p:ext uri="{BB962C8B-B14F-4D97-AF65-F5344CB8AC3E}">
        <p14:creationId xmlns:p14="http://schemas.microsoft.com/office/powerpoint/2010/main" val="2234120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77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76250" y="3101975"/>
            <a:ext cx="2552700" cy="2484775"/>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8" name="Picture 6" descr="C:\Documents and Settings\Owner\My Documents\My Pictures\hobo_manwithgun.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 y="3082925"/>
            <a:ext cx="3200400" cy="29257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ile:Bersa shotguns.jpg">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44828" l="0" r="100000"/>
                    </a14:imgEffect>
                  </a14:imgLayer>
                </a14:imgProps>
              </a:ext>
              <a:ext uri="{28A0092B-C50C-407E-A947-70E740481C1C}">
                <a14:useLocalDpi xmlns:a14="http://schemas.microsoft.com/office/drawing/2010/main" val="0"/>
              </a:ext>
            </a:extLst>
          </a:blip>
          <a:srcRect b="50040"/>
          <a:stretch>
            <a:fillRect/>
          </a:stretch>
        </p:blipFill>
        <p:spPr bwMode="auto">
          <a:xfrm>
            <a:off x="457200" y="838200"/>
            <a:ext cx="8229600" cy="1425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16014" y="2262763"/>
            <a:ext cx="5334000" cy="3323987"/>
          </a:xfrm>
          <a:prstGeom prst="rect">
            <a:avLst/>
          </a:prstGeom>
        </p:spPr>
        <p:txBody>
          <a:bodyPr wrap="square">
            <a:spAutoFit/>
          </a:bodyPr>
          <a:lstStyle/>
          <a:p>
            <a:pPr algn="ctr" fontAlgn="base">
              <a:spcBef>
                <a:spcPct val="50000"/>
              </a:spcBef>
              <a:spcAft>
                <a:spcPct val="0"/>
              </a:spcAft>
            </a:pPr>
            <a:r>
              <a:rPr lang="en-US" altLang="en-US" sz="3500" dirty="0">
                <a:solidFill>
                  <a:schemeClr val="bg1"/>
                </a:solidFill>
                <a:effectLst>
                  <a:glow rad="266700">
                    <a:schemeClr val="tx1"/>
                  </a:glow>
                </a:effectLst>
                <a:latin typeface="Arial" pitchFamily="34" charset="0"/>
              </a:rPr>
              <a:t>Hopefully you chose #2 to keep walking.  This sign means </a:t>
            </a:r>
            <a:r>
              <a:rPr lang="en-US" altLang="en-US" sz="3500" dirty="0">
                <a:solidFill>
                  <a:srgbClr val="FFFF00"/>
                </a:solidFill>
                <a:effectLst>
                  <a:glow rad="266700">
                    <a:schemeClr val="tx1"/>
                  </a:glow>
                </a:effectLst>
                <a:latin typeface="Arial" pitchFamily="34" charset="0"/>
              </a:rPr>
              <a:t>“Man With a Gun”.</a:t>
            </a:r>
            <a:r>
              <a:rPr lang="en-US" altLang="en-US" sz="3500" dirty="0">
                <a:solidFill>
                  <a:srgbClr val="FFFF00"/>
                </a:solidFill>
                <a:effectLst>
                  <a:glow rad="266700">
                    <a:schemeClr val="tx1"/>
                  </a:glow>
                </a:effectLst>
              </a:rPr>
              <a:t>  </a:t>
            </a:r>
            <a:r>
              <a:rPr lang="en-US" altLang="en-US" sz="3500" dirty="0">
                <a:solidFill>
                  <a:schemeClr val="bg1"/>
                </a:solidFill>
                <a:effectLst>
                  <a:glow rad="266700">
                    <a:schemeClr val="tx1"/>
                  </a:glow>
                </a:effectLst>
                <a:latin typeface="Arial" pitchFamily="34" charset="0"/>
              </a:rPr>
              <a:t>If you had tried to steal the bread you might have been shot. </a:t>
            </a:r>
          </a:p>
        </p:txBody>
      </p:sp>
      <p:sp>
        <p:nvSpPr>
          <p:cNvPr id="9" name="Rectangle 8"/>
          <p:cNvSpPr/>
          <p:nvPr/>
        </p:nvSpPr>
        <p:spPr>
          <a:xfrm>
            <a:off x="3316015" y="6008687"/>
            <a:ext cx="5477590" cy="571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Drawn the symbol &amp; the meaning on your handout</a:t>
            </a:r>
          </a:p>
        </p:txBody>
      </p:sp>
      <p:pic>
        <p:nvPicPr>
          <p:cNvPr id="8" name="Picture 7" descr="Screen Shot 2014-11-15 at 11.23.42 AM.png"/>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ackgroundRemoval t="0" b="98886" l="0" r="100000">
                        <a14:foregroundMark x1="42561" y1="23955" x2="55017" y2="57103"/>
                        <a14:foregroundMark x1="21453" y1="26462" x2="59170" y2="71588"/>
                        <a14:foregroundMark x1="50519" y1="14206" x2="48443" y2="72702"/>
                        <a14:foregroundMark x1="14187" y1="40669" x2="83045" y2="59331"/>
                      </a14:backgroundRemoval>
                    </a14:imgEffect>
                  </a14:imgLayer>
                </a14:imgProps>
              </a:ext>
              <a:ext uri="{28A0092B-C50C-407E-A947-70E740481C1C}">
                <a14:useLocalDpi xmlns:a14="http://schemas.microsoft.com/office/drawing/2010/main" val="0"/>
              </a:ext>
            </a:extLst>
          </a:blip>
          <a:stretch>
            <a:fillRect/>
          </a:stretch>
        </p:blipFill>
        <p:spPr>
          <a:xfrm>
            <a:off x="304800" y="1828800"/>
            <a:ext cx="858788" cy="1066800"/>
          </a:xfrm>
          <a:prstGeom prst="rect">
            <a:avLst/>
          </a:prstGeom>
        </p:spPr>
      </p:pic>
      <p:pic>
        <p:nvPicPr>
          <p:cNvPr id="10" name="Picture 9"/>
          <p:cNvPicPr>
            <a:picLocks noChangeAspect="1"/>
          </p:cNvPicPr>
          <p:nvPr/>
        </p:nvPicPr>
        <p:blipFill>
          <a:blip r:embed="rId9">
            <a:clrChange>
              <a:clrFrom>
                <a:srgbClr val="FFFFFF"/>
              </a:clrFrom>
              <a:clrTo>
                <a:srgbClr val="FFFFFF">
                  <a:alpha val="0"/>
                </a:srgbClr>
              </a:clrTo>
            </a:clrChange>
          </a:blip>
          <a:stretch>
            <a:fillRect/>
          </a:stretch>
        </p:blipFill>
        <p:spPr>
          <a:xfrm>
            <a:off x="518335" y="1987441"/>
            <a:ext cx="431717" cy="552668"/>
          </a:xfrm>
          <a:prstGeom prst="rect">
            <a:avLst/>
          </a:prstGeom>
        </p:spPr>
      </p:pic>
    </p:spTree>
    <p:extLst>
      <p:ext uri="{BB962C8B-B14F-4D97-AF65-F5344CB8AC3E}">
        <p14:creationId xmlns:p14="http://schemas.microsoft.com/office/powerpoint/2010/main" val="31249323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030"/>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Text Box 3"/>
          <p:cNvSpPr txBox="1">
            <a:spLocks noChangeArrowheads="1"/>
          </p:cNvSpPr>
          <p:nvPr/>
        </p:nvSpPr>
        <p:spPr bwMode="auto">
          <a:xfrm>
            <a:off x="0" y="15240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altLang="en-US" dirty="0">
                <a:solidFill>
                  <a:schemeClr val="bg1"/>
                </a:solidFill>
                <a:effectLst>
                  <a:glow rad="127000">
                    <a:schemeClr val="tx1"/>
                  </a:glow>
                </a:effectLst>
                <a:latin typeface="Arial" pitchFamily="34" charset="0"/>
              </a:rPr>
              <a:t>     You keep walking until you see another farmhouse and  an old barn.  You think you’ll try to sneak into the barn and sleep there for the night but notice the marking below carved into a nearby fence post.  Based on this marking, do you:</a:t>
            </a:r>
          </a:p>
          <a:p>
            <a:pPr fontAlgn="base">
              <a:spcBef>
                <a:spcPct val="50000"/>
              </a:spcBef>
              <a:spcAft>
                <a:spcPct val="0"/>
              </a:spcAft>
            </a:pPr>
            <a:r>
              <a:rPr lang="en-US" altLang="en-US" dirty="0">
                <a:solidFill>
                  <a:schemeClr val="bg1"/>
                </a:solidFill>
                <a:effectLst>
                  <a:glow rad="127000">
                    <a:schemeClr val="tx1"/>
                  </a:glow>
                </a:effectLst>
                <a:latin typeface="Arial" pitchFamily="34" charset="0"/>
              </a:rPr>
              <a:t>				</a:t>
            </a:r>
          </a:p>
        </p:txBody>
      </p:sp>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5" y="3384053"/>
            <a:ext cx="2769395" cy="29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762" y="4038600"/>
            <a:ext cx="1454363" cy="161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4191000"/>
            <a:ext cx="1412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4191000"/>
            <a:ext cx="1349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22379" y="1999059"/>
            <a:ext cx="4412105"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a:ln w="11430"/>
                <a:solidFill>
                  <a:srgbClr val="FFC000"/>
                </a:solidFill>
                <a:effectLst>
                  <a:glow rad="241300">
                    <a:schemeClr val="tx1"/>
                  </a:glow>
                  <a:outerShdw blurRad="50800" dist="39000" dir="5460000" algn="tl">
                    <a:srgbClr val="000000">
                      <a:alpha val="38000"/>
                    </a:srgbClr>
                  </a:outerShdw>
                </a:effectLst>
                <a:latin typeface="Broadway" panose="04040905080B02020502" pitchFamily="82" charset="0"/>
              </a:rPr>
              <a:t>What Would You Do?</a:t>
            </a:r>
          </a:p>
        </p:txBody>
      </p:sp>
      <p:sp>
        <p:nvSpPr>
          <p:cNvPr id="10" name="Rectangle 9"/>
          <p:cNvSpPr/>
          <p:nvPr/>
        </p:nvSpPr>
        <p:spPr>
          <a:xfrm>
            <a:off x="4572000" y="2895600"/>
            <a:ext cx="1968720" cy="213360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500" dirty="0">
                <a:solidFill>
                  <a:schemeClr val="tx1"/>
                </a:solidFill>
              </a:rPr>
              <a:t>1. Go to the farmhouse &amp; ask for food</a:t>
            </a:r>
          </a:p>
        </p:txBody>
      </p:sp>
      <p:sp>
        <p:nvSpPr>
          <p:cNvPr id="11" name="Rectangle 10"/>
          <p:cNvSpPr/>
          <p:nvPr/>
        </p:nvSpPr>
        <p:spPr>
          <a:xfrm>
            <a:off x="6934200" y="2895600"/>
            <a:ext cx="1676400" cy="213360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a:solidFill>
                  <a:schemeClr val="tx1"/>
                </a:solidFill>
              </a:rPr>
              <a:t>2. Keep Walking</a:t>
            </a:r>
          </a:p>
        </p:txBody>
      </p:sp>
      <p:sp>
        <p:nvSpPr>
          <p:cNvPr id="12" name="Rectangle 11"/>
          <p:cNvSpPr/>
          <p:nvPr/>
        </p:nvSpPr>
        <p:spPr>
          <a:xfrm>
            <a:off x="4144168" y="5417367"/>
            <a:ext cx="4793105" cy="571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Write down the # you choose on your handout</a:t>
            </a:r>
          </a:p>
        </p:txBody>
      </p:sp>
      <p:pic>
        <p:nvPicPr>
          <p:cNvPr id="13" name="Picture 12" descr="Screen Shot 2014-11-15 at 11.23.42 AM.png"/>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ackgroundRemoval t="0" b="98886" l="0" r="100000">
                        <a14:foregroundMark x1="42561" y1="23955" x2="55017" y2="57103"/>
                        <a14:foregroundMark x1="21453" y1="26462" x2="59170" y2="71588"/>
                        <a14:foregroundMark x1="50519" y1="14206" x2="48443" y2="72702"/>
                        <a14:foregroundMark x1="14187" y1="40669" x2="83045" y2="59331"/>
                      </a14:backgroundRemoval>
                    </a14:imgEffect>
                  </a14:imgLayer>
                </a14:imgProps>
              </a:ext>
              <a:ext uri="{28A0092B-C50C-407E-A947-70E740481C1C}">
                <a14:useLocalDpi xmlns:a14="http://schemas.microsoft.com/office/drawing/2010/main" val="0"/>
              </a:ext>
            </a:extLst>
          </a:blip>
          <a:stretch>
            <a:fillRect/>
          </a:stretch>
        </p:blipFill>
        <p:spPr>
          <a:xfrm>
            <a:off x="296421" y="1739911"/>
            <a:ext cx="930345" cy="1155689"/>
          </a:xfrm>
          <a:prstGeom prst="rect">
            <a:avLst/>
          </a:prstGeom>
        </p:spPr>
      </p:pic>
      <p:pic>
        <p:nvPicPr>
          <p:cNvPr id="14" name="Picture 13"/>
          <p:cNvPicPr>
            <a:picLocks noChangeAspect="1"/>
          </p:cNvPicPr>
          <p:nvPr/>
        </p:nvPicPr>
        <p:blipFill>
          <a:blip r:embed="rId9">
            <a:clrChange>
              <a:clrFrom>
                <a:srgbClr val="FFFFFF"/>
              </a:clrFrom>
              <a:clrTo>
                <a:srgbClr val="FFFFFF">
                  <a:alpha val="0"/>
                </a:srgbClr>
              </a:clrTo>
            </a:clrChange>
          </a:blip>
          <a:stretch>
            <a:fillRect/>
          </a:stretch>
        </p:blipFill>
        <p:spPr>
          <a:xfrm>
            <a:off x="518335" y="1987441"/>
            <a:ext cx="431717" cy="552668"/>
          </a:xfrm>
          <a:prstGeom prst="rect">
            <a:avLst/>
          </a:prstGeom>
        </p:spPr>
      </p:pic>
    </p:spTree>
    <p:extLst>
      <p:ext uri="{BB962C8B-B14F-4D97-AF65-F5344CB8AC3E}">
        <p14:creationId xmlns:p14="http://schemas.microsoft.com/office/powerpoint/2010/main" val="174389861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amysuestastybites.com/wp-content/uploads/2010/11/thanksgiving-pl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2762" t="-38" r="8232" b="38"/>
          <a:stretch/>
        </p:blipFill>
        <p:spPr bwMode="auto">
          <a:xfrm>
            <a:off x="-21217" y="1"/>
            <a:ext cx="916521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0" name="Text Box 2"/>
          <p:cNvSpPr txBox="1">
            <a:spLocks noChangeArrowheads="1"/>
          </p:cNvSpPr>
          <p:nvPr/>
        </p:nvSpPr>
        <p:spPr bwMode="auto">
          <a:xfrm>
            <a:off x="1295400" y="228600"/>
            <a:ext cx="6553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chemeClr val="bg1"/>
                </a:solidFill>
                <a:effectLst>
                  <a:glow rad="215900">
                    <a:schemeClr val="tx1"/>
                  </a:glow>
                </a:effectLst>
                <a:latin typeface="Arial" pitchFamily="34" charset="0"/>
              </a:rPr>
              <a:t>If you chose to keep walking then you missed a free meal.  This sign means </a:t>
            </a:r>
            <a:r>
              <a:rPr lang="en-US" altLang="en-US" sz="2800" b="1" dirty="0">
                <a:solidFill>
                  <a:srgbClr val="FFFF00"/>
                </a:solidFill>
                <a:effectLst>
                  <a:glow rad="215900">
                    <a:schemeClr val="tx1"/>
                  </a:glow>
                </a:effectLst>
                <a:latin typeface="Arial" pitchFamily="34" charset="0"/>
              </a:rPr>
              <a:t>“Good for a handout”</a:t>
            </a:r>
          </a:p>
        </p:txBody>
      </p:sp>
      <p:sp>
        <p:nvSpPr>
          <p:cNvPr id="12293" name="Rectangle 5"/>
          <p:cNvSpPr>
            <a:spLocks noChangeArrowheads="1"/>
          </p:cNvSpPr>
          <p:nvPr/>
        </p:nvSpPr>
        <p:spPr bwMode="auto">
          <a:xfrm>
            <a:off x="2166938" y="571500"/>
            <a:ext cx="9144000" cy="0"/>
          </a:xfrm>
          <a:prstGeom prst="rect">
            <a:avLst/>
          </a:prstGeom>
          <a:solidFill>
            <a:srgbClr val="FFFF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400">
              <a:solidFill>
                <a:srgbClr val="000000"/>
              </a:solidFill>
            </a:endParaRPr>
          </a:p>
        </p:txBody>
      </p:sp>
      <p:pic>
        <p:nvPicPr>
          <p:cNvPr id="8" name="Picture 10"/>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8677" y="4343400"/>
            <a:ext cx="1454363" cy="161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883" y="3662634"/>
            <a:ext cx="2769395" cy="29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6015" y="6008687"/>
            <a:ext cx="5477590" cy="571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Drawn the symbol &amp; the meaning on your Travel Log</a:t>
            </a:r>
          </a:p>
        </p:txBody>
      </p:sp>
      <p:pic>
        <p:nvPicPr>
          <p:cNvPr id="11" name="Picture 10" descr="Screen Shot 2014-11-15 at 11.23.42 AM.png"/>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86" l="0" r="100000">
                        <a14:foregroundMark x1="42561" y1="23955" x2="55017" y2="57103"/>
                        <a14:foregroundMark x1="21453" y1="26462" x2="59170" y2="71588"/>
                        <a14:foregroundMark x1="50519" y1="14206" x2="48443" y2="72702"/>
                        <a14:foregroundMark x1="14187" y1="40669" x2="83045" y2="59331"/>
                      </a14:backgroundRemoval>
                    </a14:imgEffect>
                  </a14:imgLayer>
                </a14:imgProps>
              </a:ext>
              <a:ext uri="{28A0092B-C50C-407E-A947-70E740481C1C}">
                <a14:useLocalDpi xmlns:a14="http://schemas.microsoft.com/office/drawing/2010/main" val="0"/>
              </a:ext>
            </a:extLst>
          </a:blip>
          <a:stretch>
            <a:fillRect/>
          </a:stretch>
        </p:blipFill>
        <p:spPr>
          <a:xfrm>
            <a:off x="751290" y="915194"/>
            <a:ext cx="930345" cy="1155689"/>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1000603" y="1143000"/>
            <a:ext cx="431717" cy="552668"/>
          </a:xfrm>
          <a:prstGeom prst="rect">
            <a:avLst/>
          </a:prstGeom>
        </p:spPr>
      </p:pic>
    </p:spTree>
    <p:extLst>
      <p:ext uri="{BB962C8B-B14F-4D97-AF65-F5344CB8AC3E}">
        <p14:creationId xmlns:p14="http://schemas.microsoft.com/office/powerpoint/2010/main" val="198773283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84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ext Box 2"/>
          <p:cNvSpPr txBox="1">
            <a:spLocks noChangeArrowheads="1"/>
          </p:cNvSpPr>
          <p:nvPr/>
        </p:nvSpPr>
        <p:spPr bwMode="auto">
          <a:xfrm>
            <a:off x="457200" y="179387"/>
            <a:ext cx="83058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altLang="en-US" dirty="0">
                <a:solidFill>
                  <a:srgbClr val="FFFFFF"/>
                </a:solidFill>
                <a:effectLst>
                  <a:glow rad="254000">
                    <a:schemeClr val="tx2"/>
                  </a:glow>
                  <a:outerShdw blurRad="38100" dist="38100" dir="2700000" algn="tl">
                    <a:srgbClr val="000000">
                      <a:alpha val="43137"/>
                    </a:srgbClr>
                  </a:outerShdw>
                </a:effectLst>
                <a:latin typeface="Arial" pitchFamily="34" charset="0"/>
              </a:rPr>
              <a:t>     The next day you are walking by a small house when you notice that they have a large apple tree with plenty of juicy, ripe apples on some low branches.  You think about hopping the fence and grabbing a few for dinner but see the marking below marked on the fence.  Based on the marking, do you: </a:t>
            </a:r>
          </a:p>
          <a:p>
            <a:pPr algn="ctr" fontAlgn="base">
              <a:spcBef>
                <a:spcPct val="50000"/>
              </a:spcBef>
              <a:spcAft>
                <a:spcPct val="0"/>
              </a:spcAft>
            </a:pPr>
            <a:r>
              <a:rPr lang="en-US" altLang="en-US" dirty="0">
                <a:solidFill>
                  <a:srgbClr val="FF0000"/>
                </a:solidFill>
                <a:effectLst>
                  <a:outerShdw blurRad="38100" dist="38100" dir="2700000" algn="tl">
                    <a:srgbClr val="C0C0C0"/>
                  </a:outerShdw>
                </a:effectLst>
                <a:latin typeface="Arial" pitchFamily="34" charset="0"/>
              </a:rPr>
              <a:t>	</a:t>
            </a:r>
          </a:p>
          <a:p>
            <a:pPr algn="ctr" fontAlgn="base">
              <a:spcBef>
                <a:spcPct val="50000"/>
              </a:spcBef>
              <a:spcAft>
                <a:spcPct val="0"/>
              </a:spcAft>
            </a:pPr>
            <a:endParaRPr lang="en-US" altLang="en-US" dirty="0">
              <a:solidFill>
                <a:srgbClr val="FF0000"/>
              </a:solidFill>
              <a:effectLst>
                <a:outerShdw blurRad="38100" dist="38100" dir="2700000" algn="tl">
                  <a:srgbClr val="C0C0C0"/>
                </a:outerShdw>
              </a:effectLst>
              <a:latin typeface="Arial" pitchFamily="34" charset="0"/>
            </a:endParaRPr>
          </a:p>
          <a:p>
            <a:pPr algn="ctr" fontAlgn="base">
              <a:spcBef>
                <a:spcPct val="50000"/>
              </a:spcBef>
              <a:spcAft>
                <a:spcPct val="0"/>
              </a:spcAft>
            </a:pPr>
            <a:r>
              <a:rPr lang="en-US" altLang="en-US" sz="2800" b="1" dirty="0">
                <a:solidFill>
                  <a:srgbClr val="CC0000"/>
                </a:solidFill>
                <a:effectLst>
                  <a:outerShdw blurRad="38100" dist="38100" dir="2700000" algn="tl">
                    <a:srgbClr val="C0C0C0"/>
                  </a:outerShdw>
                </a:effectLst>
                <a:latin typeface="Arial" pitchFamily="34" charset="0"/>
              </a:rPr>
              <a:t>  </a:t>
            </a:r>
          </a:p>
        </p:txBody>
      </p:sp>
      <p:pic>
        <p:nvPicPr>
          <p:cNvPr id="133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59540"/>
            <a:ext cx="838200" cy="29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00" y="2628441"/>
            <a:ext cx="50228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4625" y="2764510"/>
            <a:ext cx="2590800" cy="1029157"/>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857043"/>
            <a:ext cx="20224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267200" y="3565068"/>
            <a:ext cx="1968720" cy="213360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500" dirty="0">
                <a:solidFill>
                  <a:schemeClr val="tx1"/>
                </a:solidFill>
              </a:rPr>
              <a:t>1. Jump the fence &amp; steal the apples</a:t>
            </a:r>
          </a:p>
        </p:txBody>
      </p:sp>
      <p:sp>
        <p:nvSpPr>
          <p:cNvPr id="11" name="Rectangle 10"/>
          <p:cNvSpPr/>
          <p:nvPr/>
        </p:nvSpPr>
        <p:spPr>
          <a:xfrm>
            <a:off x="6705600" y="3565068"/>
            <a:ext cx="1676400" cy="213360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a:solidFill>
                  <a:schemeClr val="tx1"/>
                </a:solidFill>
              </a:rPr>
              <a:t>2. Keep Walking</a:t>
            </a:r>
          </a:p>
        </p:txBody>
      </p:sp>
      <p:sp>
        <p:nvSpPr>
          <p:cNvPr id="12" name="Rectangle 11"/>
          <p:cNvSpPr/>
          <p:nvPr/>
        </p:nvSpPr>
        <p:spPr>
          <a:xfrm>
            <a:off x="3969895" y="5988867"/>
            <a:ext cx="4793105" cy="571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Write down the # you choose on your Travel Log</a:t>
            </a:r>
          </a:p>
        </p:txBody>
      </p:sp>
      <p:pic>
        <p:nvPicPr>
          <p:cNvPr id="13" name="Picture 12" descr="Screen Shot 2014-11-15 at 11.23.42 AM.png"/>
          <p:cNvPicPr>
            <a:picLocks noChangeAspect="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backgroundRemoval t="0" b="98886" l="0" r="100000">
                        <a14:foregroundMark x1="42561" y1="23955" x2="55017" y2="57103"/>
                        <a14:foregroundMark x1="21453" y1="26462" x2="59170" y2="71588"/>
                        <a14:foregroundMark x1="50519" y1="14206" x2="48443" y2="72702"/>
                        <a14:foregroundMark x1="14187" y1="40669" x2="83045" y2="59331"/>
                      </a14:backgroundRemoval>
                    </a14:imgEffect>
                  </a14:imgLayer>
                </a14:imgProps>
              </a:ext>
              <a:ext uri="{28A0092B-C50C-407E-A947-70E740481C1C}">
                <a14:useLocalDpi xmlns:a14="http://schemas.microsoft.com/office/drawing/2010/main" val="0"/>
              </a:ext>
            </a:extLst>
          </a:blip>
          <a:stretch>
            <a:fillRect/>
          </a:stretch>
        </p:blipFill>
        <p:spPr>
          <a:xfrm>
            <a:off x="3039550" y="3188723"/>
            <a:ext cx="930345" cy="1155689"/>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288863" y="3429000"/>
            <a:ext cx="431717" cy="552668"/>
          </a:xfrm>
          <a:prstGeom prst="rect">
            <a:avLst/>
          </a:prstGeom>
        </p:spPr>
      </p:pic>
    </p:spTree>
    <p:extLst>
      <p:ext uri="{BB962C8B-B14F-4D97-AF65-F5344CB8AC3E}">
        <p14:creationId xmlns:p14="http://schemas.microsoft.com/office/powerpoint/2010/main" val="173685161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85"/>
          <a:stretch/>
        </p:blipFill>
        <p:spPr bwMode="auto">
          <a:xfrm>
            <a:off x="0" y="0"/>
            <a:ext cx="9163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4165">
            <a:off x="1773519" y="5708703"/>
            <a:ext cx="20224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525" y="304800"/>
            <a:ext cx="3807388" cy="5262979"/>
          </a:xfrm>
          <a:prstGeom prst="rect">
            <a:avLst/>
          </a:prstGeom>
        </p:spPr>
        <p:txBody>
          <a:bodyPr wrap="square">
            <a:spAutoFit/>
          </a:bodyPr>
          <a:lstStyle/>
          <a:p>
            <a:pPr algn="ctr" fontAlgn="base">
              <a:spcBef>
                <a:spcPct val="50000"/>
              </a:spcBef>
              <a:spcAft>
                <a:spcPct val="0"/>
              </a:spcAft>
            </a:pPr>
            <a:r>
              <a:rPr lang="en-US" altLang="en-US" sz="3200" b="1" dirty="0">
                <a:solidFill>
                  <a:srgbClr val="FFFFFF"/>
                </a:solidFill>
                <a:effectLst>
                  <a:glow rad="177800">
                    <a:schemeClr val="tx1"/>
                  </a:glow>
                </a:effectLst>
                <a:latin typeface="Arial" pitchFamily="34" charset="0"/>
              </a:rPr>
              <a:t>Hopefully you either went to the door and asked or kept walking.  If you had hopped the fence you might be in some pain.  </a:t>
            </a:r>
          </a:p>
          <a:p>
            <a:pPr algn="ctr" fontAlgn="base">
              <a:spcBef>
                <a:spcPct val="50000"/>
              </a:spcBef>
              <a:spcAft>
                <a:spcPct val="0"/>
              </a:spcAft>
            </a:pPr>
            <a:r>
              <a:rPr lang="en-US" altLang="en-US" sz="3200" b="1" dirty="0">
                <a:solidFill>
                  <a:srgbClr val="FFFFFF"/>
                </a:solidFill>
                <a:effectLst>
                  <a:glow rad="177800">
                    <a:schemeClr val="tx1"/>
                  </a:glow>
                </a:effectLst>
                <a:latin typeface="Arial" pitchFamily="34" charset="0"/>
              </a:rPr>
              <a:t>This sign means</a:t>
            </a:r>
            <a:r>
              <a:rPr lang="en-US" altLang="en-US" sz="3200" dirty="0">
                <a:solidFill>
                  <a:srgbClr val="000000"/>
                </a:solidFill>
                <a:effectLst>
                  <a:glow rad="177800">
                    <a:schemeClr val="tx1"/>
                  </a:glow>
                </a:effectLst>
                <a:latin typeface="Arial" pitchFamily="34" charset="0"/>
              </a:rPr>
              <a:t> </a:t>
            </a:r>
            <a:r>
              <a:rPr lang="en-US" altLang="en-US" sz="3200" dirty="0">
                <a:solidFill>
                  <a:srgbClr val="FFFF00"/>
                </a:solidFill>
                <a:effectLst>
                  <a:glow rad="177800">
                    <a:schemeClr val="tx1"/>
                  </a:glow>
                </a:effectLst>
                <a:latin typeface="Arial" pitchFamily="34" charset="0"/>
              </a:rPr>
              <a:t>“Mean Dog Here”</a:t>
            </a:r>
            <a:endParaRPr lang="en-US" altLang="en-US" sz="3200" dirty="0">
              <a:solidFill>
                <a:srgbClr val="FFFFFF"/>
              </a:solidFill>
              <a:latin typeface="Arial" pitchFamily="34" charset="0"/>
            </a:endParaRPr>
          </a:p>
        </p:txBody>
      </p:sp>
      <p:sp>
        <p:nvSpPr>
          <p:cNvPr id="7" name="Rectangle 6"/>
          <p:cNvSpPr/>
          <p:nvPr/>
        </p:nvSpPr>
        <p:spPr>
          <a:xfrm>
            <a:off x="5531921" y="0"/>
            <a:ext cx="3200401" cy="1085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Drawn the symbol &amp; the meaning on your Travel Log</a:t>
            </a:r>
          </a:p>
        </p:txBody>
      </p:sp>
      <p:pic>
        <p:nvPicPr>
          <p:cNvPr id="6" name="Picture 5" descr="Screen Shot 2014-11-15 at 11.23.42 AM.png"/>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0" b="98886" l="0" r="100000">
                        <a14:foregroundMark x1="42561" y1="23955" x2="55017" y2="57103"/>
                        <a14:foregroundMark x1="21453" y1="26462" x2="59170" y2="71588"/>
                        <a14:foregroundMark x1="50519" y1="14206" x2="48443" y2="72702"/>
                        <a14:foregroundMark x1="14187" y1="40669" x2="83045" y2="59331"/>
                      </a14:backgroundRemoval>
                    </a14:imgEffect>
                  </a14:imgLayer>
                </a14:imgProps>
              </a:ext>
              <a:ext uri="{28A0092B-C50C-407E-A947-70E740481C1C}">
                <a14:useLocalDpi xmlns:a14="http://schemas.microsoft.com/office/drawing/2010/main" val="0"/>
              </a:ext>
            </a:extLst>
          </a:blip>
          <a:stretch>
            <a:fillRect/>
          </a:stretch>
        </p:blipFill>
        <p:spPr>
          <a:xfrm>
            <a:off x="7801977" y="5484870"/>
            <a:ext cx="930345" cy="1155689"/>
          </a:xfrm>
          <a:prstGeom prst="rect">
            <a:avLst/>
          </a:prstGeom>
        </p:spPr>
      </p:pic>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8051290" y="5715000"/>
            <a:ext cx="431717" cy="552668"/>
          </a:xfrm>
          <a:prstGeom prst="rect">
            <a:avLst/>
          </a:prstGeom>
        </p:spPr>
      </p:pic>
    </p:spTree>
    <p:extLst>
      <p:ext uri="{BB962C8B-B14F-4D97-AF65-F5344CB8AC3E}">
        <p14:creationId xmlns:p14="http://schemas.microsoft.com/office/powerpoint/2010/main" val="27723478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704</Words>
  <Application>Microsoft Office PowerPoint</Application>
  <PresentationFormat>On-screen Show (4:3)</PresentationFormat>
  <Paragraphs>67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00, 00</cp:lastModifiedBy>
  <cp:revision>29</cp:revision>
  <dcterms:created xsi:type="dcterms:W3CDTF">2018-01-08T22:15:02Z</dcterms:created>
  <dcterms:modified xsi:type="dcterms:W3CDTF">2018-01-08T22:37:36Z</dcterms:modified>
</cp:coreProperties>
</file>