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7" r:id="rId10"/>
    <p:sldId id="268" r:id="rId11"/>
    <p:sldId id="269" r:id="rId12"/>
    <p:sldId id="270" r:id="rId13"/>
    <p:sldId id="272" r:id="rId14"/>
    <p:sldId id="273"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FE00DD-C967-4696-B566-C9F4E039D60C}" type="datetimeFigureOut">
              <a:rPr lang="en-US" smtClean="0"/>
              <a:t>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777C6-2CAC-4B96-9B40-8071DE64E4DC}" type="slidenum">
              <a:rPr lang="en-US" smtClean="0"/>
              <a:t>‹#›</a:t>
            </a:fld>
            <a:endParaRPr lang="en-US"/>
          </a:p>
        </p:txBody>
      </p:sp>
    </p:spTree>
    <p:extLst>
      <p:ext uri="{BB962C8B-B14F-4D97-AF65-F5344CB8AC3E}">
        <p14:creationId xmlns:p14="http://schemas.microsoft.com/office/powerpoint/2010/main" val="623590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a:defRPr/>
            </a:pPr>
            <a:r>
              <a:rPr lang="en-US" altLang="en-US" dirty="0"/>
              <a:t>Unemployed workers often stood at bread lines to receive free food or at soup kitchens where private charities gave a free meal to the poor.</a:t>
            </a:r>
          </a:p>
          <a:p>
            <a:endParaRPr lang="en-US" dirty="0"/>
          </a:p>
        </p:txBody>
      </p:sp>
      <p:sp>
        <p:nvSpPr>
          <p:cNvPr id="4" name="Slide Number Placeholder 3"/>
          <p:cNvSpPr>
            <a:spLocks noGrp="1"/>
          </p:cNvSpPr>
          <p:nvPr>
            <p:ph type="sldNum" sz="quarter" idx="10"/>
          </p:nvPr>
        </p:nvSpPr>
        <p:spPr/>
        <p:txBody>
          <a:bodyPr/>
          <a:lstStyle/>
          <a:p>
            <a:fld id="{18B3BD4C-89BB-4A1D-9D90-9AF963CE3D38}" type="slidenum">
              <a:rPr lang="en-US" smtClean="0"/>
              <a:t>3</a:t>
            </a:fld>
            <a:endParaRPr lang="en-US"/>
          </a:p>
        </p:txBody>
      </p:sp>
    </p:spTree>
    <p:extLst>
      <p:ext uri="{BB962C8B-B14F-4D97-AF65-F5344CB8AC3E}">
        <p14:creationId xmlns:p14="http://schemas.microsoft.com/office/powerpoint/2010/main" val="247784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a:defRPr/>
            </a:pPr>
            <a:r>
              <a:rPr lang="en-US" dirty="0">
                <a:effectLst/>
              </a:rPr>
              <a:t>Depression Era: when they realized women were using their sacks to make clothes for their children, the mills started using flowered fabric for their sacks. The label was designed to wash out. </a:t>
            </a:r>
            <a:endParaRPr lang="en-US" dirty="0"/>
          </a:p>
          <a:p>
            <a:endParaRPr lang="en-US" dirty="0"/>
          </a:p>
        </p:txBody>
      </p:sp>
      <p:sp>
        <p:nvSpPr>
          <p:cNvPr id="4" name="Slide Number Placeholder 3"/>
          <p:cNvSpPr>
            <a:spLocks noGrp="1"/>
          </p:cNvSpPr>
          <p:nvPr>
            <p:ph type="sldNum" sz="quarter" idx="10"/>
          </p:nvPr>
        </p:nvSpPr>
        <p:spPr/>
        <p:txBody>
          <a:bodyPr/>
          <a:lstStyle/>
          <a:p>
            <a:fld id="{18B3BD4C-89BB-4A1D-9D90-9AF963CE3D38}" type="slidenum">
              <a:rPr lang="en-US" smtClean="0"/>
              <a:t>5</a:t>
            </a:fld>
            <a:endParaRPr lang="en-US"/>
          </a:p>
        </p:txBody>
      </p:sp>
    </p:spTree>
    <p:extLst>
      <p:ext uri="{BB962C8B-B14F-4D97-AF65-F5344CB8AC3E}">
        <p14:creationId xmlns:p14="http://schemas.microsoft.com/office/powerpoint/2010/main" val="2567566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3BD4C-89BB-4A1D-9D90-9AF963CE3D3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0396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3BD4C-89BB-4A1D-9D90-9AF963CE3D3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567566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2A1AD-D391-42B8-8C63-4780061DCBEF}"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230729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2A1AD-D391-42B8-8C63-4780061DCBEF}"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963549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2A1AD-D391-42B8-8C63-4780061DCBEF}"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81502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7F5DBBC-00A7-4187-B10E-E1456C31B4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674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724FF9-5FD6-4AA6-BC9F-7093AF04F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0408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20A3CC-9332-4390-9E56-7A9138723F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143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2A1AD-D391-42B8-8C63-4780061DCBEF}"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1587513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62A1AD-D391-42B8-8C63-4780061DCBEF}"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309504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62A1AD-D391-42B8-8C63-4780061DCBEF}"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310652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62A1AD-D391-42B8-8C63-4780061DCBEF}" type="datetimeFigureOut">
              <a:rPr lang="en-US" smtClean="0"/>
              <a:t>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197553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62A1AD-D391-42B8-8C63-4780061DCBEF}" type="datetimeFigureOut">
              <a:rPr lang="en-US" smtClean="0"/>
              <a:t>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109105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2A1AD-D391-42B8-8C63-4780061DCBEF}" type="datetimeFigureOut">
              <a:rPr lang="en-US" smtClean="0"/>
              <a:t>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299969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2A1AD-D391-42B8-8C63-4780061DCBEF}"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182717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62A1AD-D391-42B8-8C63-4780061DCBEF}"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785F1-D7F1-4AEF-AE21-67C6D13CDD4D}" type="slidenum">
              <a:rPr lang="en-US" smtClean="0"/>
              <a:t>‹#›</a:t>
            </a:fld>
            <a:endParaRPr lang="en-US"/>
          </a:p>
        </p:txBody>
      </p:sp>
    </p:spTree>
    <p:extLst>
      <p:ext uri="{BB962C8B-B14F-4D97-AF65-F5344CB8AC3E}">
        <p14:creationId xmlns:p14="http://schemas.microsoft.com/office/powerpoint/2010/main" val="3220621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2A1AD-D391-42B8-8C63-4780061DCBEF}" type="datetimeFigureOut">
              <a:rPr lang="en-US" smtClean="0"/>
              <a:t>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785F1-D7F1-4AEF-AE21-67C6D13CDD4D}" type="slidenum">
              <a:rPr lang="en-US" smtClean="0"/>
              <a:t>‹#›</a:t>
            </a:fld>
            <a:endParaRPr lang="en-US"/>
          </a:p>
        </p:txBody>
      </p:sp>
    </p:spTree>
    <p:extLst>
      <p:ext uri="{BB962C8B-B14F-4D97-AF65-F5344CB8AC3E}">
        <p14:creationId xmlns:p14="http://schemas.microsoft.com/office/powerpoint/2010/main" val="1242403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3"/>
          <p:cNvSpPr>
            <a:spLocks noGrp="1" noChangeArrowheads="1"/>
          </p:cNvSpPr>
          <p:nvPr>
            <p:ph type="body" sz="half" idx="2"/>
          </p:nvPr>
        </p:nvSpPr>
        <p:spPr>
          <a:xfrm>
            <a:off x="4591050" y="1042719"/>
            <a:ext cx="4343400" cy="4495800"/>
          </a:xfrm>
        </p:spPr>
        <p:txBody>
          <a:bodyPr>
            <a:normAutofit lnSpcReduction="10000"/>
          </a:bodyPr>
          <a:lstStyle/>
          <a:p>
            <a:pPr>
              <a:lnSpc>
                <a:spcPct val="90000"/>
              </a:lnSpc>
            </a:pPr>
            <a:r>
              <a:rPr lang="en-US" altLang="en-US" sz="3600" dirty="0">
                <a:solidFill>
                  <a:schemeClr val="bg1"/>
                </a:solidFill>
                <a:effectLst>
                  <a:glow rad="254000">
                    <a:schemeClr val="tx1"/>
                  </a:glow>
                </a:effectLst>
                <a:latin typeface="+mj-lt"/>
                <a:cs typeface="Arial" panose="020B0604020202020204" pitchFamily="34" charset="0"/>
              </a:rPr>
              <a:t>Between 1928-1932, the U.S. Gross National Product (GNP) – the total output of a nation’s goods &amp; services – fell nearly 50% from $104 billion to $59 billion</a:t>
            </a:r>
          </a:p>
          <a:p>
            <a:pPr>
              <a:lnSpc>
                <a:spcPct val="90000"/>
              </a:lnSpc>
            </a:pPr>
            <a:endParaRPr lang="en-US" altLang="en-US" sz="2400" dirty="0"/>
          </a:p>
        </p:txBody>
      </p:sp>
      <p:sp>
        <p:nvSpPr>
          <p:cNvPr id="7" name="Rectangle 6"/>
          <p:cNvSpPr/>
          <p:nvPr/>
        </p:nvSpPr>
        <p:spPr>
          <a:xfrm>
            <a:off x="0" y="381000"/>
            <a:ext cx="4061547" cy="132343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a:ln w="11430"/>
                <a:solidFill>
                  <a:srgbClr val="F8F8F8"/>
                </a:solidFill>
                <a:effectLst>
                  <a:glow rad="228600">
                    <a:srgbClr val="EE5120">
                      <a:alpha val="40000"/>
                    </a:srgbClr>
                  </a:glow>
                  <a:outerShdw blurRad="25400" algn="tl" rotWithShape="0">
                    <a:srgbClr val="000000">
                      <a:alpha val="43000"/>
                    </a:srgbClr>
                  </a:outerShdw>
                </a:effectLst>
                <a:latin typeface="Bodoni MT Black" panose="02070A03080606020203" pitchFamily="18" charset="0"/>
              </a:rPr>
              <a:t>Reduction in Purchasing</a:t>
            </a:r>
          </a:p>
        </p:txBody>
      </p:sp>
    </p:spTree>
    <p:extLst>
      <p:ext uri="{BB962C8B-B14F-4D97-AF65-F5344CB8AC3E}">
        <p14:creationId xmlns:p14="http://schemas.microsoft.com/office/powerpoint/2010/main" val="334633215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nhdjmblacktuesday.weebly.com/uploads/1/6/1/2/16127522/5584662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01932">
            <a:off x="845545" y="3583656"/>
            <a:ext cx="3411702" cy="2268781"/>
          </a:xfrm>
          <a:prstGeom prst="roundRect">
            <a:avLst>
              <a:gd name="adj" fmla="val 8594"/>
            </a:avLst>
          </a:prstGeom>
          <a:solidFill>
            <a:srgbClr val="FFFFFF">
              <a:shade val="85000"/>
            </a:srgbClr>
          </a:solidFill>
          <a:ln>
            <a:noFill/>
          </a:ln>
          <a:effectLst/>
          <a:extLst/>
        </p:spPr>
      </p:pic>
      <p:sp>
        <p:nvSpPr>
          <p:cNvPr id="7" name="Rectangle 6"/>
          <p:cNvSpPr/>
          <p:nvPr/>
        </p:nvSpPr>
        <p:spPr>
          <a:xfrm>
            <a:off x="959922" y="6250333"/>
            <a:ext cx="2890817" cy="369332"/>
          </a:xfrm>
          <a:prstGeom prst="rect">
            <a:avLst/>
          </a:prstGeom>
        </p:spPr>
        <p:txBody>
          <a:bodyPr wrap="square">
            <a:spAutoFit/>
          </a:bodyPr>
          <a:lstStyle/>
          <a:p>
            <a:r>
              <a:rPr lang="en-US" dirty="0">
                <a:solidFill>
                  <a:schemeClr val="bg1"/>
                </a:solidFill>
                <a:latin typeface="Open Sans"/>
              </a:rPr>
              <a:t>“</a:t>
            </a:r>
            <a:r>
              <a:rPr lang="en-US" dirty="0">
                <a:latin typeface="Open Sans"/>
              </a:rPr>
              <a:t>Hoover Blankets” </a:t>
            </a:r>
            <a:endParaRPr 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081">
            <a:off x="5562021" y="2183532"/>
            <a:ext cx="2287157" cy="3045031"/>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705600" y="3336716"/>
            <a:ext cx="1774845" cy="369332"/>
          </a:xfrm>
          <a:prstGeom prst="rect">
            <a:avLst/>
          </a:prstGeom>
        </p:spPr>
        <p:txBody>
          <a:bodyPr wrap="none">
            <a:spAutoFit/>
          </a:bodyPr>
          <a:lstStyle/>
          <a:p>
            <a:r>
              <a:rPr lang="en-US" dirty="0">
                <a:solidFill>
                  <a:schemeClr val="bg1"/>
                </a:solidFill>
                <a:latin typeface="Open Sans"/>
              </a:rPr>
              <a:t>“Hoover Flags” </a:t>
            </a:r>
            <a:endParaRPr lang="en-US" dirty="0">
              <a:solidFill>
                <a:schemeClr val="bg1"/>
              </a:solidFill>
            </a:endParaRPr>
          </a:p>
        </p:txBody>
      </p:sp>
      <p:pic>
        <p:nvPicPr>
          <p:cNvPr id="11269" name="Picture 5" descr="http://www.ecommcode.com/hoover/hooveronline/HooverCRB/images/crb_images_a2/1915-26.jpg"/>
          <p:cNvPicPr>
            <a:picLocks noChangeAspect="1" noChangeArrowheads="1"/>
          </p:cNvPicPr>
          <p:nvPr/>
        </p:nvPicPr>
        <p:blipFill rotWithShape="1">
          <a:blip r:embed="rId4">
            <a:extLst>
              <a:ext uri="{28A0092B-C50C-407E-A947-70E740481C1C}">
                <a14:useLocalDpi xmlns:a14="http://schemas.microsoft.com/office/drawing/2010/main" val="0"/>
              </a:ext>
            </a:extLst>
          </a:blip>
          <a:srcRect b="14157"/>
          <a:stretch/>
        </p:blipFill>
        <p:spPr bwMode="auto">
          <a:xfrm rot="21150919">
            <a:off x="1043298" y="983016"/>
            <a:ext cx="2860367" cy="2057656"/>
          </a:xfrm>
          <a:prstGeom prst="roundRect">
            <a:avLst>
              <a:gd name="adj" fmla="val 8594"/>
            </a:avLst>
          </a:prstGeom>
          <a:solidFill>
            <a:srgbClr val="FFFFFF">
              <a:shade val="85000"/>
            </a:srgbClr>
          </a:solidFill>
          <a:ln>
            <a:noFill/>
          </a:ln>
          <a:effectLst/>
          <a:extLst/>
        </p:spPr>
      </p:pic>
      <p:sp>
        <p:nvSpPr>
          <p:cNvPr id="9" name="Rectangle 8"/>
          <p:cNvSpPr/>
          <p:nvPr/>
        </p:nvSpPr>
        <p:spPr>
          <a:xfrm>
            <a:off x="3933387" y="1065793"/>
            <a:ext cx="1934014" cy="1477328"/>
          </a:xfrm>
          <a:prstGeom prst="rect">
            <a:avLst/>
          </a:prstGeom>
        </p:spPr>
        <p:txBody>
          <a:bodyPr wrap="square">
            <a:spAutoFit/>
          </a:bodyPr>
          <a:lstStyle/>
          <a:p>
            <a:pPr algn="ctr"/>
            <a:r>
              <a:rPr lang="en-US" sz="1500" dirty="0">
                <a:latin typeface="Open Sans"/>
              </a:rPr>
              <a:t>When soles wore out of shoes, the cardboard used to replace them was dubbed “Hoover Leather” </a:t>
            </a:r>
            <a:endParaRPr lang="en-US" sz="1500" dirty="0"/>
          </a:p>
        </p:txBody>
      </p:sp>
      <p:sp>
        <p:nvSpPr>
          <p:cNvPr id="14" name="Rectangle 13"/>
          <p:cNvSpPr/>
          <p:nvPr/>
        </p:nvSpPr>
        <p:spPr>
          <a:xfrm>
            <a:off x="5867400" y="6065667"/>
            <a:ext cx="2890817" cy="369332"/>
          </a:xfrm>
          <a:prstGeom prst="rect">
            <a:avLst/>
          </a:prstGeom>
        </p:spPr>
        <p:txBody>
          <a:bodyPr wrap="square">
            <a:spAutoFit/>
          </a:bodyPr>
          <a:lstStyle/>
          <a:p>
            <a:r>
              <a:rPr lang="en-US" dirty="0">
                <a:solidFill>
                  <a:schemeClr val="bg1"/>
                </a:solidFill>
                <a:latin typeface="Open Sans"/>
              </a:rPr>
              <a:t>“Hoover Wagon” </a:t>
            </a:r>
            <a:endParaRPr lang="en-US" dirty="0">
              <a:solidFill>
                <a:schemeClr val="bg1"/>
              </a:solidFill>
            </a:endParaRPr>
          </a:p>
        </p:txBody>
      </p:sp>
      <p:sp>
        <p:nvSpPr>
          <p:cNvPr id="2" name="TextBox 1"/>
          <p:cNvSpPr txBox="1"/>
          <p:nvPr/>
        </p:nvSpPr>
        <p:spPr>
          <a:xfrm>
            <a:off x="273945" y="228600"/>
            <a:ext cx="5974455" cy="923330"/>
          </a:xfrm>
          <a:prstGeom prst="rect">
            <a:avLst/>
          </a:prstGeom>
          <a:noFill/>
        </p:spPr>
        <p:txBody>
          <a:bodyPr wrap="square" rtlCol="0">
            <a:spAutoFit/>
          </a:bodyPr>
          <a:lstStyle/>
          <a:p>
            <a:r>
              <a:rPr lang="en-US" dirty="0" smtClean="0"/>
              <a:t>In addition to the term “Hooverville,” President Hoover’s name was used mockingly in other ways during the Great Depression. </a:t>
            </a:r>
            <a:endParaRPr lang="en-US" dirty="0"/>
          </a:p>
        </p:txBody>
      </p:sp>
    </p:spTree>
    <p:extLst>
      <p:ext uri="{BB962C8B-B14F-4D97-AF65-F5344CB8AC3E}">
        <p14:creationId xmlns:p14="http://schemas.microsoft.com/office/powerpoint/2010/main" val="1104089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1945" y="685800"/>
            <a:ext cx="3938655" cy="1754326"/>
          </a:xfrm>
          <a:prstGeom prst="rect">
            <a:avLst/>
          </a:prstGeom>
          <a:noFill/>
        </p:spPr>
        <p:txBody>
          <a:bodyPr wrap="square" rtlCol="0">
            <a:spAutoFit/>
          </a:bodyPr>
          <a:lstStyle/>
          <a:p>
            <a:r>
              <a:rPr lang="en-US" dirty="0" smtClean="0"/>
              <a:t>Part of the reason you came to DC to set up your Shanty was to show your support for the passage of the PATMAN BILL.  If Congress passes the PATMAN BILL  it would be VERY beneficial for WWI Veterans like yourself.</a:t>
            </a:r>
            <a:endParaRPr lang="en-US" dirty="0"/>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40042"/>
            <a:ext cx="9220200" cy="676148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17416" name="Picture 8" descr="http://2.bp.blogspot.com/-Mw-kcGybx_Y/Uo-gqN8WoJI/AAAAAAAAApE/y_ghfIGFAlY/s640/at0058g_2s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35255"/>
            <a:ext cx="10410690" cy="40992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16526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arn(inVertical)">
                                      <p:cBhvr>
                                        <p:cTn id="7" dur="5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sz="half" idx="1"/>
          </p:nvPr>
        </p:nvSpPr>
        <p:spPr>
          <a:xfrm>
            <a:off x="228600" y="1447800"/>
            <a:ext cx="4800600" cy="5105400"/>
          </a:xfrm>
          <a:solidFill>
            <a:schemeClr val="bg1">
              <a:alpha val="72156"/>
            </a:schemeClr>
          </a:solidFill>
          <a:ln w="76200">
            <a:solidFill>
              <a:srgbClr val="808000"/>
            </a:solidFill>
            <a:miter lim="800000"/>
            <a:headEnd/>
            <a:tailEnd/>
          </a:ln>
        </p:spPr>
        <p:txBody>
          <a:bodyPr/>
          <a:lstStyle/>
          <a:p>
            <a:pPr eaLnBrk="1" hangingPunct="1"/>
            <a:r>
              <a:rPr lang="en-US" altLang="en-US" sz="2800" b="1" dirty="0"/>
              <a:t>Spring of 1932 about 15,000 World War I vets arrived in Washington to support the passage of the proposed </a:t>
            </a:r>
            <a:r>
              <a:rPr lang="en-US" altLang="en-US" sz="2800" b="1" dirty="0" err="1" smtClean="0"/>
              <a:t>Patman</a:t>
            </a:r>
            <a:r>
              <a:rPr lang="en-US" altLang="en-US" sz="2800" b="1" dirty="0" smtClean="0"/>
              <a:t> </a:t>
            </a:r>
            <a:r>
              <a:rPr lang="en-US" altLang="en-US" sz="2800" b="1" dirty="0"/>
              <a:t>Bill </a:t>
            </a:r>
          </a:p>
          <a:p>
            <a:pPr eaLnBrk="1" hangingPunct="1"/>
            <a:r>
              <a:rPr lang="en-US" altLang="en-US" sz="2800" b="1" dirty="0"/>
              <a:t>If the bill passed WWI Vets would be issued a $1000 bonus immediately instead of waiting until its scheduled date of 1945</a:t>
            </a:r>
          </a:p>
        </p:txBody>
      </p:sp>
      <p:sp>
        <p:nvSpPr>
          <p:cNvPr id="2" name="TextBox 1"/>
          <p:cNvSpPr txBox="1"/>
          <p:nvPr/>
        </p:nvSpPr>
        <p:spPr>
          <a:xfrm>
            <a:off x="304800" y="228600"/>
            <a:ext cx="8382000" cy="646331"/>
          </a:xfrm>
          <a:prstGeom prst="rect">
            <a:avLst/>
          </a:prstGeom>
          <a:noFill/>
        </p:spPr>
        <p:txBody>
          <a:bodyPr wrap="square" rtlCol="0">
            <a:spAutoFit/>
          </a:bodyPr>
          <a:lstStyle/>
          <a:p>
            <a:pPr algn="ctr"/>
            <a:r>
              <a:rPr lang="en-US" sz="3600" dirty="0" smtClean="0"/>
              <a:t>Bonus Army</a:t>
            </a:r>
            <a:endParaRPr lang="en-US" sz="3600" dirty="0"/>
          </a:p>
        </p:txBody>
      </p:sp>
    </p:spTree>
    <p:extLst>
      <p:ext uri="{BB962C8B-B14F-4D97-AF65-F5344CB8AC3E}">
        <p14:creationId xmlns:p14="http://schemas.microsoft.com/office/powerpoint/2010/main" val="2779627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0"/>
            <a:ext cx="4572000" cy="4401205"/>
          </a:xfrm>
          <a:prstGeom prst="rect">
            <a:avLst/>
          </a:prstGeom>
        </p:spPr>
        <p:txBody>
          <a:bodyPr>
            <a:spAutoFit/>
          </a:bodyPr>
          <a:lstStyle/>
          <a:p>
            <a:pPr marL="457200" indent="-457200">
              <a:buFont typeface="Arial" panose="020B0604020202020204" pitchFamily="34" charset="0"/>
              <a:buChar char="•"/>
            </a:pPr>
            <a:r>
              <a:rPr lang="en-US" altLang="en-US" sz="3500" b="1" dirty="0">
                <a:solidFill>
                  <a:schemeClr val="bg1"/>
                </a:solidFill>
                <a:effectLst>
                  <a:glow rad="127000">
                    <a:schemeClr val="tx1"/>
                  </a:glow>
                </a:effectLst>
              </a:rPr>
              <a:t>On June 17, 1932 the Senate voted down the Putnam Bill</a:t>
            </a:r>
          </a:p>
          <a:p>
            <a:pPr marL="457200" indent="-457200">
              <a:buFont typeface="Arial" panose="020B0604020202020204" pitchFamily="34" charset="0"/>
              <a:buChar char="•"/>
            </a:pPr>
            <a:r>
              <a:rPr lang="en-US" altLang="en-US" sz="3500" b="1" dirty="0">
                <a:solidFill>
                  <a:schemeClr val="bg1"/>
                </a:solidFill>
                <a:effectLst>
                  <a:glow rad="127000">
                    <a:schemeClr val="tx1"/>
                  </a:glow>
                </a:effectLst>
              </a:rPr>
              <a:t>Hoover called the Bonus marchers, “Communists and criminals”</a:t>
            </a:r>
          </a:p>
        </p:txBody>
      </p:sp>
      <p:sp>
        <p:nvSpPr>
          <p:cNvPr id="9" name="WordArt 4"/>
          <p:cNvSpPr>
            <a:spLocks noChangeArrowheads="1" noChangeShapeType="1" noTextEdit="1"/>
          </p:cNvSpPr>
          <p:nvPr/>
        </p:nvSpPr>
        <p:spPr bwMode="auto">
          <a:xfrm>
            <a:off x="609003" y="228600"/>
            <a:ext cx="8001000" cy="1143000"/>
          </a:xfrm>
          <a:prstGeom prst="rect">
            <a:avLst/>
          </a:prstGeom>
        </p:spPr>
        <p:txBody>
          <a:bodyPr wrap="none" fromWordArt="1">
            <a:prstTxWarp prst="textCanUp">
              <a:avLst>
                <a:gd name="adj" fmla="val 85713"/>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fontAlgn="base" hangingPunct="0">
              <a:spcBef>
                <a:spcPct val="0"/>
              </a:spcBef>
              <a:spcAft>
                <a:spcPct val="0"/>
              </a:spcAft>
              <a:defRPr/>
            </a:pPr>
            <a:r>
              <a:rPr lang="en-US" sz="3600" b="1" kern="10" dirty="0">
                <a:ln w="11430"/>
                <a:gradFill>
                  <a:gsLst>
                    <a:gs pos="0">
                      <a:srgbClr val="DDEBCF"/>
                    </a:gs>
                    <a:gs pos="50000">
                      <a:srgbClr val="9CB86E"/>
                    </a:gs>
                    <a:gs pos="100000">
                      <a:srgbClr val="156B13"/>
                    </a:gs>
                  </a:gsLst>
                  <a:lin ang="5400000" scaled="0"/>
                </a:gradFill>
                <a:effectLst>
                  <a:glow rad="228600">
                    <a:schemeClr val="accent4">
                      <a:satMod val="175000"/>
                      <a:alpha val="40000"/>
                    </a:schemeClr>
                  </a:glow>
                  <a:outerShdw blurRad="50800" dist="39000" dir="5460000" algn="tl">
                    <a:srgbClr val="000000">
                      <a:alpha val="38000"/>
                    </a:srgbClr>
                  </a:outerShdw>
                </a:effectLst>
                <a:latin typeface="Bodoni MT Black" panose="02070A03080606020203" pitchFamily="18" charset="0"/>
              </a:rPr>
              <a:t>Putnam Bill Rejected</a:t>
            </a:r>
          </a:p>
        </p:txBody>
      </p:sp>
    </p:spTree>
    <p:extLst>
      <p:ext uri="{BB962C8B-B14F-4D97-AF65-F5344CB8AC3E}">
        <p14:creationId xmlns:p14="http://schemas.microsoft.com/office/powerpoint/2010/main" val="3689847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5213" y="1791635"/>
            <a:ext cx="4572000" cy="4939814"/>
          </a:xfrm>
          <a:prstGeom prst="rect">
            <a:avLst/>
          </a:prstGeom>
        </p:spPr>
        <p:txBody>
          <a:bodyPr>
            <a:spAutoFit/>
          </a:bodyPr>
          <a:lstStyle/>
          <a:p>
            <a:pPr marL="342900" lvl="0" indent="-342900" fontAlgn="base">
              <a:lnSpc>
                <a:spcPct val="90000"/>
              </a:lnSpc>
              <a:spcBef>
                <a:spcPct val="20000"/>
              </a:spcBef>
              <a:spcAft>
                <a:spcPct val="0"/>
              </a:spcAft>
              <a:buFontTx/>
              <a:buChar char="•"/>
            </a:pPr>
            <a:r>
              <a:rPr lang="en-US" altLang="en-US" sz="3000" b="1" kern="0" dirty="0">
                <a:solidFill>
                  <a:schemeClr val="bg1"/>
                </a:solidFill>
                <a:effectLst>
                  <a:glow rad="355600">
                    <a:schemeClr val="tx2"/>
                  </a:glow>
                </a:effectLst>
              </a:rPr>
              <a:t>MacArthur’s 12</a:t>
            </a:r>
            <a:r>
              <a:rPr lang="en-US" altLang="en-US" sz="3000" b="1" kern="0" baseline="30000" dirty="0">
                <a:solidFill>
                  <a:schemeClr val="bg1"/>
                </a:solidFill>
                <a:effectLst>
                  <a:glow rad="355600">
                    <a:schemeClr val="tx2"/>
                  </a:glow>
                </a:effectLst>
              </a:rPr>
              <a:t>th</a:t>
            </a:r>
            <a:r>
              <a:rPr lang="en-US" altLang="en-US" sz="3000" b="1" kern="0" dirty="0">
                <a:solidFill>
                  <a:schemeClr val="bg1"/>
                </a:solidFill>
                <a:effectLst>
                  <a:glow rad="355600">
                    <a:schemeClr val="tx2"/>
                  </a:glow>
                </a:effectLst>
              </a:rPr>
              <a:t> infantry gassed more than 1,000 marchers, including an 11-month old baby, who died</a:t>
            </a:r>
          </a:p>
          <a:p>
            <a:pPr marL="800100" lvl="1" indent="-342900" fontAlgn="base">
              <a:lnSpc>
                <a:spcPct val="90000"/>
              </a:lnSpc>
              <a:spcBef>
                <a:spcPct val="20000"/>
              </a:spcBef>
              <a:spcAft>
                <a:spcPct val="0"/>
              </a:spcAft>
              <a:buFontTx/>
              <a:buChar char="•"/>
            </a:pPr>
            <a:r>
              <a:rPr lang="en-US" altLang="en-US" sz="3000" b="1" kern="0" dirty="0">
                <a:solidFill>
                  <a:schemeClr val="bg1"/>
                </a:solidFill>
                <a:effectLst>
                  <a:glow rad="355600">
                    <a:schemeClr val="tx2"/>
                  </a:glow>
                </a:effectLst>
              </a:rPr>
              <a:t>Burned down </a:t>
            </a:r>
            <a:r>
              <a:rPr lang="en-US" altLang="en-US" sz="3000" b="1" kern="0" dirty="0" err="1">
                <a:solidFill>
                  <a:schemeClr val="bg1"/>
                </a:solidFill>
                <a:effectLst>
                  <a:glow rad="355600">
                    <a:schemeClr val="tx2"/>
                  </a:glow>
                </a:effectLst>
              </a:rPr>
              <a:t>Shantys</a:t>
            </a:r>
            <a:endParaRPr lang="en-US" altLang="en-US" sz="3000" b="1" kern="0" dirty="0">
              <a:solidFill>
                <a:schemeClr val="bg1"/>
              </a:solidFill>
              <a:effectLst>
                <a:glow rad="355600">
                  <a:schemeClr val="tx2"/>
                </a:glow>
              </a:effectLst>
            </a:endParaRPr>
          </a:p>
          <a:p>
            <a:pPr marL="342900" lvl="0" indent="-342900" fontAlgn="base">
              <a:lnSpc>
                <a:spcPct val="90000"/>
              </a:lnSpc>
              <a:spcBef>
                <a:spcPct val="20000"/>
              </a:spcBef>
              <a:spcAft>
                <a:spcPct val="0"/>
              </a:spcAft>
              <a:buFontTx/>
              <a:buChar char="•"/>
            </a:pPr>
            <a:r>
              <a:rPr lang="en-US" altLang="en-US" sz="3000" b="1" kern="0" dirty="0">
                <a:solidFill>
                  <a:schemeClr val="bg1"/>
                </a:solidFill>
                <a:effectLst>
                  <a:glow rad="355600">
                    <a:schemeClr val="tx2"/>
                  </a:glow>
                </a:effectLst>
              </a:rPr>
              <a:t>Two vets were shot and scores injured</a:t>
            </a:r>
          </a:p>
          <a:p>
            <a:pPr marL="342900" lvl="0" indent="-342900" fontAlgn="base">
              <a:lnSpc>
                <a:spcPct val="90000"/>
              </a:lnSpc>
              <a:spcBef>
                <a:spcPct val="20000"/>
              </a:spcBef>
              <a:spcAft>
                <a:spcPct val="0"/>
              </a:spcAft>
              <a:buFontTx/>
              <a:buChar char="•"/>
            </a:pPr>
            <a:r>
              <a:rPr lang="en-US" altLang="en-US" sz="3000" b="1" kern="0" dirty="0">
                <a:solidFill>
                  <a:schemeClr val="bg1"/>
                </a:solidFill>
                <a:effectLst>
                  <a:glow rad="355600">
                    <a:schemeClr val="tx2"/>
                  </a:glow>
                </a:effectLst>
              </a:rPr>
              <a:t>Americans were outraged with Hoover</a:t>
            </a:r>
            <a:endParaRPr lang="en-US" altLang="en-US" sz="3000" kern="0" dirty="0">
              <a:solidFill>
                <a:schemeClr val="bg1"/>
              </a:solidFill>
              <a:effectLst>
                <a:glow rad="355600">
                  <a:schemeClr val="tx2"/>
                </a:glow>
              </a:effectLst>
            </a:endParaRPr>
          </a:p>
        </p:txBody>
      </p:sp>
      <p:sp>
        <p:nvSpPr>
          <p:cNvPr id="3" name="Rectangle 2"/>
          <p:cNvSpPr/>
          <p:nvPr/>
        </p:nvSpPr>
        <p:spPr>
          <a:xfrm>
            <a:off x="375745" y="1722385"/>
            <a:ext cx="4154213" cy="4154984"/>
          </a:xfrm>
          <a:prstGeom prst="rect">
            <a:avLst/>
          </a:prstGeom>
        </p:spPr>
        <p:txBody>
          <a:bodyPr wrap="square">
            <a:spAutoFit/>
          </a:bodyPr>
          <a:lstStyle/>
          <a:p>
            <a:pPr marL="457200" indent="-457200">
              <a:lnSpc>
                <a:spcPct val="80000"/>
              </a:lnSpc>
              <a:buFont typeface="Arial" panose="020B0604020202020204" pitchFamily="34" charset="0"/>
              <a:buChar char="•"/>
            </a:pPr>
            <a:r>
              <a:rPr lang="en-US" altLang="en-US" sz="3000" b="1" dirty="0">
                <a:solidFill>
                  <a:schemeClr val="bg1"/>
                </a:solidFill>
                <a:effectLst>
                  <a:glow rad="139700">
                    <a:schemeClr val="tx2"/>
                  </a:glow>
                </a:effectLst>
              </a:rPr>
              <a:t>Hoover told the Bonus marchers to go home– most did</a:t>
            </a:r>
          </a:p>
          <a:p>
            <a:pPr marL="457200" indent="-457200">
              <a:lnSpc>
                <a:spcPct val="80000"/>
              </a:lnSpc>
              <a:buFont typeface="Arial" panose="020B0604020202020204" pitchFamily="34" charset="0"/>
              <a:buChar char="•"/>
            </a:pPr>
            <a:r>
              <a:rPr lang="en-US" altLang="en-US" sz="3000" b="1" dirty="0">
                <a:solidFill>
                  <a:schemeClr val="bg1"/>
                </a:solidFill>
                <a:effectLst>
                  <a:glow rad="139700">
                    <a:schemeClr val="tx2"/>
                  </a:glow>
                </a:effectLst>
              </a:rPr>
              <a:t>2,000 refused to leave</a:t>
            </a:r>
          </a:p>
          <a:p>
            <a:pPr marL="457200" indent="-457200">
              <a:lnSpc>
                <a:spcPct val="80000"/>
              </a:lnSpc>
              <a:buFont typeface="Arial" panose="020B0604020202020204" pitchFamily="34" charset="0"/>
              <a:buChar char="•"/>
            </a:pPr>
            <a:r>
              <a:rPr lang="en-US" altLang="en-US" sz="3000" b="1" dirty="0">
                <a:solidFill>
                  <a:schemeClr val="bg1"/>
                </a:solidFill>
                <a:effectLst>
                  <a:glow rad="139700">
                    <a:schemeClr val="tx2"/>
                  </a:glow>
                </a:effectLst>
              </a:rPr>
              <a:t>Hoover sent a force of 1,000 soldiers under the command of General Douglas MacArthur and his aide Dwight Eisenhower</a:t>
            </a:r>
          </a:p>
        </p:txBody>
      </p:sp>
      <p:sp>
        <p:nvSpPr>
          <p:cNvPr id="4" name="Content Placeholder 3"/>
          <p:cNvSpPr>
            <a:spLocks noGrp="1"/>
          </p:cNvSpPr>
          <p:nvPr>
            <p:ph sz="half" idx="1"/>
          </p:nvPr>
        </p:nvSpPr>
        <p:spPr/>
        <p:txBody>
          <a:bodyPr/>
          <a:lstStyle/>
          <a:p>
            <a:endParaRPr lang="en-US"/>
          </a:p>
        </p:txBody>
      </p:sp>
      <p:sp>
        <p:nvSpPr>
          <p:cNvPr id="5" name="TextBox 4"/>
          <p:cNvSpPr txBox="1"/>
          <p:nvPr/>
        </p:nvSpPr>
        <p:spPr>
          <a:xfrm>
            <a:off x="304800" y="304800"/>
            <a:ext cx="8458200" cy="584775"/>
          </a:xfrm>
          <a:prstGeom prst="rect">
            <a:avLst/>
          </a:prstGeom>
          <a:noFill/>
        </p:spPr>
        <p:txBody>
          <a:bodyPr wrap="square" rtlCol="0">
            <a:spAutoFit/>
          </a:bodyPr>
          <a:lstStyle/>
          <a:p>
            <a:pPr algn="ctr"/>
            <a:r>
              <a:rPr lang="en-US" sz="3200" dirty="0" smtClean="0">
                <a:latin typeface="Aharoni" panose="02010803020104030203" pitchFamily="2" charset="-79"/>
                <a:cs typeface="Aharoni" panose="02010803020104030203" pitchFamily="2" charset="-79"/>
              </a:rPr>
              <a:t>Marchers Clash with Soldiers</a:t>
            </a:r>
            <a:endParaRPr lang="en-US"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06978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85750" y="838200"/>
            <a:ext cx="2590800" cy="1879937"/>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a:solidFill>
                  <a:srgbClr val="000000"/>
                </a:solidFill>
              </a:rPr>
              <a:t>1- Your baby died as a result of the gas</a:t>
            </a:r>
          </a:p>
        </p:txBody>
      </p:sp>
      <p:sp>
        <p:nvSpPr>
          <p:cNvPr id="17" name="Rounded Rectangle 16"/>
          <p:cNvSpPr/>
          <p:nvPr/>
        </p:nvSpPr>
        <p:spPr>
          <a:xfrm>
            <a:off x="3126339" y="838200"/>
            <a:ext cx="2590800" cy="1879937"/>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20000"/>
              </a:spcBef>
              <a:spcAft>
                <a:spcPct val="0"/>
              </a:spcAft>
            </a:pPr>
            <a:r>
              <a:rPr lang="en-US" sz="3000" kern="0" dirty="0">
                <a:solidFill>
                  <a:srgbClr val="000000"/>
                </a:solidFill>
              </a:rPr>
              <a:t>4- Your Shanty &amp; belongings burned down</a:t>
            </a:r>
          </a:p>
        </p:txBody>
      </p:sp>
      <p:sp>
        <p:nvSpPr>
          <p:cNvPr id="18" name="Rounded Rectangle 17"/>
          <p:cNvSpPr/>
          <p:nvPr/>
        </p:nvSpPr>
        <p:spPr>
          <a:xfrm>
            <a:off x="285750" y="2871684"/>
            <a:ext cx="2590800" cy="1879937"/>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20000"/>
              </a:spcBef>
              <a:spcAft>
                <a:spcPct val="0"/>
              </a:spcAft>
            </a:pPr>
            <a:r>
              <a:rPr lang="en-US" sz="3000" kern="0" dirty="0">
                <a:solidFill>
                  <a:srgbClr val="000000"/>
                </a:solidFill>
              </a:rPr>
              <a:t>2- You were hospitalized &amp; now have medical bills</a:t>
            </a:r>
          </a:p>
        </p:txBody>
      </p:sp>
      <p:sp>
        <p:nvSpPr>
          <p:cNvPr id="19" name="Rounded Rectangle 18"/>
          <p:cNvSpPr/>
          <p:nvPr/>
        </p:nvSpPr>
        <p:spPr>
          <a:xfrm>
            <a:off x="3126340" y="2837692"/>
            <a:ext cx="2590800" cy="1879937"/>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20000"/>
              </a:spcBef>
              <a:spcAft>
                <a:spcPct val="0"/>
              </a:spcAft>
            </a:pPr>
            <a:r>
              <a:rPr lang="en-US" sz="3000" kern="0" dirty="0">
                <a:solidFill>
                  <a:srgbClr val="000000"/>
                </a:solidFill>
              </a:rPr>
              <a:t>5- You left crying before the troops came</a:t>
            </a:r>
          </a:p>
        </p:txBody>
      </p:sp>
      <p:sp>
        <p:nvSpPr>
          <p:cNvPr id="10" name="Rounded Rectangle 9"/>
          <p:cNvSpPr/>
          <p:nvPr/>
        </p:nvSpPr>
        <p:spPr>
          <a:xfrm>
            <a:off x="318656" y="4922396"/>
            <a:ext cx="2590800" cy="1879937"/>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20000"/>
              </a:spcBef>
              <a:spcAft>
                <a:spcPct val="0"/>
              </a:spcAft>
            </a:pPr>
            <a:r>
              <a:rPr lang="en-US" sz="3000" kern="0" dirty="0">
                <a:solidFill>
                  <a:srgbClr val="000000"/>
                </a:solidFill>
              </a:rPr>
              <a:t>3- Arrested for rioting</a:t>
            </a:r>
          </a:p>
          <a:p>
            <a:pPr algn="ctr"/>
            <a:r>
              <a:rPr lang="en-US" sz="2000" dirty="0">
                <a:solidFill>
                  <a:prstClr val="black"/>
                </a:solidFill>
                <a:latin typeface="Arial" panose="020B0604020202020204" pitchFamily="34" charset="0"/>
                <a:cs typeface="Arial" panose="020B0604020202020204" pitchFamily="34" charset="0"/>
              </a:rPr>
              <a:t> </a:t>
            </a:r>
          </a:p>
        </p:txBody>
      </p:sp>
      <p:sp>
        <p:nvSpPr>
          <p:cNvPr id="20" name="TextBox 19"/>
          <p:cNvSpPr txBox="1"/>
          <p:nvPr/>
        </p:nvSpPr>
        <p:spPr>
          <a:xfrm>
            <a:off x="6666186" y="1434316"/>
            <a:ext cx="2286000" cy="3970318"/>
          </a:xfrm>
          <a:prstGeom prst="rect">
            <a:avLst/>
          </a:prstGeom>
          <a:noFill/>
        </p:spPr>
        <p:txBody>
          <a:bodyPr wrap="square" rtlCol="0">
            <a:spAutoFit/>
          </a:bodyPr>
          <a:lstStyle/>
          <a:p>
            <a:pPr algn="ctr"/>
            <a:r>
              <a:rPr lang="en-US" sz="3600" dirty="0">
                <a:solidFill>
                  <a:prstClr val="white"/>
                </a:solidFill>
                <a:effectLst>
                  <a:glow rad="304800">
                    <a:prstClr val="black"/>
                  </a:glow>
                </a:effectLst>
                <a:latin typeface="Times New Roman" panose="02020603050405020304" pitchFamily="18" charset="0"/>
                <a:cs typeface="Times New Roman" panose="02020603050405020304" pitchFamily="18" charset="0"/>
              </a:rPr>
              <a:t>On your sheet note what happened to you or your family</a:t>
            </a:r>
          </a:p>
        </p:txBody>
      </p:sp>
      <p:sp>
        <p:nvSpPr>
          <p:cNvPr id="22" name="Title 1"/>
          <p:cNvSpPr txBox="1">
            <a:spLocks/>
          </p:cNvSpPr>
          <p:nvPr/>
        </p:nvSpPr>
        <p:spPr>
          <a:xfrm>
            <a:off x="318656" y="-152400"/>
            <a:ext cx="835856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FFFFFF"/>
                </a:solidFill>
                <a:effectLst>
                  <a:glow rad="342900">
                    <a:srgbClr val="00B050">
                      <a:alpha val="63000"/>
                    </a:srgbClr>
                  </a:glow>
                </a:effectLst>
                <a:latin typeface="Bodoni MT Black" panose="02070A03080606020203" pitchFamily="18" charset="0"/>
              </a:rPr>
              <a:t>BONUS MARCHERS</a:t>
            </a:r>
          </a:p>
        </p:txBody>
      </p:sp>
    </p:spTree>
    <p:extLst>
      <p:ext uri="{BB962C8B-B14F-4D97-AF65-F5344CB8AC3E}">
        <p14:creationId xmlns:p14="http://schemas.microsoft.com/office/powerpoint/2010/main" val="14969325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3"/>
          <p:cNvSpPr>
            <a:spLocks noGrp="1" noChangeArrowheads="1"/>
          </p:cNvSpPr>
          <p:nvPr>
            <p:ph type="body" sz="half" idx="2"/>
          </p:nvPr>
        </p:nvSpPr>
        <p:spPr>
          <a:xfrm>
            <a:off x="4591050" y="1042719"/>
            <a:ext cx="4343400" cy="4495800"/>
          </a:xfrm>
        </p:spPr>
        <p:txBody>
          <a:bodyPr>
            <a:normAutofit fontScale="92500" lnSpcReduction="20000"/>
          </a:bodyPr>
          <a:lstStyle/>
          <a:p>
            <a:pPr>
              <a:lnSpc>
                <a:spcPct val="90000"/>
              </a:lnSpc>
            </a:pPr>
            <a:r>
              <a:rPr lang="en-US" altLang="en-US" dirty="0" smtClean="0">
                <a:solidFill>
                  <a:schemeClr val="bg1"/>
                </a:solidFill>
                <a:effectLst>
                  <a:glow rad="254000">
                    <a:schemeClr val="tx1"/>
                  </a:glow>
                </a:effectLst>
                <a:latin typeface="+mj-lt"/>
                <a:cs typeface="Arial" panose="020B0604020202020204" pitchFamily="34" charset="0"/>
              </a:rPr>
              <a:t>In 1930, Congress tried to protect American businesses by passing the Hawley-Smoot Tariff Act</a:t>
            </a:r>
          </a:p>
          <a:p>
            <a:pPr lvl="1">
              <a:lnSpc>
                <a:spcPct val="90000"/>
              </a:lnSpc>
            </a:pPr>
            <a:r>
              <a:rPr lang="en-US" altLang="en-US" sz="2400" dirty="0" smtClean="0">
                <a:solidFill>
                  <a:schemeClr val="bg1"/>
                </a:solidFill>
                <a:effectLst>
                  <a:glow rad="254000">
                    <a:schemeClr val="tx1"/>
                  </a:glow>
                </a:effectLst>
                <a:latin typeface="+mj-lt"/>
                <a:cs typeface="Arial" panose="020B0604020202020204" pitchFamily="34" charset="0"/>
              </a:rPr>
              <a:t>Largest tariff in history</a:t>
            </a:r>
          </a:p>
          <a:p>
            <a:pPr lvl="1">
              <a:lnSpc>
                <a:spcPct val="90000"/>
              </a:lnSpc>
            </a:pPr>
            <a:r>
              <a:rPr lang="en-US" altLang="en-US" sz="2400" dirty="0" smtClean="0">
                <a:solidFill>
                  <a:schemeClr val="bg1"/>
                </a:solidFill>
                <a:effectLst>
                  <a:glow rad="254000">
                    <a:schemeClr val="tx1"/>
                  </a:glow>
                </a:effectLst>
                <a:latin typeface="+mj-lt"/>
                <a:cs typeface="Arial" panose="020B0604020202020204" pitchFamily="34" charset="0"/>
              </a:rPr>
              <a:t>Tried to protect Americans from foreign competition</a:t>
            </a:r>
          </a:p>
          <a:p>
            <a:pPr lvl="2">
              <a:lnSpc>
                <a:spcPct val="90000"/>
              </a:lnSpc>
            </a:pPr>
            <a:r>
              <a:rPr lang="en-US" altLang="en-US" sz="2000" dirty="0" smtClean="0">
                <a:solidFill>
                  <a:schemeClr val="bg1"/>
                </a:solidFill>
                <a:effectLst>
                  <a:glow rad="254000">
                    <a:schemeClr val="tx1"/>
                  </a:glow>
                </a:effectLst>
                <a:latin typeface="+mj-lt"/>
                <a:cs typeface="Arial" panose="020B0604020202020204" pitchFamily="34" charset="0"/>
              </a:rPr>
              <a:t>Had opposite effect</a:t>
            </a:r>
          </a:p>
          <a:p>
            <a:pPr lvl="3">
              <a:lnSpc>
                <a:spcPct val="90000"/>
              </a:lnSpc>
            </a:pPr>
            <a:r>
              <a:rPr lang="en-US" altLang="en-US" sz="1600" dirty="0" smtClean="0">
                <a:solidFill>
                  <a:schemeClr val="bg1"/>
                </a:solidFill>
                <a:effectLst>
                  <a:glow rad="254000">
                    <a:schemeClr val="tx1"/>
                  </a:glow>
                </a:effectLst>
                <a:latin typeface="+mj-lt"/>
                <a:cs typeface="Arial" panose="020B0604020202020204" pitchFamily="34" charset="0"/>
              </a:rPr>
              <a:t>Other countries wouldn’t buy our goods</a:t>
            </a:r>
          </a:p>
          <a:p>
            <a:pPr lvl="3">
              <a:lnSpc>
                <a:spcPct val="90000"/>
              </a:lnSpc>
            </a:pPr>
            <a:r>
              <a:rPr lang="en-US" altLang="en-US" sz="1600" dirty="0" smtClean="0">
                <a:solidFill>
                  <a:schemeClr val="bg1"/>
                </a:solidFill>
                <a:effectLst>
                  <a:glow rad="254000">
                    <a:schemeClr val="tx1"/>
                  </a:glow>
                </a:effectLst>
                <a:latin typeface="+mj-lt"/>
                <a:cs typeface="Arial" panose="020B0604020202020204" pitchFamily="34" charset="0"/>
              </a:rPr>
              <a:t>Our businesses couldn’t buy materials from other countries</a:t>
            </a:r>
          </a:p>
          <a:p>
            <a:pPr lvl="3">
              <a:lnSpc>
                <a:spcPct val="90000"/>
              </a:lnSpc>
            </a:pPr>
            <a:r>
              <a:rPr lang="en-US" altLang="en-US" sz="1600" dirty="0" smtClean="0">
                <a:solidFill>
                  <a:schemeClr val="bg1"/>
                </a:solidFill>
                <a:effectLst>
                  <a:glow rad="254000">
                    <a:schemeClr val="tx1"/>
                  </a:glow>
                </a:effectLst>
                <a:latin typeface="+mj-lt"/>
                <a:cs typeface="Arial" panose="020B0604020202020204" pitchFamily="34" charset="0"/>
              </a:rPr>
              <a:t>Many countries retaliated</a:t>
            </a:r>
          </a:p>
          <a:p>
            <a:pPr lvl="2">
              <a:lnSpc>
                <a:spcPct val="90000"/>
              </a:lnSpc>
            </a:pPr>
            <a:r>
              <a:rPr lang="en-US" altLang="en-US" sz="2000" dirty="0" smtClean="0">
                <a:solidFill>
                  <a:schemeClr val="bg1"/>
                </a:solidFill>
                <a:effectLst>
                  <a:glow rad="254000">
                    <a:schemeClr val="tx1"/>
                  </a:glow>
                </a:effectLst>
                <a:latin typeface="+mj-lt"/>
                <a:cs typeface="Arial" panose="020B0604020202020204" pitchFamily="34" charset="0"/>
              </a:rPr>
              <a:t>Within a few years – world trade falls 40%</a:t>
            </a:r>
            <a:endParaRPr lang="en-US" altLang="en-US" sz="2000" dirty="0">
              <a:solidFill>
                <a:schemeClr val="bg1"/>
              </a:solidFill>
              <a:effectLst>
                <a:glow rad="254000">
                  <a:schemeClr val="tx1"/>
                </a:glow>
              </a:effectLst>
              <a:latin typeface="+mj-lt"/>
              <a:cs typeface="Arial" panose="020B0604020202020204" pitchFamily="34" charset="0"/>
            </a:endParaRPr>
          </a:p>
          <a:p>
            <a:pPr>
              <a:lnSpc>
                <a:spcPct val="90000"/>
              </a:lnSpc>
            </a:pPr>
            <a:endParaRPr lang="en-US" altLang="en-US" sz="2400" dirty="0"/>
          </a:p>
        </p:txBody>
      </p:sp>
      <p:sp>
        <p:nvSpPr>
          <p:cNvPr id="7" name="Rectangle 6"/>
          <p:cNvSpPr/>
          <p:nvPr/>
        </p:nvSpPr>
        <p:spPr>
          <a:xfrm>
            <a:off x="0" y="381000"/>
            <a:ext cx="4061547" cy="132343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a:ln w="11430"/>
                <a:solidFill>
                  <a:srgbClr val="F8F8F8"/>
                </a:solidFill>
                <a:effectLst>
                  <a:glow rad="228600">
                    <a:srgbClr val="EE5120">
                      <a:alpha val="40000"/>
                    </a:srgbClr>
                  </a:glow>
                  <a:outerShdw blurRad="25400" algn="tl" rotWithShape="0">
                    <a:srgbClr val="000000">
                      <a:alpha val="43000"/>
                    </a:srgbClr>
                  </a:outerShdw>
                </a:effectLst>
                <a:latin typeface="Bodoni MT Black" panose="02070A03080606020203" pitchFamily="18" charset="0"/>
              </a:rPr>
              <a:t>Reduction in Purchasing</a:t>
            </a:r>
          </a:p>
        </p:txBody>
      </p:sp>
    </p:spTree>
    <p:extLst>
      <p:ext uri="{BB962C8B-B14F-4D97-AF65-F5344CB8AC3E}">
        <p14:creationId xmlns:p14="http://schemas.microsoft.com/office/powerpoint/2010/main" val="75720136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100" y="1462807"/>
            <a:ext cx="4572000" cy="5447645"/>
          </a:xfrm>
          <a:prstGeom prst="rect">
            <a:avLst/>
          </a:prstGeom>
        </p:spPr>
        <p:txBody>
          <a:bodyPr>
            <a:spAutoFit/>
          </a:bodyPr>
          <a:lstStyle/>
          <a:p>
            <a:pPr marL="342900" lvl="0" indent="-342900" fontAlgn="base">
              <a:lnSpc>
                <a:spcPct val="90000"/>
              </a:lnSpc>
              <a:spcBef>
                <a:spcPct val="20000"/>
              </a:spcBef>
              <a:spcAft>
                <a:spcPct val="0"/>
              </a:spcAft>
              <a:buFontTx/>
              <a:buChar char="•"/>
            </a:pPr>
            <a:r>
              <a:rPr lang="en-US" altLang="en-US" sz="3000" kern="0" dirty="0">
                <a:solidFill>
                  <a:srgbClr val="FFFFFF"/>
                </a:solidFill>
                <a:effectLst>
                  <a:glow rad="254000">
                    <a:srgbClr val="000000"/>
                  </a:glow>
                </a:effectLst>
                <a:latin typeface="Arial" panose="020B0604020202020204" pitchFamily="34" charset="0"/>
                <a:cs typeface="Arial" panose="020B0604020202020204" pitchFamily="34" charset="0"/>
              </a:rPr>
              <a:t>By 1933 thousands of banks and closed and millions of Americans were unemployed </a:t>
            </a:r>
          </a:p>
          <a:p>
            <a:pPr marL="342900" lvl="0" indent="-342900" fontAlgn="base">
              <a:lnSpc>
                <a:spcPct val="90000"/>
              </a:lnSpc>
              <a:spcBef>
                <a:spcPct val="20000"/>
              </a:spcBef>
              <a:spcAft>
                <a:spcPct val="0"/>
              </a:spcAft>
              <a:buFontTx/>
              <a:buChar char="•"/>
            </a:pPr>
            <a:r>
              <a:rPr lang="en-US" altLang="en-US" sz="3000" kern="0" dirty="0">
                <a:solidFill>
                  <a:srgbClr val="FFFFFF"/>
                </a:solidFill>
                <a:effectLst>
                  <a:glow rad="254000">
                    <a:srgbClr val="000000"/>
                  </a:glow>
                </a:effectLst>
                <a:latin typeface="Arial" panose="020B0604020202020204" pitchFamily="34" charset="0"/>
                <a:cs typeface="Arial" panose="020B0604020202020204" pitchFamily="34" charset="0"/>
              </a:rPr>
              <a:t>90,000 businesses went bankrupt</a:t>
            </a:r>
          </a:p>
          <a:p>
            <a:pPr marL="342900" lvl="0" indent="-342900" fontAlgn="base">
              <a:lnSpc>
                <a:spcPct val="90000"/>
              </a:lnSpc>
              <a:spcBef>
                <a:spcPct val="20000"/>
              </a:spcBef>
              <a:spcAft>
                <a:spcPct val="0"/>
              </a:spcAft>
              <a:buFontTx/>
              <a:buChar char="•"/>
            </a:pPr>
            <a:r>
              <a:rPr lang="en-US" altLang="en-US" sz="3000" kern="0" dirty="0">
                <a:solidFill>
                  <a:srgbClr val="FFFFFF"/>
                </a:solidFill>
                <a:effectLst>
                  <a:glow rad="254000">
                    <a:srgbClr val="000000"/>
                  </a:glow>
                </a:effectLst>
                <a:latin typeface="Arial" panose="020B0604020202020204" pitchFamily="34" charset="0"/>
                <a:cs typeface="Arial" panose="020B0604020202020204" pitchFamily="34" charset="0"/>
              </a:rPr>
              <a:t>Unemployment leaped from 3% in 1929 to 25% in 1933</a:t>
            </a:r>
          </a:p>
          <a:p>
            <a:pPr marL="342900" lvl="0" indent="-342900" fontAlgn="base">
              <a:lnSpc>
                <a:spcPct val="90000"/>
              </a:lnSpc>
              <a:spcBef>
                <a:spcPct val="20000"/>
              </a:spcBef>
              <a:spcAft>
                <a:spcPct val="0"/>
              </a:spcAft>
              <a:buFontTx/>
              <a:buChar char="•"/>
            </a:pPr>
            <a:r>
              <a:rPr lang="en-US" altLang="en-US" sz="3000" kern="0" dirty="0">
                <a:solidFill>
                  <a:srgbClr val="FFFFFF"/>
                </a:solidFill>
                <a:effectLst>
                  <a:glow rad="254000">
                    <a:srgbClr val="000000"/>
                  </a:glow>
                </a:effectLst>
                <a:latin typeface="Arial" panose="020B0604020202020204" pitchFamily="34" charset="0"/>
                <a:cs typeface="Arial" panose="020B0604020202020204" pitchFamily="34" charset="0"/>
              </a:rPr>
              <a:t>14 million are jobless- 1933</a:t>
            </a:r>
          </a:p>
          <a:p>
            <a:pPr marL="342900" lvl="0" indent="-342900" fontAlgn="base">
              <a:lnSpc>
                <a:spcPct val="90000"/>
              </a:lnSpc>
              <a:spcBef>
                <a:spcPct val="20000"/>
              </a:spcBef>
              <a:spcAft>
                <a:spcPct val="0"/>
              </a:spcAft>
              <a:buFontTx/>
              <a:buChar char="•"/>
            </a:pPr>
            <a:endParaRPr lang="en-US" altLang="en-US" sz="3000" b="1" kern="0" dirty="0">
              <a:solidFill>
                <a:srgbClr val="000000"/>
              </a:solidFill>
            </a:endParaRPr>
          </a:p>
        </p:txBody>
      </p:sp>
      <p:sp>
        <p:nvSpPr>
          <p:cNvPr id="10" name="Rectangle 9"/>
          <p:cNvSpPr/>
          <p:nvPr/>
        </p:nvSpPr>
        <p:spPr>
          <a:xfrm>
            <a:off x="190500" y="19050"/>
            <a:ext cx="5181600" cy="132343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8000" b="1" spc="150" dirty="0">
                <a:ln w="11430"/>
                <a:solidFill>
                  <a:srgbClr val="F8F8F8"/>
                </a:solidFill>
                <a:effectLst>
                  <a:glow rad="228600">
                    <a:schemeClr val="accent2">
                      <a:satMod val="175000"/>
                      <a:alpha val="40000"/>
                    </a:schemeClr>
                  </a:glow>
                  <a:outerShdw blurRad="25400" algn="tl" rotWithShape="0">
                    <a:srgbClr val="000000">
                      <a:alpha val="43000"/>
                    </a:srgbClr>
                  </a:outerShdw>
                </a:effectLst>
                <a:latin typeface="Bodoni MT Black" panose="02070A03080606020203" pitchFamily="18" charset="0"/>
              </a:rPr>
              <a:t>No Work</a:t>
            </a:r>
          </a:p>
        </p:txBody>
      </p:sp>
      <p:pic>
        <p:nvPicPr>
          <p:cNvPr id="12" name="Picture 3" descr="lineup"/>
          <p:cNvPicPr>
            <a:picLocks noChangeAspect="1" noChangeArrowheads="1"/>
          </p:cNvPicPr>
          <p:nvPr/>
        </p:nvPicPr>
        <p:blipFill>
          <a:blip r:embed="rId3" cstate="print"/>
          <a:srcRect l="5000" t="4066" r="5000" b="5513"/>
          <a:stretch>
            <a:fillRect/>
          </a:stretch>
        </p:blipFill>
        <p:spPr bwMode="auto">
          <a:xfrm>
            <a:off x="1143000" y="1066800"/>
            <a:ext cx="6946054" cy="52738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64266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85750" y="838200"/>
            <a:ext cx="2590800" cy="1879937"/>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0" dirty="0">
                <a:solidFill>
                  <a:prstClr val="black"/>
                </a:solidFill>
                <a:latin typeface="Bodoni MT Black" panose="02070A03080606020203" pitchFamily="18" charset="0"/>
              </a:rPr>
              <a:t>1</a:t>
            </a:r>
          </a:p>
        </p:txBody>
      </p:sp>
      <p:sp>
        <p:nvSpPr>
          <p:cNvPr id="17" name="Rounded Rectangle 16"/>
          <p:cNvSpPr/>
          <p:nvPr/>
        </p:nvSpPr>
        <p:spPr>
          <a:xfrm>
            <a:off x="3126340" y="761242"/>
            <a:ext cx="2590800" cy="1879937"/>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0" dirty="0">
                <a:solidFill>
                  <a:prstClr val="black"/>
                </a:solidFill>
                <a:latin typeface="Bodoni MT Black" panose="02070A03080606020203" pitchFamily="18" charset="0"/>
              </a:rPr>
              <a:t>4</a:t>
            </a:r>
          </a:p>
        </p:txBody>
      </p:sp>
      <p:sp>
        <p:nvSpPr>
          <p:cNvPr id="18" name="Rounded Rectangle 17"/>
          <p:cNvSpPr/>
          <p:nvPr/>
        </p:nvSpPr>
        <p:spPr>
          <a:xfrm>
            <a:off x="285750" y="2871684"/>
            <a:ext cx="2590800" cy="1879937"/>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0" dirty="0">
                <a:solidFill>
                  <a:prstClr val="black"/>
                </a:solidFill>
                <a:latin typeface="Bodoni MT Black" panose="02070A03080606020203" pitchFamily="18" charset="0"/>
              </a:rPr>
              <a:t>2</a:t>
            </a:r>
          </a:p>
        </p:txBody>
      </p:sp>
      <p:sp>
        <p:nvSpPr>
          <p:cNvPr id="19" name="Rounded Rectangle 18"/>
          <p:cNvSpPr/>
          <p:nvPr/>
        </p:nvSpPr>
        <p:spPr>
          <a:xfrm>
            <a:off x="3126340" y="2837692"/>
            <a:ext cx="2590800" cy="1879937"/>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0" dirty="0">
                <a:solidFill>
                  <a:prstClr val="black"/>
                </a:solidFill>
                <a:latin typeface="Bodoni MT Black" panose="02070A03080606020203" pitchFamily="18" charset="0"/>
              </a:rPr>
              <a:t>5</a:t>
            </a:r>
          </a:p>
        </p:txBody>
      </p:sp>
      <p:sp>
        <p:nvSpPr>
          <p:cNvPr id="11" name="Title 1"/>
          <p:cNvSpPr txBox="1">
            <a:spLocks/>
          </p:cNvSpPr>
          <p:nvPr/>
        </p:nvSpPr>
        <p:spPr>
          <a:xfrm>
            <a:off x="0" y="-219694"/>
            <a:ext cx="835856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effectLst>
                  <a:glow rad="342900">
                    <a:srgbClr val="FF0000">
                      <a:alpha val="63000"/>
                    </a:srgbClr>
                  </a:glow>
                </a:effectLst>
                <a:latin typeface="Bodoni MT Black" panose="02070A03080606020203" pitchFamily="18" charset="0"/>
              </a:rPr>
              <a:t>New Ways to Make a Living</a:t>
            </a:r>
          </a:p>
        </p:txBody>
      </p:sp>
      <p:sp>
        <p:nvSpPr>
          <p:cNvPr id="14" name="TextBox 13"/>
          <p:cNvSpPr txBox="1"/>
          <p:nvPr/>
        </p:nvSpPr>
        <p:spPr>
          <a:xfrm>
            <a:off x="6038850" y="761242"/>
            <a:ext cx="2895600" cy="5632311"/>
          </a:xfrm>
          <a:prstGeom prst="rect">
            <a:avLst/>
          </a:prstGeom>
          <a:noFill/>
        </p:spPr>
        <p:txBody>
          <a:bodyPr wrap="square" rtlCol="0">
            <a:spAutoFit/>
          </a:bodyPr>
          <a:lstStyle/>
          <a:p>
            <a:pPr algn="ctr"/>
            <a:r>
              <a:rPr lang="en-US" sz="3600" dirty="0">
                <a:solidFill>
                  <a:schemeClr val="bg1"/>
                </a:solidFill>
                <a:effectLst>
                  <a:glow rad="228600">
                    <a:schemeClr val="tx1"/>
                  </a:glow>
                </a:effectLst>
              </a:rPr>
              <a:t>With the loss of our job we need to find new ways to save &amp; make money. Choose one of the #s &amp; write the # on your Travel Log</a:t>
            </a:r>
          </a:p>
        </p:txBody>
      </p:sp>
      <p:sp>
        <p:nvSpPr>
          <p:cNvPr id="10" name="Rounded Rectangle 9"/>
          <p:cNvSpPr/>
          <p:nvPr/>
        </p:nvSpPr>
        <p:spPr>
          <a:xfrm>
            <a:off x="285750" y="4922397"/>
            <a:ext cx="2590800" cy="1879937"/>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0" dirty="0">
                <a:solidFill>
                  <a:prstClr val="black"/>
                </a:solidFill>
                <a:latin typeface="Bodoni MT Black" panose="02070A03080606020203" pitchFamily="18" charset="0"/>
              </a:rPr>
              <a:t>3</a:t>
            </a:r>
          </a:p>
        </p:txBody>
      </p:sp>
      <p:sp>
        <p:nvSpPr>
          <p:cNvPr id="13" name="Rounded Rectangle 12"/>
          <p:cNvSpPr/>
          <p:nvPr/>
        </p:nvSpPr>
        <p:spPr>
          <a:xfrm>
            <a:off x="3164440" y="4904021"/>
            <a:ext cx="2590800" cy="1879937"/>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0000" dirty="0">
                <a:solidFill>
                  <a:prstClr val="black"/>
                </a:solidFill>
                <a:latin typeface="Bodoni MT Black" panose="02070A03080606020203" pitchFamily="18" charset="0"/>
              </a:rPr>
              <a:t>6</a:t>
            </a:r>
          </a:p>
        </p:txBody>
      </p:sp>
    </p:spTree>
    <p:extLst>
      <p:ext uri="{BB962C8B-B14F-4D97-AF65-F5344CB8AC3E}">
        <p14:creationId xmlns:p14="http://schemas.microsoft.com/office/powerpoint/2010/main" val="4412777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9" grpId="0" animBg="1"/>
      <p:bldP spid="14" grpId="0"/>
      <p:bldP spid="10"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85750" y="838200"/>
            <a:ext cx="2590800" cy="1879937"/>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a:t>1- Take in tenants</a:t>
            </a:r>
          </a:p>
        </p:txBody>
      </p:sp>
      <p:sp>
        <p:nvSpPr>
          <p:cNvPr id="17" name="Rounded Rectangle 16"/>
          <p:cNvSpPr/>
          <p:nvPr/>
        </p:nvSpPr>
        <p:spPr>
          <a:xfrm>
            <a:off x="3126339" y="838200"/>
            <a:ext cx="2590800" cy="1879937"/>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lgn="ctr" fontAlgn="base">
              <a:spcBef>
                <a:spcPct val="20000"/>
              </a:spcBef>
              <a:spcAft>
                <a:spcPct val="0"/>
              </a:spcAft>
            </a:pPr>
            <a:r>
              <a:rPr lang="en-US" sz="3000" kern="0" dirty="0">
                <a:solidFill>
                  <a:srgbClr val="000000"/>
                </a:solidFill>
              </a:rPr>
              <a:t>4- sell all of your furniture</a:t>
            </a:r>
          </a:p>
        </p:txBody>
      </p:sp>
      <p:sp>
        <p:nvSpPr>
          <p:cNvPr id="18" name="Rounded Rectangle 17"/>
          <p:cNvSpPr/>
          <p:nvPr/>
        </p:nvSpPr>
        <p:spPr>
          <a:xfrm>
            <a:off x="285750" y="2871684"/>
            <a:ext cx="2590800" cy="1879937"/>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lgn="ctr" fontAlgn="base">
              <a:spcBef>
                <a:spcPct val="20000"/>
              </a:spcBef>
              <a:spcAft>
                <a:spcPct val="0"/>
              </a:spcAft>
            </a:pPr>
            <a:r>
              <a:rPr lang="en-US" sz="3000" kern="0" dirty="0">
                <a:solidFill>
                  <a:srgbClr val="000000"/>
                </a:solidFill>
              </a:rPr>
              <a:t>2- Put your child up for adoption</a:t>
            </a:r>
          </a:p>
        </p:txBody>
      </p:sp>
      <p:sp>
        <p:nvSpPr>
          <p:cNvPr id="19" name="Rounded Rectangle 18"/>
          <p:cNvSpPr/>
          <p:nvPr/>
        </p:nvSpPr>
        <p:spPr>
          <a:xfrm>
            <a:off x="3126340" y="2837692"/>
            <a:ext cx="2590800" cy="1879937"/>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lgn="ctr" fontAlgn="base">
              <a:spcBef>
                <a:spcPct val="20000"/>
              </a:spcBef>
              <a:spcAft>
                <a:spcPct val="0"/>
              </a:spcAft>
            </a:pPr>
            <a:r>
              <a:rPr lang="en-US" sz="3000" kern="0" dirty="0">
                <a:solidFill>
                  <a:srgbClr val="000000"/>
                </a:solidFill>
              </a:rPr>
              <a:t>5- Beg on the corner</a:t>
            </a:r>
          </a:p>
        </p:txBody>
      </p:sp>
      <p:sp>
        <p:nvSpPr>
          <p:cNvPr id="11" name="Title 1"/>
          <p:cNvSpPr txBox="1">
            <a:spLocks/>
          </p:cNvSpPr>
          <p:nvPr/>
        </p:nvSpPr>
        <p:spPr>
          <a:xfrm>
            <a:off x="318656" y="-228600"/>
            <a:ext cx="835856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effectLst>
                  <a:glow rad="342900">
                    <a:srgbClr val="FF0000">
                      <a:alpha val="63000"/>
                    </a:srgbClr>
                  </a:glow>
                </a:effectLst>
                <a:latin typeface="Bodoni MT Black" panose="02070A03080606020203" pitchFamily="18" charset="0"/>
              </a:rPr>
              <a:t>New Ways to Make a Living</a:t>
            </a:r>
          </a:p>
        </p:txBody>
      </p:sp>
      <p:sp>
        <p:nvSpPr>
          <p:cNvPr id="14" name="TextBox 13"/>
          <p:cNvSpPr txBox="1"/>
          <p:nvPr/>
        </p:nvSpPr>
        <p:spPr>
          <a:xfrm>
            <a:off x="6295901" y="1215638"/>
            <a:ext cx="2895600" cy="4524315"/>
          </a:xfrm>
          <a:prstGeom prst="rect">
            <a:avLst/>
          </a:prstGeom>
          <a:noFill/>
        </p:spPr>
        <p:txBody>
          <a:bodyPr wrap="square" rtlCol="0">
            <a:spAutoFit/>
          </a:bodyPr>
          <a:lstStyle/>
          <a:p>
            <a:pPr algn="ctr"/>
            <a:r>
              <a:rPr lang="en-US" sz="3600" dirty="0">
                <a:solidFill>
                  <a:schemeClr val="bg1"/>
                </a:solidFill>
                <a:effectLst>
                  <a:glow rad="228600">
                    <a:schemeClr val="tx1"/>
                  </a:glow>
                </a:effectLst>
              </a:rPr>
              <a:t>On your Travel Log note what new ways your family resorted to, to make extra money</a:t>
            </a:r>
          </a:p>
        </p:txBody>
      </p:sp>
      <p:sp>
        <p:nvSpPr>
          <p:cNvPr id="10" name="Rounded Rectangle 9"/>
          <p:cNvSpPr/>
          <p:nvPr/>
        </p:nvSpPr>
        <p:spPr>
          <a:xfrm>
            <a:off x="285750" y="4922397"/>
            <a:ext cx="2590800" cy="1879937"/>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lgn="ctr" fontAlgn="base">
              <a:spcBef>
                <a:spcPct val="20000"/>
              </a:spcBef>
              <a:spcAft>
                <a:spcPct val="0"/>
              </a:spcAft>
            </a:pPr>
            <a:r>
              <a:rPr lang="en-US" sz="3000" kern="0" dirty="0">
                <a:solidFill>
                  <a:srgbClr val="000000"/>
                </a:solidFill>
              </a:rPr>
              <a:t>3- Make your clothing out of flour sacks</a:t>
            </a:r>
          </a:p>
          <a:p>
            <a:pPr algn="ctr"/>
            <a:r>
              <a:rPr lang="en-US" sz="2000" dirty="0">
                <a:solidFill>
                  <a:prstClr val="black"/>
                </a:solidFill>
                <a:latin typeface="Arial" panose="020B0604020202020204" pitchFamily="34" charset="0"/>
                <a:cs typeface="Arial" panose="020B0604020202020204" pitchFamily="34" charset="0"/>
              </a:rPr>
              <a:t> </a:t>
            </a:r>
          </a:p>
        </p:txBody>
      </p:sp>
      <p:sp>
        <p:nvSpPr>
          <p:cNvPr id="13" name="Rounded Rectangle 12"/>
          <p:cNvSpPr/>
          <p:nvPr/>
        </p:nvSpPr>
        <p:spPr>
          <a:xfrm>
            <a:off x="3202539" y="4953000"/>
            <a:ext cx="2590800" cy="1879937"/>
          </a:xfrm>
          <a:prstGeom prst="roundRect">
            <a:avLst/>
          </a:prstGeom>
          <a:ln w="57150"/>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500" dirty="0">
                <a:solidFill>
                  <a:prstClr val="black"/>
                </a:solidFill>
                <a:latin typeface="+mj-lt"/>
                <a:cs typeface="Arial" panose="020B0604020202020204" pitchFamily="34" charset="0"/>
              </a:rPr>
              <a:t>6- Sell Apples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098" y="876300"/>
            <a:ext cx="5210175" cy="48291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12" name="Picture 2" descr="A mother hides her face in shame in Chicago (1948). Forced with eviction and penniless, the parents literally put their children up for sale. This was not a jo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62277">
            <a:off x="3620966" y="880046"/>
            <a:ext cx="4568964" cy="52966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4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0937" t="19727" r="6563" b="3516"/>
          <a:stretch/>
        </p:blipFill>
        <p:spPr bwMode="auto">
          <a:xfrm>
            <a:off x="5095362" y="3189458"/>
            <a:ext cx="4048638" cy="34291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245"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42813" t="8649" r="5625" b="9072"/>
          <a:stretch/>
        </p:blipFill>
        <p:spPr bwMode="auto">
          <a:xfrm>
            <a:off x="6000750" y="3013035"/>
            <a:ext cx="3143250" cy="37147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24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65524">
            <a:off x="6286526" y="1395411"/>
            <a:ext cx="2552700" cy="40481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4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80040">
            <a:off x="3723812" y="1020236"/>
            <a:ext cx="3986655" cy="546117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10247"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66728" y="1056486"/>
            <a:ext cx="3958071" cy="544234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961792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24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024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24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024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2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0245"/>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2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024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9" grpId="0" animBg="1"/>
      <p:bldP spid="14" grpId="0"/>
      <p:bldP spid="10"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12625" y="-228600"/>
            <a:ext cx="3865162" cy="156966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9600" b="1" spc="150" dirty="0">
                <a:ln w="11430"/>
                <a:solidFill>
                  <a:srgbClr val="F8F8F8"/>
                </a:solidFill>
                <a:effectLst>
                  <a:glow rad="228600">
                    <a:srgbClr val="4F81BD">
                      <a:satMod val="175000"/>
                      <a:alpha val="40000"/>
                    </a:srgbClr>
                  </a:glow>
                  <a:outerShdw blurRad="25400" algn="tl" rotWithShape="0">
                    <a:srgbClr val="000000">
                      <a:alpha val="43000"/>
                    </a:srgbClr>
                  </a:outerShdw>
                </a:effectLst>
                <a:latin typeface="Palace Script MT" panose="030303020206070C0B05" pitchFamily="66" charset="0"/>
              </a:rPr>
              <a:t>Your Home</a:t>
            </a:r>
          </a:p>
        </p:txBody>
      </p:sp>
      <p:sp>
        <p:nvSpPr>
          <p:cNvPr id="4" name="Flowchart: Process 3"/>
          <p:cNvSpPr/>
          <p:nvPr/>
        </p:nvSpPr>
        <p:spPr>
          <a:xfrm>
            <a:off x="533400" y="349295"/>
            <a:ext cx="2438400" cy="2612269"/>
          </a:xfrm>
          <a:prstGeom prst="flowChart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000" dirty="0"/>
              <a:t>It wasn’t enough to save your house! </a:t>
            </a:r>
          </a:p>
        </p:txBody>
      </p:sp>
    </p:spTree>
    <p:extLst>
      <p:ext uri="{BB962C8B-B14F-4D97-AF65-F5344CB8AC3E}">
        <p14:creationId xmlns:p14="http://schemas.microsoft.com/office/powerpoint/2010/main" val="38470804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981200"/>
            <a:ext cx="462121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3813780" y="114300"/>
            <a:ext cx="5398483"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effectLst>
                  <a:glow rad="342900">
                    <a:srgbClr val="FF0000">
                      <a:alpha val="63000"/>
                    </a:srgbClr>
                  </a:glow>
                </a:effectLst>
                <a:latin typeface="Bodoni MT Black" panose="02070A03080606020203" pitchFamily="18" charset="0"/>
              </a:rPr>
              <a:t>With no home, you move to a </a:t>
            </a:r>
            <a:r>
              <a:rPr lang="en-US" sz="2800" dirty="0" err="1">
                <a:solidFill>
                  <a:schemeClr val="bg1"/>
                </a:solidFill>
                <a:effectLst>
                  <a:glow rad="342900">
                    <a:srgbClr val="FF0000">
                      <a:alpha val="63000"/>
                    </a:srgbClr>
                  </a:glow>
                </a:effectLst>
                <a:latin typeface="Bodoni MT Black" panose="02070A03080606020203" pitchFamily="18" charset="0"/>
              </a:rPr>
              <a:t>Hooverville</a:t>
            </a:r>
            <a:r>
              <a:rPr lang="en-US" sz="2800" dirty="0">
                <a:solidFill>
                  <a:schemeClr val="bg1"/>
                </a:solidFill>
                <a:effectLst>
                  <a:glow rad="342900">
                    <a:srgbClr val="FF0000">
                      <a:alpha val="63000"/>
                    </a:srgbClr>
                  </a:glow>
                </a:effectLst>
                <a:latin typeface="Bodoni MT Black" panose="02070A03080606020203" pitchFamily="18" charset="0"/>
              </a:rPr>
              <a:t> in Washington DC </a:t>
            </a:r>
          </a:p>
        </p:txBody>
      </p:sp>
    </p:spTree>
    <p:extLst>
      <p:ext uri="{BB962C8B-B14F-4D97-AF65-F5344CB8AC3E}">
        <p14:creationId xmlns:p14="http://schemas.microsoft.com/office/powerpoint/2010/main" val="18021100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2900" y="19050"/>
            <a:ext cx="890746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solidFill>
                  <a:srgbClr val="FFFFFF"/>
                </a:solidFill>
                <a:effectLst>
                  <a:glow rad="342900">
                    <a:srgbClr val="FF0000">
                      <a:alpha val="63000"/>
                    </a:srgbClr>
                  </a:glow>
                </a:effectLst>
                <a:latin typeface="Bodoni MT Black" panose="02070A03080606020203" pitchFamily="18" charset="0"/>
              </a:rPr>
              <a:t>HOOVERVILLES</a:t>
            </a:r>
          </a:p>
        </p:txBody>
      </p:sp>
      <p:sp>
        <p:nvSpPr>
          <p:cNvPr id="3" name="Rectangle 2"/>
          <p:cNvSpPr/>
          <p:nvPr/>
        </p:nvSpPr>
        <p:spPr>
          <a:xfrm>
            <a:off x="304800" y="1257300"/>
            <a:ext cx="4572000" cy="5509200"/>
          </a:xfrm>
          <a:prstGeom prst="rect">
            <a:avLst/>
          </a:prstGeom>
        </p:spPr>
        <p:txBody>
          <a:bodyPr>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sz="3200" b="1" dirty="0">
                <a:solidFill>
                  <a:schemeClr val="bg1"/>
                </a:solidFill>
                <a:effectLst>
                  <a:glow rad="304800">
                    <a:schemeClr val="tx2"/>
                  </a:glow>
                </a:effectLst>
              </a:rPr>
              <a:t>A "</a:t>
            </a:r>
            <a:r>
              <a:rPr lang="en-US" altLang="en-US" sz="3200" b="1" dirty="0" err="1">
                <a:solidFill>
                  <a:schemeClr val="bg1"/>
                </a:solidFill>
                <a:effectLst>
                  <a:glow rad="304800">
                    <a:schemeClr val="tx2"/>
                  </a:glow>
                </a:effectLst>
              </a:rPr>
              <a:t>Hooverville</a:t>
            </a:r>
            <a:r>
              <a:rPr lang="en-US" altLang="en-US" sz="3200" b="1" dirty="0">
                <a:solidFill>
                  <a:schemeClr val="bg1"/>
                </a:solidFill>
                <a:effectLst>
                  <a:glow rad="304800">
                    <a:schemeClr val="tx2"/>
                  </a:glow>
                </a:effectLst>
              </a:rPr>
              <a:t>"  or shanty town was a community of houses or “</a:t>
            </a:r>
            <a:r>
              <a:rPr lang="en-US" altLang="en-US" sz="3200" b="1" dirty="0" err="1">
                <a:solidFill>
                  <a:schemeClr val="bg1"/>
                </a:solidFill>
                <a:effectLst>
                  <a:glow rad="304800">
                    <a:schemeClr val="tx2"/>
                  </a:glow>
                </a:effectLst>
              </a:rPr>
              <a:t>shantys</a:t>
            </a:r>
            <a:r>
              <a:rPr lang="en-US" altLang="en-US" sz="3200" b="1" dirty="0">
                <a:solidFill>
                  <a:schemeClr val="bg1"/>
                </a:solidFill>
                <a:effectLst>
                  <a:glow rad="304800">
                    <a:schemeClr val="tx2"/>
                  </a:glow>
                </a:effectLst>
              </a:rPr>
              <a:t>” made from scraps they could find</a:t>
            </a:r>
          </a:p>
          <a:p>
            <a:pPr marL="285750" lvl="0" indent="-285750" eaLnBrk="0" fontAlgn="base" hangingPunct="0">
              <a:spcBef>
                <a:spcPct val="0"/>
              </a:spcBef>
              <a:spcAft>
                <a:spcPct val="0"/>
              </a:spcAft>
              <a:buFont typeface="Arial" panose="020B0604020202020204" pitchFamily="34" charset="0"/>
              <a:buChar char="•"/>
            </a:pPr>
            <a:r>
              <a:rPr lang="en-US" altLang="en-US" sz="3200" b="1" dirty="0">
                <a:solidFill>
                  <a:schemeClr val="bg1"/>
                </a:solidFill>
                <a:effectLst>
                  <a:glow rad="304800">
                    <a:schemeClr val="tx2"/>
                  </a:glow>
                </a:effectLst>
              </a:rPr>
              <a:t>By calling them “</a:t>
            </a:r>
            <a:r>
              <a:rPr lang="en-US" altLang="en-US" sz="3200" b="1" dirty="0" err="1">
                <a:solidFill>
                  <a:schemeClr val="bg1"/>
                </a:solidFill>
                <a:effectLst>
                  <a:glow rad="304800">
                    <a:schemeClr val="tx2"/>
                  </a:glow>
                </a:effectLst>
              </a:rPr>
              <a:t>Hoovervilles</a:t>
            </a:r>
            <a:r>
              <a:rPr lang="en-US" altLang="en-US" sz="3200" b="1" dirty="0">
                <a:solidFill>
                  <a:schemeClr val="bg1"/>
                </a:solidFill>
                <a:effectLst>
                  <a:glow rad="304800">
                    <a:schemeClr val="tx2"/>
                  </a:glow>
                </a:effectLst>
              </a:rPr>
              <a:t>” people conveyed their disgust and disappointment with Hoover. </a:t>
            </a:r>
            <a:r>
              <a:rPr lang="en-US" altLang="en-US" sz="3200" dirty="0">
                <a:solidFill>
                  <a:schemeClr val="bg1"/>
                </a:solidFill>
                <a:effectLst>
                  <a:glow rad="304800">
                    <a:schemeClr val="tx2"/>
                  </a:glow>
                </a:effectLst>
              </a:rPr>
              <a:t>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69283">
            <a:off x="4898555" y="1507118"/>
            <a:ext cx="3980329" cy="42291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2" name="Picture 2" descr="http://cdn.history.com/sites/2/2013/12/hooverville-hero-H.jpe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12" b="97797" l="1800" r="96040"/>
                    </a14:imgEffect>
                  </a14:imgLayer>
                </a14:imgProps>
              </a:ext>
              <a:ext uri="{28A0092B-C50C-407E-A947-70E740481C1C}">
                <a14:useLocalDpi xmlns:a14="http://schemas.microsoft.com/office/drawing/2010/main" val="0"/>
              </a:ext>
            </a:extLst>
          </a:blip>
          <a:srcRect/>
          <a:stretch>
            <a:fillRect/>
          </a:stretch>
        </p:blipFill>
        <p:spPr bwMode="auto">
          <a:xfrm>
            <a:off x="5628637" y="1162050"/>
            <a:ext cx="3564576" cy="116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569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885950"/>
            <a:ext cx="2690813"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b="6793"/>
          <a:stretch/>
        </p:blipFill>
        <p:spPr bwMode="auto">
          <a:xfrm>
            <a:off x="1524000" y="1885950"/>
            <a:ext cx="2643343" cy="3695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52400" y="152400"/>
            <a:ext cx="8686800" cy="769441"/>
          </a:xfrm>
          <a:prstGeom prst="rect">
            <a:avLst/>
          </a:prstGeom>
          <a:noFill/>
        </p:spPr>
        <p:txBody>
          <a:bodyPr wrap="square" rtlCol="0">
            <a:spAutoFit/>
          </a:bodyPr>
          <a:lstStyle/>
          <a:p>
            <a:pPr algn="ctr"/>
            <a:r>
              <a:rPr lang="en-US" sz="4400" dirty="0" smtClean="0"/>
              <a:t>Life Has Changed A lot</a:t>
            </a:r>
            <a:endParaRPr lang="en-US" sz="4400" dirty="0"/>
          </a:p>
        </p:txBody>
      </p:sp>
    </p:spTree>
    <p:extLst>
      <p:ext uri="{BB962C8B-B14F-4D97-AF65-F5344CB8AC3E}">
        <p14:creationId xmlns:p14="http://schemas.microsoft.com/office/powerpoint/2010/main" val="4205342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655</Words>
  <Application>Microsoft Office PowerPoint</Application>
  <PresentationFormat>On-screen Show (4:3)</PresentationFormat>
  <Paragraphs>74</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00, 00</dc:creator>
  <cp:lastModifiedBy>00, 00</cp:lastModifiedBy>
  <cp:revision>24</cp:revision>
  <dcterms:created xsi:type="dcterms:W3CDTF">2018-01-08T22:15:02Z</dcterms:created>
  <dcterms:modified xsi:type="dcterms:W3CDTF">2018-01-08T22:32:45Z</dcterms:modified>
</cp:coreProperties>
</file>