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E00DD-C967-4696-B566-C9F4E039D60C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777C6-2CAC-4B96-9B40-8071DE64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90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3BD4C-89BB-4A1D-9D90-9AF963CE3D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7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https://www.youtube.com/watch?v=EOzMdEwYmDU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3BD4C-89BB-4A1D-9D90-9AF963CE3D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68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3BD4C-89BB-4A1D-9D90-9AF963CE3D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12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A1AD-D391-42B8-8C63-4780061DCBEF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85F1-D7F1-4AEF-AE21-67C6D13C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92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A1AD-D391-42B8-8C63-4780061DCBEF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85F1-D7F1-4AEF-AE21-67C6D13C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4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A1AD-D391-42B8-8C63-4780061DCBEF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85F1-D7F1-4AEF-AE21-67C6D13C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2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7F5DBBC-00A7-4187-B10E-E1456C31B4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558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B8A0A-AADF-4303-872F-AFCD89BDFC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A1AD-D391-42B8-8C63-4780061DCBEF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85F1-D7F1-4AEF-AE21-67C6D13C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1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A1AD-D391-42B8-8C63-4780061DCBEF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85F1-D7F1-4AEF-AE21-67C6D13C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4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A1AD-D391-42B8-8C63-4780061DCBEF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85F1-D7F1-4AEF-AE21-67C6D13C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2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A1AD-D391-42B8-8C63-4780061DCBEF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85F1-D7F1-4AEF-AE21-67C6D13C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38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A1AD-D391-42B8-8C63-4780061DCBEF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85F1-D7F1-4AEF-AE21-67C6D13C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5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A1AD-D391-42B8-8C63-4780061DCBEF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85F1-D7F1-4AEF-AE21-67C6D13C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9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A1AD-D391-42B8-8C63-4780061DCBEF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85F1-D7F1-4AEF-AE21-67C6D13C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7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A1AD-D391-42B8-8C63-4780061DCBEF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785F1-D7F1-4AEF-AE21-67C6D13C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2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A1AD-D391-42B8-8C63-4780061DCBEF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785F1-D7F1-4AEF-AE21-67C6D13CD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0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chnm.gmu.edu/acpstah/unitdocs/unit8/lesson3/nybank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ambrosevideo.com/displayitem.cfm?vid=110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798"/>
          <a:stretch/>
        </p:blipFill>
        <p:spPr>
          <a:xfrm>
            <a:off x="0" y="0"/>
            <a:ext cx="9296400" cy="68951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35553" y="228600"/>
            <a:ext cx="7208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413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/>
                <a:cs typeface="Bernard MT Condensed"/>
              </a:rPr>
              <a:t>Journey Through Your Life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65" b="90974" l="9961" r="98438">
                        <a14:foregroundMark x1="72070" y1="24466" x2="71289" y2="25891"/>
                        <a14:foregroundMark x1="73047" y1="23515" x2="74805" y2="26841"/>
                        <a14:foregroundMark x1="70703" y1="27078" x2="70703" y2="27078"/>
                        <a14:foregroundMark x1="98438" y1="33254" x2="98438" y2="33254"/>
                        <a14:foregroundMark x1="42578" y1="26841" x2="44336" y2="38955"/>
                        <a14:foregroundMark x1="43750" y1="26366" x2="45117" y2="29216"/>
                        <a14:foregroundMark x1="42578" y1="25416" x2="40820" y2="28504"/>
                      </a14:backgroundRemoval>
                    </a14:imgEffect>
                  </a14:imgLayer>
                </a14:imgProps>
              </a:ext>
            </a:extLst>
          </a:blip>
          <a:srcRect t="9798"/>
          <a:stretch/>
        </p:blipFill>
        <p:spPr>
          <a:xfrm>
            <a:off x="0" y="0"/>
            <a:ext cx="9296400" cy="68951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15533" y="4572000"/>
            <a:ext cx="5996804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413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/>
                <a:cs typeface="Bernard MT Condensed"/>
              </a:rPr>
              <a:t>During the </a:t>
            </a:r>
          </a:p>
          <a:p>
            <a:pPr algn="ctr"/>
            <a:r>
              <a:rPr lang="en-US" sz="7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413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/>
                <a:cs typeface="Bernard MT Condensed"/>
              </a:rPr>
              <a:t>Great Depression</a:t>
            </a:r>
          </a:p>
        </p:txBody>
      </p:sp>
    </p:spTree>
    <p:extLst>
      <p:ext uri="{BB962C8B-B14F-4D97-AF65-F5344CB8AC3E}">
        <p14:creationId xmlns:p14="http://schemas.microsoft.com/office/powerpoint/2010/main" val="83908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030" y="-130549"/>
            <a:ext cx="90459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>
                <a:ln w="11430"/>
                <a:solidFill>
                  <a:srgbClr val="F8F8F8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doni MT Black" panose="02070A03080606020203" pitchFamily="18" charset="0"/>
              </a:rPr>
              <a:t>Worth of Your Stocks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85750" y="838200"/>
            <a:ext cx="2590800" cy="1879937"/>
          </a:xfrm>
          <a:prstGeom prst="roundRect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1: TEL-TONE TELEPHONE COMPANY- </a:t>
            </a:r>
            <a:r>
              <a:rPr lang="en-US" sz="1600" dirty="0">
                <a:solidFill>
                  <a:prstClr val="black"/>
                </a:solidFill>
              </a:rPr>
              <a:t>This stock declined in value by 50%- You just lost ½ of your life savings. You put what you have left in the bank.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85750" y="2825413"/>
            <a:ext cx="2590800" cy="1879937"/>
          </a:xfrm>
          <a:prstGeom prst="roundRect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2: RADIO CORPORATION-YOU </a:t>
            </a:r>
            <a:r>
              <a:rPr lang="en-US" sz="1600" dirty="0">
                <a:solidFill>
                  <a:prstClr val="black"/>
                </a:solidFill>
              </a:rPr>
              <a:t>got lucky! This stock remained the same so you pull your money out and put it in the bank for safe keeping.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5750" y="4825663"/>
            <a:ext cx="2590800" cy="1879937"/>
          </a:xfrm>
          <a:prstGeom prst="roundRect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3: MAMMOTH OIL- </a:t>
            </a:r>
            <a:r>
              <a:rPr lang="en-US" dirty="0">
                <a:solidFill>
                  <a:prstClr val="black"/>
                </a:solidFill>
              </a:rPr>
              <a:t>This stock is worthless &amp; you now owe $ because you bought it on the margin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202540" y="838199"/>
            <a:ext cx="2590800" cy="1879937"/>
          </a:xfrm>
          <a:prstGeom prst="roundRect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4: GOTHAM BANK- </a:t>
            </a:r>
            <a:r>
              <a:rPr lang="en-US" dirty="0">
                <a:solidFill>
                  <a:prstClr val="black"/>
                </a:solidFill>
              </a:rPr>
              <a:t>This stock declined in value by 90%. You just lost 90% of your life savings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221590" y="2825413"/>
            <a:ext cx="2590800" cy="1879937"/>
          </a:xfrm>
          <a:prstGeom prst="roundRect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black"/>
              </a:solidFill>
            </a:endParaRPr>
          </a:p>
          <a:p>
            <a:pPr algn="ctr"/>
            <a:endParaRPr lang="en-US" sz="1600" dirty="0">
              <a:solidFill>
                <a:prstClr val="black"/>
              </a:solidFill>
            </a:endParaRP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5: FORD MOTORS- </a:t>
            </a:r>
            <a:r>
              <a:rPr lang="en-US" dirty="0">
                <a:solidFill>
                  <a:prstClr val="black"/>
                </a:solidFill>
              </a:rPr>
              <a:t>This stock declined in value by 50%- You just lost ½ of your life savings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2500" dirty="0">
              <a:solidFill>
                <a:prstClr val="black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221590" y="4806613"/>
            <a:ext cx="2590800" cy="1879937"/>
          </a:xfrm>
          <a:prstGeom prst="roundRect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6: KANSAS &amp; PACIFIC RAILROADS- </a:t>
            </a:r>
            <a:r>
              <a:rPr lang="en-US" dirty="0">
                <a:solidFill>
                  <a:prstClr val="black"/>
                </a:solidFill>
              </a:rPr>
              <a:t>This stock declined in value by 90%. You just lost 90% of your life savings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7000" y="2825413"/>
            <a:ext cx="228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Times" panose="02020603050405020304" pitchFamily="18" charset="0"/>
                <a:cs typeface="Times" panose="02020603050405020304" pitchFamily="18" charset="0"/>
              </a:rPr>
              <a:t>On your Travel Log note what happened to your stock</a:t>
            </a:r>
          </a:p>
        </p:txBody>
      </p:sp>
      <p:pic>
        <p:nvPicPr>
          <p:cNvPr id="11" name="Picture 10" descr="Screen Shot 2014-11-15 at 11.23.42 AM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86" l="0" r="100000">
                        <a14:foregroundMark x1="42561" y1="23955" x2="55017" y2="57103"/>
                        <a14:foregroundMark x1="21453" y1="26462" x2="59170" y2="71588"/>
                        <a14:foregroundMark x1="50519" y1="14206" x2="48443" y2="72702"/>
                        <a14:foregroundMark x1="14187" y1="40669" x2="83045" y2="59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488" y="1219200"/>
            <a:ext cx="1293023" cy="1606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7718" y="1711518"/>
            <a:ext cx="704563" cy="4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36549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76600"/>
            <a:ext cx="70866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glow rad="304800">
                    <a:schemeClr val="tx1"/>
                  </a:glow>
                </a:effectLst>
              </a:rPr>
              <a:t>You are now in despair as you and your family are barely hanging on to hope.</a:t>
            </a:r>
          </a:p>
          <a:p>
            <a:r>
              <a:rPr lang="en-US" dirty="0">
                <a:solidFill>
                  <a:schemeClr val="bg1"/>
                </a:solidFill>
                <a:effectLst>
                  <a:glow rad="304800">
                    <a:schemeClr val="tx1"/>
                  </a:glow>
                </a:effectLst>
              </a:rPr>
              <a:t>With most of your savings depleted you cannot afford for anything more to go wrong so you look to president Hoover for answers </a:t>
            </a:r>
          </a:p>
        </p:txBody>
      </p:sp>
    </p:spTree>
    <p:extLst>
      <p:ext uri="{BB962C8B-B14F-4D97-AF65-F5344CB8AC3E}">
        <p14:creationId xmlns:p14="http://schemas.microsoft.com/office/powerpoint/2010/main" val="5452917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100000">
                        <a14:foregroundMark x1="42222" y1="13333" x2="48519" y2="12500"/>
                        <a14:foregroundMark x1="44074" y1="45833" x2="54815" y2="56111"/>
                        <a14:foregroundMark x1="40370" y1="46111" x2="50000" y2="61944"/>
                        <a14:foregroundMark x1="57407" y1="47500" x2="53333" y2="56389"/>
                        <a14:foregroundMark x1="44074" y1="34167" x2="44815" y2="400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94159"/>
            <a:ext cx="4953000" cy="6601941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14850" y="1181100"/>
            <a:ext cx="4648200" cy="449580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en-US" sz="3000" b="1" dirty="0">
                <a:solidFill>
                  <a:schemeClr val="bg1"/>
                </a:solidFill>
                <a:effectLst>
                  <a:glow rad="266700">
                    <a:schemeClr val="tx1"/>
                  </a:glow>
                </a:effectLst>
              </a:rPr>
              <a:t>-Republican Herbert Hoover ran against Democrat Alfred E. Smith in the 1928 election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3000" b="1" dirty="0">
                <a:solidFill>
                  <a:schemeClr val="bg1"/>
                </a:solidFill>
                <a:effectLst>
                  <a:glow rad="266700">
                    <a:schemeClr val="tx1"/>
                  </a:glow>
                </a:effectLst>
              </a:rPr>
              <a:t>-Hoover emphasized years of prosperity under Republican administrations 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3000" b="1" dirty="0">
                <a:solidFill>
                  <a:schemeClr val="bg1"/>
                </a:solidFill>
                <a:effectLst>
                  <a:glow rad="266700">
                    <a:schemeClr val="tx1"/>
                  </a:glow>
                </a:effectLst>
              </a:rPr>
              <a:t>-Hoover won an overwhelming victory</a:t>
            </a:r>
            <a:r>
              <a:rPr lang="en-US" altLang="en-US" sz="3000" dirty="0">
                <a:solidFill>
                  <a:schemeClr val="bg1"/>
                </a:solidFill>
                <a:effectLst>
                  <a:glow rad="266700">
                    <a:schemeClr val="tx1"/>
                  </a:glow>
                </a:effectLst>
              </a:rPr>
              <a:t> </a:t>
            </a:r>
          </a:p>
          <a:p>
            <a:pPr eaLnBrk="1" hangingPunct="1">
              <a:buClr>
                <a:schemeClr val="tx1"/>
              </a:buClr>
            </a:pPr>
            <a:endParaRPr lang="en-US" alt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6666" y="-6129"/>
            <a:ext cx="8893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doni MT Black" panose="02070A03080606020203" pitchFamily="18" charset="0"/>
              </a:rPr>
              <a:t>Hoover Elected in 1928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6077"/>
            <a:ext cx="7315200" cy="63338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8" name="Picture 2" descr="hoover_gir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3731">
            <a:off x="923611" y="-479821"/>
            <a:ext cx="6538958" cy="701976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9218" name="Picture 2" descr="Image result for election of 19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16" y="1196019"/>
            <a:ext cx="9305434" cy="499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71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2" r="1980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0" y="228600"/>
            <a:ext cx="2133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</a:rPr>
              <a:t>After the stock market crash, President Hoover tried to reassure Americans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</a:rPr>
              <a:t>He said, “Any lack of confidence in the economic future . . . Is foolish”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</a:rPr>
              <a:t>He recommended business as usual</a:t>
            </a:r>
          </a:p>
        </p:txBody>
      </p:sp>
      <p:sp>
        <p:nvSpPr>
          <p:cNvPr id="5" name="Rounded Rectangular Callout 4"/>
          <p:cNvSpPr/>
          <p:nvPr/>
        </p:nvSpPr>
        <p:spPr>
          <a:xfrm rot="20262316">
            <a:off x="177080" y="146941"/>
            <a:ext cx="3742526" cy="3178708"/>
          </a:xfrm>
          <a:prstGeom prst="wedgeRoundRectCallout">
            <a:avLst>
              <a:gd name="adj1" fmla="val -1934"/>
              <a:gd name="adj2" fmla="val 855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 believe in “Rugged Individualism”…</a:t>
            </a:r>
            <a:r>
              <a:rPr lang="en-US" altLang="en-US" dirty="0"/>
              <a:t>the idea that people succeed through their own efforts. People should take care of themselves, not depend on governmental hand-outs</a:t>
            </a:r>
          </a:p>
          <a:p>
            <a:pPr algn="ctr"/>
            <a:r>
              <a:rPr lang="en-US" altLang="en-US" dirty="0"/>
              <a:t>He said people should “pull themselves up by their bootstraps”</a:t>
            </a:r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6294" y="5804136"/>
            <a:ext cx="372409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>
                <a:ln w="11430"/>
                <a:solidFill>
                  <a:srgbClr val="F8F8F8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askerville Old Face" panose="02020602080505020303" pitchFamily="18" charset="0"/>
              </a:rPr>
              <a:t>H. Hoover</a:t>
            </a:r>
          </a:p>
        </p:txBody>
      </p:sp>
    </p:spTree>
    <p:extLst>
      <p:ext uri="{BB962C8B-B14F-4D97-AF65-F5344CB8AC3E}">
        <p14:creationId xmlns:p14="http://schemas.microsoft.com/office/powerpoint/2010/main" val="298908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 thanks for nothing Hoover</a:t>
            </a:r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7"/>
          <a:stretch/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1295400" y="152400"/>
            <a:ext cx="3276600" cy="1981200"/>
          </a:xfrm>
          <a:prstGeom prst="wedgeRoundRectCallout">
            <a:avLst>
              <a:gd name="adj1" fmla="val 110111"/>
              <a:gd name="adj2" fmla="val 3836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This article says that Hoover doesn’t believe it is the government’s job to fix the economy or provide financial assistance. Well… Thanks for nothing Hoover.</a:t>
            </a:r>
          </a:p>
        </p:txBody>
      </p:sp>
    </p:spTree>
    <p:extLst>
      <p:ext uri="{BB962C8B-B14F-4D97-AF65-F5344CB8AC3E}">
        <p14:creationId xmlns:p14="http://schemas.microsoft.com/office/powerpoint/2010/main" val="125797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32" y="304800"/>
            <a:ext cx="8358567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glow rad="342900">
                    <a:srgbClr val="FF0000">
                      <a:alpha val="63000"/>
                    </a:srgbClr>
                  </a:glow>
                </a:effectLst>
                <a:latin typeface="Bodoni MT Black" panose="02070A03080606020203" pitchFamily="18" charset="0"/>
              </a:rPr>
              <a:t>RADIO ANNOUNCEMENT</a:t>
            </a:r>
          </a:p>
        </p:txBody>
      </p:sp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8580" y1="5015" x2="49383" y2="1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76" y="1524000"/>
            <a:ext cx="4542666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4721342" y="1600200"/>
            <a:ext cx="4041658" cy="4267200"/>
          </a:xfrm>
          <a:prstGeom prst="wedgeRoundRectCallout">
            <a:avLst>
              <a:gd name="adj1" fmla="val -66751"/>
              <a:gd name="adj2" fmla="val -22877"/>
              <a:gd name="adj3" fmla="val 16667"/>
            </a:avLst>
          </a:prstGeom>
          <a:ln w="762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637505"/>
            <a:ext cx="3962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dirty="0">
                <a:solidFill>
                  <a:schemeClr val="bg1"/>
                </a:solidFill>
                <a:effectLst>
                  <a:glow rad="254000">
                    <a:schemeClr val="tx1"/>
                  </a:glow>
                </a:effectLst>
                <a:latin typeface="Times New Roman" pitchFamily="18" charset="0"/>
              </a:rPr>
              <a:t>As a result of the  stock market crash it appears many people are not able to repay their loans to the bank. The banks may run out of money if this continues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7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0"/>
            <a:ext cx="8912225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Baskerville Old Face" panose="02020602080505020303" pitchFamily="18" charset="0"/>
              </a:rPr>
              <a:t>You rush to your bank to pull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Baskerville Old Face" panose="02020602080505020303" pitchFamily="18" charset="0"/>
              </a:rPr>
              <a:t>out all of your money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514600" y="5867400"/>
            <a:ext cx="8358567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glow rad="342900">
                    <a:srgbClr val="FF0000">
                      <a:alpha val="63000"/>
                    </a:srgbClr>
                  </a:glow>
                </a:effectLst>
                <a:latin typeface="Bodoni MT Black" panose="02070A03080606020203" pitchFamily="18" charset="0"/>
              </a:rPr>
              <a:t>Bank Run</a:t>
            </a:r>
          </a:p>
        </p:txBody>
      </p:sp>
    </p:spTree>
    <p:extLst>
      <p:ext uri="{BB962C8B-B14F-4D97-AF65-F5344CB8AC3E}">
        <p14:creationId xmlns:p14="http://schemas.microsoft.com/office/powerpoint/2010/main" val="12675215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1662" y="1198179"/>
            <a:ext cx="5347138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chemeClr val="bg1"/>
                </a:solidFill>
                <a:effectLst>
                  <a:glow rad="355600">
                    <a:schemeClr val="tx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 the crash, many Americans panicked and withdrew their money from banks</a:t>
            </a:r>
          </a:p>
          <a:p>
            <a:pPr marL="533400" indent="-533400"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chemeClr val="bg1"/>
                </a:solidFill>
                <a:effectLst>
                  <a:glow rad="355600">
                    <a:schemeClr val="tx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addition as a result of the crash many people were not able to repay their loans to the banks.</a:t>
            </a:r>
          </a:p>
          <a:p>
            <a:pPr marL="533400" indent="-533400"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chemeClr val="bg1"/>
                </a:solidFill>
                <a:effectLst>
                  <a:glow rad="355600">
                    <a:schemeClr val="tx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Banks had invested in the Stock Market and lost money</a:t>
            </a:r>
          </a:p>
          <a:p>
            <a:pPr marL="533400" indent="-533400"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chemeClr val="bg1"/>
                </a:solidFill>
                <a:effectLst>
                  <a:glow rad="355600">
                    <a:schemeClr val="tx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1929- 600 banks fail</a:t>
            </a:r>
          </a:p>
          <a:p>
            <a:pPr marL="533400" indent="-533400"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chemeClr val="bg1"/>
                </a:solidFill>
                <a:effectLst>
                  <a:glow rad="355600">
                    <a:schemeClr val="tx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1933 – 11,000 of the 25,000 banks nationwide had collapsed</a:t>
            </a:r>
          </a:p>
          <a:p>
            <a:pPr marL="533400" indent="-533400"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chemeClr val="bg1"/>
                </a:solidFill>
                <a:effectLst>
                  <a:glow rad="355600">
                    <a:schemeClr val="tx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the banks collapsed depositors lost their savings</a:t>
            </a:r>
            <a:r>
              <a:rPr lang="en-US" altLang="en-US" sz="2500" dirty="0">
                <a:solidFill>
                  <a:schemeClr val="bg1"/>
                </a:solidFill>
                <a:effectLst>
                  <a:glow rad="355600">
                    <a:schemeClr val="tx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9578" y="55179"/>
            <a:ext cx="83585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  <a:effectLst>
                  <a:glow rad="342900">
                    <a:srgbClr val="FF0000">
                      <a:alpha val="63000"/>
                    </a:srgbClr>
                  </a:glow>
                </a:effectLst>
                <a:latin typeface="Bodoni MT Black" panose="02070A03080606020203" pitchFamily="18" charset="0"/>
              </a:rPr>
              <a:t>Bank Failures</a:t>
            </a:r>
          </a:p>
        </p:txBody>
      </p:sp>
    </p:spTree>
    <p:extLst>
      <p:ext uri="{BB962C8B-B14F-4D97-AF65-F5344CB8AC3E}">
        <p14:creationId xmlns:p14="http://schemas.microsoft.com/office/powerpoint/2010/main" val="24368822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85750" y="838200"/>
            <a:ext cx="2590800" cy="1879937"/>
          </a:xfrm>
          <a:prstGeom prst="roundRect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dirty="0">
                <a:solidFill>
                  <a:prstClr val="black"/>
                </a:solidFill>
                <a:latin typeface="Bodoni MT Black" panose="02070A03080606020203" pitchFamily="18" charset="0"/>
              </a:rPr>
              <a:t>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126340" y="761242"/>
            <a:ext cx="2590800" cy="1879937"/>
          </a:xfrm>
          <a:prstGeom prst="roundRect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dirty="0">
                <a:solidFill>
                  <a:prstClr val="black"/>
                </a:solidFill>
                <a:latin typeface="Bodoni MT Black" panose="02070A03080606020203" pitchFamily="18" charset="0"/>
              </a:rPr>
              <a:t>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5750" y="2871684"/>
            <a:ext cx="2590800" cy="1879937"/>
          </a:xfrm>
          <a:prstGeom prst="roundRect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dirty="0">
                <a:solidFill>
                  <a:prstClr val="black"/>
                </a:solidFill>
                <a:latin typeface="Bodoni MT Black" panose="02070A03080606020203" pitchFamily="18" charset="0"/>
              </a:rPr>
              <a:t>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126340" y="2837692"/>
            <a:ext cx="2590800" cy="1879937"/>
          </a:xfrm>
          <a:prstGeom prst="roundRect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dirty="0">
                <a:solidFill>
                  <a:prstClr val="black"/>
                </a:solidFill>
                <a:latin typeface="Bodoni MT Black" panose="02070A03080606020203" pitchFamily="18" charset="0"/>
              </a:rPr>
              <a:t>4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8656" y="-228600"/>
            <a:ext cx="83585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  <a:effectLst>
                  <a:glow rad="342900">
                    <a:srgbClr val="FF0000">
                      <a:alpha val="63000"/>
                    </a:srgbClr>
                  </a:glow>
                </a:effectLst>
                <a:latin typeface="Bodoni MT Black" panose="02070A03080606020203" pitchFamily="18" charset="0"/>
              </a:rPr>
              <a:t>Bank Run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29400" y="342900"/>
            <a:ext cx="228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glow rad="304800">
                    <a:schemeClr val="tx1"/>
                  </a:glow>
                </a:effectLst>
                <a:latin typeface="Times" panose="02020603050405020304" pitchFamily="18" charset="0"/>
                <a:cs typeface="Times" panose="02020603050405020304" pitchFamily="18" charset="0"/>
              </a:rPr>
              <a:t>Choose one of the #s &amp; write the # on your Travel Log</a:t>
            </a:r>
          </a:p>
        </p:txBody>
      </p:sp>
      <p:pic>
        <p:nvPicPr>
          <p:cNvPr id="10" name="Picture 9" descr="Screen Shot 2014-11-15 at 11.23.42 AM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86" l="0" r="100000">
                        <a14:foregroundMark x1="42561" y1="23955" x2="55017" y2="57103"/>
                        <a14:foregroundMark x1="21453" y1="26462" x2="59170" y2="71588"/>
                        <a14:foregroundMark x1="50519" y1="14206" x2="48443" y2="72702"/>
                        <a14:foregroundMark x1="14187" y1="40669" x2="83045" y2="59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887" y="4038600"/>
            <a:ext cx="1293023" cy="1606213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181" y="4473947"/>
            <a:ext cx="7064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1146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85750" y="838200"/>
            <a:ext cx="2590800" cy="2367022"/>
          </a:xfrm>
          <a:prstGeom prst="roundRect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Bodoni MT Black" panose="02070A03080606020203" pitchFamily="18" charset="0"/>
              </a:rPr>
              <a:t>1-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pushed your way to the front but the teller was only able to give $50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126340" y="761242"/>
            <a:ext cx="2590800" cy="2443980"/>
          </a:xfrm>
          <a:prstGeom prst="roundRect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Bodoni MT Black" panose="02070A03080606020203" pitchFamily="18" charset="0"/>
                <a:cs typeface="Arial" panose="020B0604020202020204" pitchFamily="34" charset="0"/>
              </a:rPr>
              <a:t>2-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mob of people was too overwhelming. The bank ran out of money before you could withdraw anything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66700" y="3498643"/>
            <a:ext cx="2590800" cy="2767116"/>
          </a:xfrm>
          <a:prstGeom prst="roundRect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Bodoni MT Black" panose="02070A03080606020203" pitchFamily="18" charset="0"/>
                <a:cs typeface="Arial" panose="020B0604020202020204" pitchFamily="34" charset="0"/>
              </a:rPr>
              <a:t>3-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arrive at the bank first thing in the morning but most of the money was withdrawn the day before so the most they can give you is $65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8656" y="-228600"/>
            <a:ext cx="83585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  <a:effectLst>
                  <a:glow rad="342900">
                    <a:srgbClr val="FF0000">
                      <a:alpha val="63000"/>
                    </a:srgbClr>
                  </a:glow>
                </a:effectLst>
                <a:latin typeface="Bodoni MT Black" panose="02070A03080606020203" pitchFamily="18" charset="0"/>
              </a:rPr>
              <a:t>Bank Run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29400" y="342900"/>
            <a:ext cx="228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glow rad="304800">
                    <a:schemeClr val="tx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your Travel Log note what happened to your  savings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02539" y="3498643"/>
            <a:ext cx="2590800" cy="2767116"/>
          </a:xfrm>
          <a:prstGeom prst="roundRect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Bodoni MT Black" panose="02070A03080606020203" pitchFamily="18" charset="0"/>
                <a:cs typeface="Arial" panose="020B0604020202020204" pitchFamily="34" charset="0"/>
              </a:rPr>
              <a:t>4-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mob of people was too overwhelming. The bank ran out of money before you could withdraw anything</a:t>
            </a:r>
          </a:p>
        </p:txBody>
      </p:sp>
      <p:pic>
        <p:nvPicPr>
          <p:cNvPr id="13" name="Picture 12" descr="Screen Shot 2014-11-15 at 11.23.42 AM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86" l="0" r="100000">
                        <a14:foregroundMark x1="42561" y1="23955" x2="55017" y2="57103"/>
                        <a14:foregroundMark x1="21453" y1="26462" x2="59170" y2="71588"/>
                        <a14:foregroundMark x1="50519" y1="14206" x2="48443" y2="72702"/>
                        <a14:foregroundMark x1="14187" y1="40669" x2="83045" y2="59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888" y="4267200"/>
            <a:ext cx="1293023" cy="16062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0118" y="4724400"/>
            <a:ext cx="704563" cy="4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147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66"/>
          <a:stretch/>
        </p:blipFill>
        <p:spPr bwMode="auto">
          <a:xfrm>
            <a:off x="-76200" y="1"/>
            <a:ext cx="92304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278" y="1295400"/>
            <a:ext cx="4572000" cy="32439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glow rad="215900">
                    <a:schemeClr val="tx1"/>
                  </a:glow>
                </a:effectLst>
              </a:rPr>
              <a:t>It’s 1929 and you are loving life. </a:t>
            </a:r>
            <a:endParaRPr lang="en-US" sz="3200" dirty="0" smtClean="0">
              <a:solidFill>
                <a:schemeClr val="bg1"/>
              </a:solidFill>
              <a:effectLst>
                <a:glow rad="215900">
                  <a:schemeClr val="tx1"/>
                </a:glow>
              </a:effectLst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effectLst>
                <a:glow rad="215900">
                  <a:schemeClr val="tx1"/>
                </a:glow>
              </a:effectLst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glow rad="215900">
                    <a:schemeClr val="tx1"/>
                  </a:glow>
                </a:effectLst>
              </a:rPr>
              <a:t>In </a:t>
            </a:r>
            <a:r>
              <a:rPr lang="en-US" sz="3200" dirty="0">
                <a:solidFill>
                  <a:schemeClr val="bg1"/>
                </a:solidFill>
                <a:effectLst>
                  <a:glow rad="215900">
                    <a:schemeClr val="tx1"/>
                  </a:glow>
                </a:effectLst>
              </a:rPr>
              <a:t>the past year you got married and had a baby girl</a:t>
            </a:r>
            <a:r>
              <a:rPr lang="en-US" sz="3200" dirty="0" smtClean="0">
                <a:solidFill>
                  <a:schemeClr val="bg1"/>
                </a:solidFill>
                <a:effectLst>
                  <a:glow rad="215900">
                    <a:schemeClr val="tx1"/>
                  </a:glow>
                </a:effectLst>
              </a:rPr>
              <a:t>.</a:t>
            </a:r>
            <a:endParaRPr lang="en-US" sz="3200" dirty="0">
              <a:solidFill>
                <a:schemeClr val="bg1"/>
              </a:solidFill>
              <a:effectLst>
                <a:glow rad="215900">
                  <a:schemeClr val="tx1"/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45" y="228600"/>
            <a:ext cx="6394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agneto" panose="04030805050802020D02" pitchFamily="82" charset="0"/>
              </a:rPr>
              <a:t>Congratulations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3"/>
          <a:stretch/>
        </p:blipFill>
        <p:spPr bwMode="auto">
          <a:xfrm rot="912131">
            <a:off x="1262028" y="2205304"/>
            <a:ext cx="2815780" cy="3936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87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3" b="27443"/>
          <a:stretch/>
        </p:blipFill>
        <p:spPr bwMode="auto">
          <a:xfrm>
            <a:off x="-15766" y="1"/>
            <a:ext cx="91597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6675" y="228600"/>
            <a:ext cx="31165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>
                <a:ln w="11430"/>
                <a:solidFill>
                  <a:srgbClr val="F8F8F8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doni MT Black" panose="02070A03080606020203" pitchFamily="18" charset="0"/>
              </a:rPr>
              <a:t>Suicide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6096000" y="609600"/>
            <a:ext cx="2133600" cy="2438400"/>
          </a:xfrm>
          <a:prstGeom prst="wedgeRoundRect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dirty="0">
                <a:solidFill>
                  <a:schemeClr val="tx1"/>
                </a:solidFill>
                <a:latin typeface="Times" pitchFamily="18" charset="0"/>
              </a:rPr>
              <a:t>STOP! Mr. Robinson. It’s not worth it!</a:t>
            </a: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6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304800"/>
            <a:ext cx="35814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+mj-lt"/>
                <a:cs typeface="Arial" panose="020B0604020202020204" pitchFamily="34" charset="0"/>
              </a:rPr>
              <a:t>With the loss of so much so quickly many people unfortunately committed suicide</a:t>
            </a:r>
          </a:p>
          <a:p>
            <a:r>
              <a:rPr lang="en-US" altLang="en-US" sz="3500" dirty="0"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+mj-lt"/>
                <a:cs typeface="Arial" panose="020B0604020202020204" pitchFamily="34" charset="0"/>
              </a:rPr>
              <a:t>The suicide rate climbed 30 percent between 1929 and 1932</a:t>
            </a:r>
          </a:p>
          <a:p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4724">
            <a:off x="4552950" y="104775"/>
            <a:ext cx="4133850" cy="666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5286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9050"/>
            <a:ext cx="93154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9670" y="5029200"/>
            <a:ext cx="852953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000" b="1" spc="150" dirty="0">
                <a:ln w="11430"/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doni MT Black" panose="02070A03080606020203" pitchFamily="18" charset="0"/>
              </a:rPr>
              <a:t>But at least you still have your job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5199">
            <a:off x="1339211" y="749554"/>
            <a:ext cx="6887558" cy="516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91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6" name="Picture 4" descr="P470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7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4" t="16471"/>
          <a:stretch/>
        </p:blipFill>
        <p:spPr bwMode="auto">
          <a:xfrm>
            <a:off x="4764206" y="2514600"/>
            <a:ext cx="762000" cy="893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4890">
            <a:off x="-129756" y="2287013"/>
            <a:ext cx="719010" cy="8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098" y="160020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glow rad="317500">
                    <a:schemeClr val="tx1"/>
                  </a:glow>
                </a:effectLst>
              </a:rPr>
              <a:t>You want to make sure your family has the best things in life and a future of prosperity. </a:t>
            </a:r>
          </a:p>
          <a:p>
            <a:r>
              <a:rPr lang="en-US" dirty="0">
                <a:solidFill>
                  <a:schemeClr val="bg1"/>
                </a:solidFill>
                <a:effectLst>
                  <a:glow rad="317500">
                    <a:schemeClr val="tx1"/>
                  </a:glow>
                </a:effectLst>
              </a:rPr>
              <a:t>You feel so confident in America’s financial security you decide to invest a huge portion of your savings into the stock market to start your new family off in the right direction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45238" y="0"/>
            <a:ext cx="38651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9600" b="1" spc="150" dirty="0">
                <a:ln w="11430"/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Palace Script MT" panose="030303020206070C0B05" pitchFamily="66" charset="0"/>
              </a:rPr>
              <a:t>Your Home</a:t>
            </a:r>
          </a:p>
        </p:txBody>
      </p:sp>
    </p:spTree>
    <p:extLst>
      <p:ext uri="{BB962C8B-B14F-4D97-AF65-F5344CB8AC3E}">
        <p14:creationId xmlns:p14="http://schemas.microsoft.com/office/powerpoint/2010/main" val="274717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theon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96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7"/>
          <a:stretch/>
        </p:blipFill>
        <p:spPr bwMode="auto">
          <a:xfrm>
            <a:off x="0" y="-10236"/>
            <a:ext cx="9144000" cy="686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-82329"/>
            <a:ext cx="7340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doni MT Black" panose="02070A03080606020203" pitchFamily="18" charset="0"/>
              </a:rPr>
              <a:t>Stocks to Invest In: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85750" y="838200"/>
            <a:ext cx="2590800" cy="1879937"/>
          </a:xfrm>
          <a:prstGeom prst="roundRect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/>
              <a:t>1: Tel-Tone Telephone Company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85750" y="2825413"/>
            <a:ext cx="2590800" cy="1879937"/>
          </a:xfrm>
          <a:prstGeom prst="roundRect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/>
              <a:t>2: Radio Corporation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23850" y="4825663"/>
            <a:ext cx="2590800" cy="1879937"/>
          </a:xfrm>
          <a:prstGeom prst="roundRect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/>
              <a:t>3: Mammoth Oil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202540" y="838199"/>
            <a:ext cx="2590800" cy="1879937"/>
          </a:xfrm>
          <a:prstGeom prst="roundRect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/>
              <a:t>4: Gotham Bank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221590" y="2825413"/>
            <a:ext cx="2590800" cy="1879937"/>
          </a:xfrm>
          <a:prstGeom prst="roundRect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/>
              <a:t>5: Ford Motors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221590" y="4806613"/>
            <a:ext cx="2590800" cy="1879937"/>
          </a:xfrm>
          <a:prstGeom prst="roundRect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/>
              <a:t>6: Kansas &amp; Pacific Railroads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949225"/>
            <a:ext cx="2743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Times" panose="02020603050405020304" pitchFamily="18" charset="0"/>
                <a:cs typeface="Times" panose="02020603050405020304" pitchFamily="18" charset="0"/>
              </a:rPr>
              <a:t>Choose one of the stocks to invest your life savings into. Write the # associated with your stock on your Travel Log</a:t>
            </a:r>
          </a:p>
        </p:txBody>
      </p:sp>
      <p:pic>
        <p:nvPicPr>
          <p:cNvPr id="12" name="Picture 11" descr="Screen Shot 2014-11-15 at 11.23.42 AM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86" l="0" r="100000">
                        <a14:foregroundMark x1="42561" y1="23955" x2="55017" y2="57103"/>
                        <a14:foregroundMark x1="21453" y1="26462" x2="59170" y2="71588"/>
                        <a14:foregroundMark x1="50519" y1="14206" x2="48443" y2="72702"/>
                        <a14:foregroundMark x1="14187" y1="40669" x2="83045" y2="59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0"/>
            <a:ext cx="838200" cy="10412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3296" y="277272"/>
            <a:ext cx="499704" cy="34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9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15625" r="4687" b="16016"/>
          <a:stretch/>
        </p:blipFill>
        <p:spPr bwMode="auto">
          <a:xfrm>
            <a:off x="0" y="-1"/>
            <a:ext cx="9144000" cy="686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62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9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21563" y="304800"/>
            <a:ext cx="6205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413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anose="04040905080B02020502" pitchFamily="82" charset="0"/>
              </a:rPr>
              <a:t>The Great Crash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676400"/>
            <a:ext cx="8229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effectLst>
                  <a:glow rad="266700">
                    <a:schemeClr val="tx1"/>
                  </a:glow>
                </a:effectLst>
              </a:rPr>
              <a:t>By late 1929, a lack of new investors in the stock market caused stock prices to </a:t>
            </a:r>
            <a:r>
              <a:rPr lang="en-US" sz="3000" dirty="0" smtClean="0">
                <a:solidFill>
                  <a:schemeClr val="bg1"/>
                </a:solidFill>
                <a:effectLst>
                  <a:glow rad="266700">
                    <a:schemeClr val="tx1"/>
                  </a:glow>
                </a:effectLst>
              </a:rPr>
              <a:t>drop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glow rad="266700">
                    <a:schemeClr val="tx1"/>
                  </a:glow>
                </a:effectLst>
              </a:rPr>
              <a:t>Too much speculation</a:t>
            </a:r>
            <a:endParaRPr lang="en-US" sz="2400" dirty="0">
              <a:solidFill>
                <a:schemeClr val="bg1"/>
              </a:solidFill>
              <a:effectLst>
                <a:glow rad="266700">
                  <a:schemeClr val="tx1"/>
                </a:glo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effectLst>
                  <a:glow rad="266700">
                    <a:schemeClr val="tx1"/>
                  </a:glow>
                </a:effectLst>
              </a:rPr>
              <a:t>On October 29, 1929, stock prices fell drastically on Black Tuesday, resulting in a $10 to $15 billion loss in value. While this did not cause the Great Depression, it did undermine the economy’s ability to hold out against its other weaknesses</a:t>
            </a:r>
            <a:r>
              <a:rPr lang="en-US" sz="3000" dirty="0" smtClean="0">
                <a:solidFill>
                  <a:schemeClr val="bg1"/>
                </a:solidFill>
                <a:effectLst>
                  <a:glow rad="266700">
                    <a:schemeClr val="tx1"/>
                  </a:glow>
                </a:effectLst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glow rad="266700">
                    <a:schemeClr val="tx1"/>
                  </a:glow>
                </a:effectLst>
              </a:rPr>
              <a:t>Farmers didn’t benefit from the boom of the  1920s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glow rad="266700">
                    <a:schemeClr val="tx1"/>
                  </a:glow>
                </a:effectLst>
              </a:rPr>
              <a:t>People lived on credit –spent more than they could afford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glow rad="266700">
                    <a:schemeClr val="tx1"/>
                  </a:glow>
                </a:effectLst>
              </a:rPr>
              <a:t>Uneven distribution of income</a:t>
            </a:r>
            <a:endParaRPr lang="en-US" sz="2400" dirty="0">
              <a:solidFill>
                <a:schemeClr val="bg1"/>
              </a:solidFill>
              <a:effectLst>
                <a:glow rad="2667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542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5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" r="8611" b="9622"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80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200" y="304800"/>
            <a:ext cx="8920006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413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anose="04040905080B02020502" pitchFamily="82" charset="0"/>
              </a:rPr>
              <a:t>The Great Depression Begins</a:t>
            </a:r>
          </a:p>
        </p:txBody>
      </p:sp>
      <p:sp>
        <p:nvSpPr>
          <p:cNvPr id="3" name="Rectangle 2"/>
          <p:cNvSpPr/>
          <p:nvPr/>
        </p:nvSpPr>
        <p:spPr>
          <a:xfrm>
            <a:off x="3886200" y="1371600"/>
            <a:ext cx="46482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3500" b="1" dirty="0">
                <a:solidFill>
                  <a:schemeClr val="bg1"/>
                </a:solidFill>
                <a:effectLst>
                  <a:glow rad="279400">
                    <a:schemeClr val="tx1"/>
                  </a:glow>
                </a:effectLst>
              </a:rPr>
              <a:t>The Stock Market crash signaled the beginning of the Great Depression</a:t>
            </a:r>
          </a:p>
          <a:p>
            <a:pPr>
              <a:lnSpc>
                <a:spcPct val="90000"/>
              </a:lnSpc>
            </a:pPr>
            <a:r>
              <a:rPr lang="en-US" altLang="en-US" sz="3500" b="1" dirty="0">
                <a:solidFill>
                  <a:schemeClr val="bg1"/>
                </a:solidFill>
                <a:effectLst>
                  <a:glow rad="279400">
                    <a:schemeClr val="tx1"/>
                  </a:glow>
                </a:effectLst>
              </a:rPr>
              <a:t>The Great Depression is generally defined as the period from 1929 – 1940 in which the economy plummeted and unemployment skyrocketed</a:t>
            </a:r>
          </a:p>
        </p:txBody>
      </p:sp>
    </p:spTree>
    <p:extLst>
      <p:ext uri="{BB962C8B-B14F-4D97-AF65-F5344CB8AC3E}">
        <p14:creationId xmlns:p14="http://schemas.microsoft.com/office/powerpoint/2010/main" val="2887264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907</Words>
  <Application>Microsoft Office PowerPoint</Application>
  <PresentationFormat>On-screen Show (4:3)</PresentationFormat>
  <Paragraphs>86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RADIO ANNOUNCEMENT</vt:lpstr>
      <vt:lpstr>Bank Run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00, 00</dc:creator>
  <cp:lastModifiedBy>00, 00</cp:lastModifiedBy>
  <cp:revision>4</cp:revision>
  <dcterms:created xsi:type="dcterms:W3CDTF">2018-01-08T22:15:02Z</dcterms:created>
  <dcterms:modified xsi:type="dcterms:W3CDTF">2018-01-08T22:17:07Z</dcterms:modified>
</cp:coreProperties>
</file>