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545FD-B663-41B2-957D-FC3C622272C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2AA16-79B2-422E-82B4-6EEDFAC1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4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23" name="Shape 5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92" name="Shape 5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99" name="Shape 5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606" name="Shape 6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6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36525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31762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564B3C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591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9"/>
            <a:ext cx="43735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36525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31762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564B3C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8494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564B3C"/>
              </a:solidFill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2738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26127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200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5AE53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26127" y="2438400"/>
            <a:ext cx="4040187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36525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31762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8127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91439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200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5AE53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4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36525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31762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8127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91439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564B3C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492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23825" algn="l" rtl="0">
              <a:spcBef>
                <a:spcPts val="36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19062" algn="l" rtl="0">
              <a:spcBef>
                <a:spcPts val="36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6857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7366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78739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23825" algn="l" rtl="0">
              <a:spcBef>
                <a:spcPts val="36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19062" algn="l" rtl="0">
              <a:spcBef>
                <a:spcPts val="36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6857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7366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78739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564B3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7813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92075" y="101600"/>
            <a:ext cx="8959849" cy="6664325"/>
          </a:xfrm>
          <a:prstGeom prst="roundRect">
            <a:avLst>
              <a:gd name="adj" fmla="val 375"/>
            </a:avLst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39763" marR="0" lvl="1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279525" marR="0" lvl="3" indent="-136525" algn="l" rtl="0">
              <a:spcBef>
                <a:spcPts val="320"/>
              </a:spcBef>
              <a:spcAft>
                <a:spcPts val="0"/>
              </a:spcAft>
              <a:buClr>
                <a:srgbClr val="848058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554163" marR="0" lvl="4" indent="-131762" algn="l" rtl="0">
              <a:spcBef>
                <a:spcPts val="320"/>
              </a:spcBef>
              <a:spcAft>
                <a:spcPts val="0"/>
              </a:spcAft>
              <a:buClr>
                <a:srgbClr val="E8B54D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564B3C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564B3C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200" kern="0">
                <a:solidFill>
                  <a:srgbClr val="564B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564B3C"/>
                </a:buClr>
                <a:buSzPct val="25000"/>
                <a:buFont typeface="Century Gothic"/>
                <a:buNone/>
              </a:pPr>
              <a:t>‹#›</a:t>
            </a:fld>
            <a:endParaRPr lang="en-US" sz="1200" kern="0">
              <a:solidFill>
                <a:srgbClr val="564B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0" name="Shape 40"/>
          <p:cNvGrpSpPr/>
          <p:nvPr/>
        </p:nvGrpSpPr>
        <p:grpSpPr>
          <a:xfrm>
            <a:off x="274637" y="277812"/>
            <a:ext cx="8594724" cy="1325562"/>
            <a:chOff x="274637" y="277812"/>
            <a:chExt cx="8594724" cy="1325562"/>
          </a:xfrm>
        </p:grpSpPr>
        <p:pic>
          <p:nvPicPr>
            <p:cNvPr id="41" name="Shape 41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74637" y="280987"/>
              <a:ext cx="8594724" cy="13223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Shape 42"/>
            <p:cNvSpPr txBox="1"/>
            <p:nvPr/>
          </p:nvSpPr>
          <p:spPr>
            <a:xfrm>
              <a:off x="274637" y="277812"/>
              <a:ext cx="8594724" cy="13255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" name="Shape 43"/>
          <p:cNvSpPr txBox="1"/>
          <p:nvPr/>
        </p:nvSpPr>
        <p:spPr>
          <a:xfrm>
            <a:off x="373062" y="373062"/>
            <a:ext cx="8380411" cy="1117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500" b="0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11041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AMERICANS GET A NEW DEAL</a:t>
            </a: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0" y="1752600"/>
            <a:ext cx="47244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Presidential Election of 1932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Republicans run Hoover knowing he has little shot at winning.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Democrats run Franklin Delano Roosevelt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 won an overwhelming victory 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23 million votes to Hoover’s 16 million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Democrats claimed a nearly two 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thirds majority in the Senate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Democrats also controlled almost three-fourths of the House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700" dirty="0"/>
              <a:t>E</a:t>
            </a:r>
            <a:r>
              <a:rPr lang="en-US" sz="17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lection </a:t>
            </a: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showed Americans were ready for a change!</a:t>
            </a:r>
          </a:p>
        </p:txBody>
      </p:sp>
      <p:pic>
        <p:nvPicPr>
          <p:cNvPr id="498" name="Shape 498" descr="http://amhist.ist.unomaha.edu/module_files/election%20of%201932%20map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2743200"/>
            <a:ext cx="4575175" cy="2376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98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24400" y="1752600"/>
            <a:ext cx="3962400" cy="4373562"/>
          </a:xfrm>
        </p:spPr>
        <p:txBody>
          <a:bodyPr/>
          <a:lstStyle/>
          <a:p>
            <a:r>
              <a:rPr lang="en-US" dirty="0" smtClean="0"/>
              <a:t>Complete the matching activity with the New Deal Programs and what they were created to do.</a:t>
            </a:r>
            <a:endParaRPr lang="en-US" dirty="0"/>
          </a:p>
        </p:txBody>
      </p:sp>
      <p:pic>
        <p:nvPicPr>
          <p:cNvPr id="1026" name="Picture 2" descr="Image result for list of new deal pro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6674"/>
            <a:ext cx="4556692" cy="671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2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sng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FIRESIDE CHATS</a:t>
            </a:r>
          </a:p>
        </p:txBody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u="sng" dirty="0"/>
              <a:t>R</a:t>
            </a:r>
            <a:r>
              <a:rPr lang="en-US" sz="20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adio </a:t>
            </a:r>
            <a:r>
              <a:rPr lang="en-US" sz="20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talks about issues of public concern given by President Roosevelt</a:t>
            </a:r>
          </a:p>
          <a:p>
            <a:pPr marL="639762" marR="0" lvl="1" indent="-23336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First </a:t>
            </a:r>
            <a:r>
              <a:rPr lang="en-US" sz="20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explained why the nation’s welfare depended on public support of the government and the banking system</a:t>
            </a:r>
          </a:p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dirty="0"/>
              <a:t>T</a:t>
            </a:r>
            <a:r>
              <a:rPr lang="en-US" sz="20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hese </a:t>
            </a:r>
            <a:r>
              <a:rPr lang="en-US" sz="20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fireside chats made Americans feel as if the president was talking directly to them</a:t>
            </a:r>
          </a:p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dirty="0" smtClean="0"/>
              <a:t>They </a:t>
            </a:r>
            <a:r>
              <a:rPr lang="en-US" sz="20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helped </a:t>
            </a:r>
            <a:r>
              <a:rPr lang="en-US" sz="20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inspire hope</a:t>
            </a:r>
          </a:p>
        </p:txBody>
      </p:sp>
      <p:pic>
        <p:nvPicPr>
          <p:cNvPr id="527" name="Shape 527" descr="http://www.historycooperative.org/journals/nyh/88.2/images/storm_fig01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219200"/>
            <a:ext cx="3429000" cy="198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Shape 528" descr="fireside chat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2600" y="1219200"/>
            <a:ext cx="3429000" cy="1981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49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sng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FRANKLIN ROOSEVELT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3124200" y="1752600"/>
            <a:ext cx="60197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dirty="0"/>
              <a:t>T</a:t>
            </a:r>
            <a:r>
              <a:rPr lang="en-US" sz="19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 </a:t>
            </a:r>
            <a:r>
              <a:rPr lang="en-US" sz="19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term governor from New York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9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dirty="0"/>
              <a:t>D</a:t>
            </a:r>
            <a:r>
              <a:rPr lang="en-US" sz="19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istant </a:t>
            </a:r>
            <a:r>
              <a:rPr lang="en-US" sz="19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cousin of Teddy Roosevelt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9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dirty="0"/>
              <a:t>H</a:t>
            </a:r>
            <a:r>
              <a:rPr lang="en-US" sz="19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 </a:t>
            </a:r>
            <a:r>
              <a:rPr lang="en-US" sz="19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“can do” attitude that attracted voters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9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dirty="0"/>
              <a:t>W</a:t>
            </a:r>
            <a:r>
              <a:rPr lang="en-US" sz="19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</a:t>
            </a:r>
            <a:r>
              <a:rPr lang="en-US" sz="19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compassionate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9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u="sng" dirty="0"/>
              <a:t>E</a:t>
            </a:r>
            <a:r>
              <a:rPr lang="en-US" sz="19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ffective</a:t>
            </a:r>
            <a:r>
              <a:rPr lang="en-US" sz="19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reform minded leader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19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900" u="sng" dirty="0"/>
              <a:t>P</a:t>
            </a:r>
            <a:r>
              <a:rPr lang="en-US" sz="19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artially </a:t>
            </a:r>
            <a:r>
              <a:rPr lang="en-US" sz="19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paralyzed from the waist down due to polio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 </a:t>
            </a: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38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700" dirty="0"/>
              <a:t>W</a:t>
            </a:r>
            <a:r>
              <a:rPr lang="en-US" sz="17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</a:t>
            </a: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often photographed in his wheelchair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700" dirty="0"/>
              <a:t>M</a:t>
            </a:r>
            <a:r>
              <a:rPr lang="en-US" sz="17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ade </a:t>
            </a: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point of standing during his speeches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1700" dirty="0"/>
              <a:t>T</a:t>
            </a:r>
            <a:r>
              <a:rPr lang="en-US" sz="17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</a:t>
            </a:r>
            <a:r>
              <a:rPr lang="en-US" sz="17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media helped to hide his disability </a:t>
            </a:r>
          </a:p>
        </p:txBody>
      </p:sp>
      <p:pic>
        <p:nvPicPr>
          <p:cNvPr id="505" name="Shape 505" descr="http://cdn2.dailycaller.com/2011/12/g242332_u94601_FDR_fireside_chat_March_193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752600"/>
            <a:ext cx="3048000" cy="233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Shape 506" descr="http://t1.gstatic.com/images?q=tbn:ANd9GcThaIm3LWmhVVRpaHoMJqUX0zJqwNGV0Pbv7fl7W6EJdwRcZd0QgrxDam9pI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4384675"/>
            <a:ext cx="2419350" cy="2473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7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28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WAITING FOR ROOSEVELT TO TAKE OVER</a:t>
            </a:r>
          </a:p>
        </p:txBody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0" y="39624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dirty="0"/>
              <a:t>F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months between Roosevelt’s election and inauguration (Hoover’s “lame duck” period)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4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 formed his “Brain Trust”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dirty="0"/>
              <a:t>C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arefully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picked group of advisors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E53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Began to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formulate what we know as “The New Deal”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13" name="Shape 513" descr="http://www.adventurepostoffice.com/cards/thoughts/th23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295400"/>
            <a:ext cx="4305299" cy="2511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65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sng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THE HUNDRED DAYS</a:t>
            </a:r>
          </a:p>
        </p:txBody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87630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Lasted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from March 9</a:t>
            </a:r>
            <a:r>
              <a:rPr lang="en-US" sz="2200" b="0" i="0" u="none" strike="noStrike" cap="none" baseline="30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June 6</a:t>
            </a:r>
            <a:r>
              <a:rPr lang="en-US" sz="2200" b="0" i="0" u="none" strike="noStrike" cap="none" baseline="30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1933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dirty="0"/>
              <a:t>D</a:t>
            </a:r>
            <a:r>
              <a:rPr lang="en-US" sz="22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uring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period,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Congress passed more than 15 pieces of major New Deal legislations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expanded government’s role in the nation’s economy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Roosevelt’s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first day in office,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he persuaded Congress to pass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the Emergency Banking Relief Act,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which  authorized the Treasury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Department to inspect the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nation’s banks</a:t>
            </a:r>
          </a:p>
        </p:txBody>
      </p:sp>
      <p:pic>
        <p:nvPicPr>
          <p:cNvPr id="520" name="Shape 520" descr="100 days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2886" y="3418114"/>
            <a:ext cx="32766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56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2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A NEW DEAL FIGHTS THE </a:t>
            </a:r>
            <a:br>
              <a:rPr lang="en-US" sz="32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US" sz="32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GREAT DEPRESSION </a:t>
            </a: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6868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0" i="0" u="sng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lang="en-US" sz="3200" b="0" i="0" u="sng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New Deal </a:t>
            </a:r>
            <a:r>
              <a:rPr lang="en-US" sz="3200" b="0" i="0" u="sng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Centered Around </a:t>
            </a:r>
            <a:r>
              <a:rPr lang="en-US" sz="3200" b="0" i="0" u="sng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 </a:t>
            </a:r>
            <a:r>
              <a:rPr lang="en-US" sz="3200" b="0" i="0" u="sng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R’s:</a:t>
            </a:r>
            <a:endParaRPr lang="en-US" sz="3200" b="0" i="0" u="sng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54112" marR="0" lvl="1" indent="-747712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Book Antiqua"/>
              <a:buAutoNum type="arabicPeriod"/>
            </a:pPr>
            <a:r>
              <a:rPr lang="en-US" sz="28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Relief</a:t>
            </a:r>
          </a:p>
          <a:p>
            <a:pPr marL="1428749" lvl="2" indent="-747712">
              <a:spcBef>
                <a:spcPts val="880"/>
              </a:spcBef>
              <a:buClr>
                <a:schemeClr val="accent2"/>
              </a:buClr>
            </a:pPr>
            <a:r>
              <a:rPr lang="en-US" dirty="0" smtClean="0"/>
              <a:t>Relief checks and jobs programs to lower unemployment</a:t>
            </a:r>
            <a:endParaRPr lang="en-US" b="0" i="0" strike="noStrike" cap="none" dirty="0">
              <a:solidFill>
                <a:schemeClr val="dk2"/>
              </a:solidFill>
              <a:sym typeface="Century Gothic"/>
            </a:endParaRPr>
          </a:p>
          <a:p>
            <a:pPr marL="1154112" marR="0" lvl="1" indent="-747712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Book Antiqua"/>
              <a:buAutoNum type="arabicPeriod"/>
            </a:pPr>
            <a:r>
              <a:rPr lang="en-US" sz="28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Recovery</a:t>
            </a:r>
            <a:endParaRPr lang="en-US" sz="2800" b="0" i="0" strike="noStrike" cap="none" dirty="0" smtClean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428749" lvl="2" indent="-747712">
              <a:spcBef>
                <a:spcPts val="880"/>
              </a:spcBef>
              <a:buClr>
                <a:schemeClr val="accent2"/>
              </a:buClr>
            </a:pPr>
            <a:r>
              <a:rPr lang="en-US" dirty="0" smtClean="0"/>
              <a:t>Programs to stimulate agriculture, industry, and the economy to end the depression</a:t>
            </a:r>
            <a:endParaRPr lang="en-US" b="0" i="0" strike="noStrike" cap="none" dirty="0">
              <a:solidFill>
                <a:schemeClr val="dk2"/>
              </a:solidFill>
              <a:sym typeface="Century Gothic"/>
            </a:endParaRPr>
          </a:p>
          <a:p>
            <a:pPr marL="1154112" marR="0" lvl="1" indent="-747712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Book Antiqua"/>
              <a:buAutoNum type="arabicPeriod"/>
            </a:pPr>
            <a:r>
              <a:rPr lang="en-US" sz="28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Reform </a:t>
            </a:r>
            <a:endParaRPr lang="en-US" sz="2800" b="0" i="0" u="sng" strike="noStrike" cap="none" dirty="0" smtClean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428749" lvl="2" indent="-747712">
              <a:spcBef>
                <a:spcPts val="880"/>
              </a:spcBef>
              <a:buClr>
                <a:schemeClr val="accent2"/>
              </a:buClr>
            </a:pPr>
            <a:r>
              <a:rPr lang="en-US" dirty="0" smtClean="0"/>
              <a:t>Programs to correct problems in the economy and prevent future depressions</a:t>
            </a:r>
            <a:endParaRPr lang="en-US" b="0" i="0" strike="noStrike" cap="none" dirty="0">
              <a:solidFill>
                <a:schemeClr val="dk2"/>
              </a:solidFill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832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THE SECOND HUNDRED DAYS</a:t>
            </a:r>
          </a:p>
        </p:txBody>
      </p:sp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50291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="0" i="0" u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 </a:t>
            </a:r>
            <a:r>
              <a:rPr lang="en-US" sz="2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1935, Roosevelt was looking for ways to build on The Hundred Days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800" dirty="0"/>
              <a:t>G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ains </a:t>
            </a:r>
            <a:r>
              <a:rPr lang="en-US" sz="28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as great as expected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800" dirty="0"/>
              <a:t>U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nemployment </a:t>
            </a:r>
            <a:r>
              <a:rPr lang="en-US" sz="28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still high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800" dirty="0"/>
              <a:t>P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roduction </a:t>
            </a:r>
            <a:r>
              <a:rPr lang="en-US" sz="28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still lagged</a:t>
            </a:r>
          </a:p>
          <a:p>
            <a:pPr marL="3429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96" name="Shape 596" descr="2nd new dea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2133600"/>
            <a:ext cx="3200399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46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none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THE SECOND HUNDRED DAYS</a:t>
            </a:r>
          </a:p>
        </p:txBody>
      </p:sp>
      <p:sp>
        <p:nvSpPr>
          <p:cNvPr id="602" name="Shape 602"/>
          <p:cNvSpPr txBox="1">
            <a:spLocks noGrp="1"/>
          </p:cNvSpPr>
          <p:nvPr>
            <p:ph type="body" idx="1"/>
          </p:nvPr>
        </p:nvSpPr>
        <p:spPr>
          <a:xfrm>
            <a:off x="2362200" y="1600200"/>
            <a:ext cx="66294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 decided to launch a second burst of activity in which he asked Congress to provide more extensive relief for both farmers and workers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6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u="sng" dirty="0"/>
              <a:t>C</a:t>
            </a:r>
            <a:r>
              <a:rPr lang="en-US" sz="26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ommonly </a:t>
            </a:r>
            <a:r>
              <a:rPr lang="en-US" sz="26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referred as “The Second New Deal”; was also called “The Second Hundred Days”</a:t>
            </a:r>
          </a:p>
          <a:p>
            <a:pPr marL="3429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6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3" name="Shape 603" descr="fdr fea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667000"/>
            <a:ext cx="1904999" cy="251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96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sng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ELEANOR ROOSEVELT</a:t>
            </a:r>
          </a:p>
        </p:txBody>
      </p:sp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4800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Roosevelt’s wife who helped remind him of the suffering of the average 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American</a:t>
            </a:r>
          </a:p>
          <a:p>
            <a:pPr marL="914399" lvl="2" indent="-233362">
              <a:spcBef>
                <a:spcPts val="0"/>
              </a:spcBef>
              <a:buClr>
                <a:schemeClr val="accent2"/>
              </a:buClr>
            </a:pPr>
            <a:r>
              <a:rPr lang="en-US" sz="2000" dirty="0" smtClean="0"/>
              <a:t>She acted as his “eyes and ears” since he couldn’t get out and about easily</a:t>
            </a:r>
            <a:endParaRPr lang="en-US" sz="2000" b="0" i="0" u="none" strike="noStrike" cap="none" dirty="0">
              <a:solidFill>
                <a:schemeClr val="dk2"/>
              </a:solidFill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8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800" u="sng" dirty="0"/>
              <a:t>S</a:t>
            </a:r>
            <a:r>
              <a:rPr lang="en-US" sz="28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ocial </a:t>
            </a:r>
            <a:r>
              <a:rPr lang="en-US" sz="28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reformer who combined her deep humanitarian impulses with great political skills</a:t>
            </a:r>
          </a:p>
          <a:p>
            <a:pPr marL="3429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0" name="Shape 610" descr="http://www.wagingpeace.org/menu/programs/youth-outreach/peace-heroes/img/eroosevel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2057400"/>
            <a:ext cx="2971799" cy="401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8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title"/>
          </p:nvPr>
        </p:nvSpPr>
        <p:spPr>
          <a:xfrm>
            <a:off x="425450" y="407987"/>
            <a:ext cx="8261349" cy="1039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7D72"/>
              </a:buClr>
              <a:buSzPct val="25000"/>
              <a:buFont typeface="Book Antiqua"/>
              <a:buNone/>
            </a:pPr>
            <a:r>
              <a:rPr lang="en-US" sz="3500" b="1" i="0" u="sng" strike="noStrike" cap="none">
                <a:solidFill>
                  <a:srgbClr val="6B7D72"/>
                </a:solidFill>
                <a:latin typeface="Book Antiqua"/>
                <a:ea typeface="Book Antiqua"/>
                <a:cs typeface="Book Antiqua"/>
                <a:sym typeface="Book Antiqua"/>
              </a:rPr>
              <a:t>ELECTION OF 1936</a:t>
            </a:r>
          </a:p>
        </p:txBody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152400" y="4572000"/>
            <a:ext cx="87630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 easily defeats Alfred Landon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Roosevelt draws votes from a wide variety of groups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2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9762" marR="0" lvl="1" indent="-2333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u="sng" dirty="0"/>
              <a:t>S</a:t>
            </a:r>
            <a:r>
              <a:rPr lang="en-US" sz="2200" b="0" i="0" u="sng" strike="noStrike" cap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ignificant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because it was the first time that African Americans voted Democratic instead of Republican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200" b="0" i="0" u="sng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7" name="Shape 617" descr="http://1.bp.blogspot.com/_h0SQqY8ocp4/S7C0VHYWANI/AAAAAAAAPPs/4AdYt2uNLIc/s1600/1936+2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676400"/>
            <a:ext cx="7619999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845969"/>
      </p:ext>
    </p:extLst>
  </p:cSld>
  <p:clrMapOvr>
    <a:masterClrMapping/>
  </p:clrMapOvr>
</p:sld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</TotalTime>
  <Words>511</Words>
  <Application>Microsoft Office PowerPoint</Application>
  <PresentationFormat>On-screen Show (4:3)</PresentationFormat>
  <Paragraphs>87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AMERICANS GET A NEW DEAL</vt:lpstr>
      <vt:lpstr>FRANKLIN ROOSEVELT</vt:lpstr>
      <vt:lpstr>WAITING FOR ROOSEVELT TO TAKE OVER</vt:lpstr>
      <vt:lpstr>THE HUNDRED DAYS</vt:lpstr>
      <vt:lpstr>A NEW DEAL FIGHTS THE  GREAT DEPRESSION </vt:lpstr>
      <vt:lpstr>THE SECOND HUNDRED DAYS</vt:lpstr>
      <vt:lpstr>THE SECOND HUNDRED DAYS</vt:lpstr>
      <vt:lpstr>ELEANOR ROOSEVELT</vt:lpstr>
      <vt:lpstr>ELECTION OF 1936</vt:lpstr>
      <vt:lpstr>PowerPoint Presentation</vt:lpstr>
      <vt:lpstr>FIRESIDE CHATS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GET A NEW DEAL</dc:title>
  <dc:creator>00, 00</dc:creator>
  <cp:lastModifiedBy>00, 00</cp:lastModifiedBy>
  <cp:revision>3</cp:revision>
  <dcterms:created xsi:type="dcterms:W3CDTF">2017-12-21T18:20:24Z</dcterms:created>
  <dcterms:modified xsi:type="dcterms:W3CDTF">2017-12-21T18:47:16Z</dcterms:modified>
</cp:coreProperties>
</file>