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C1D966-AA1F-4595-A0CB-1242003291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10F4DD-6F7C-44C3-9AED-CFF77D636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1D966-AA1F-4595-A0CB-1242003291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F4DD-6F7C-44C3-9AED-CFF77D636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1D966-AA1F-4595-A0CB-1242003291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F4DD-6F7C-44C3-9AED-CFF77D636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1D966-AA1F-4595-A0CB-1242003291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F4DD-6F7C-44C3-9AED-CFF77D6366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1D966-AA1F-4595-A0CB-1242003291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F4DD-6F7C-44C3-9AED-CFF77D6366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1D966-AA1F-4595-A0CB-1242003291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F4DD-6F7C-44C3-9AED-CFF77D6366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1D966-AA1F-4595-A0CB-1242003291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F4DD-6F7C-44C3-9AED-CFF77D6366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1D966-AA1F-4595-A0CB-1242003291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F4DD-6F7C-44C3-9AED-CFF77D63667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C1D966-AA1F-4595-A0CB-1242003291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F4DD-6F7C-44C3-9AED-CFF77D636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C1D966-AA1F-4595-A0CB-1242003291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0F4DD-6F7C-44C3-9AED-CFF77D6366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C1D966-AA1F-4595-A0CB-1242003291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10F4DD-6F7C-44C3-9AED-CFF77D63667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C1D966-AA1F-4595-A0CB-12420032913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10F4DD-6F7C-44C3-9AED-CFF77D6366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2ahUKEwjrnN6ux5zaAhXMy4MKHUeFAlYQjRx6BAgAEAU&amp;url=https%3A%2F%2Fwww.liveplan.com%2Fblog%2F2012%2F08%2Fwhy-do-you-need-to-know-your-competition%2F&amp;psig=AOvVaw0ysOU8_VL7kwEVjUHVdvFz&amp;ust=152279169904182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ved=2ahUKEwjVoteHyJzaAhVD5YMKHRJVB58QjRx6BAgAEAU&amp;url=http%3A%2F%2Fwww.financialexpress.com%2Fbudget%2Funion-budget-2017-heres-who-will-gain-in-auto-industry%2F538961%2F&amp;psig=AOvVaw0zQIGwnWC9o-LtG5ARcgJm&amp;ust=152279189682440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2ahUKEwjSlLfAyZzaAhUEyYMKHQjgDqAQjRx6BAgAEAU&amp;url=https%3A%2F%2Fwww.iaspaper.net%2Fmonopolistic-competition-concept-definition-graph%2F&amp;psig=AOvVaw0DOem-a7TpofV7IIzIGDgc&amp;ust=152279223079257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ved=2ahUKEwjVoteHyJzaAhVD5YMKHRJVB58QjRx6BAgAEAU&amp;url=http%3A%2F%2Fwww.financialexpress.com%2Fbudget%2Funion-budget-2017-heres-who-will-gain-in-auto-industry%2F538961%2F&amp;psig=AOvVaw0zQIGwnWC9o-LtG5ARcgJm&amp;ust=152279189682440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luckscout.com/wp-content/uploads/2018/03/Oligopoly-Examples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om/url?sa=i&amp;rct=j&amp;q=&amp;esrc=s&amp;source=images&amp;cd=&amp;cad=rja&amp;uact=8&amp;ved=2ahUKEwi43crhyZzaAhWNw4MKHYgbDF8QjRx6BAgAEAU&amp;url=https%3A%2F%2Fnerdist.com%2Fmonopoly-the-musical-is-on-the-way-to-broadway%2F&amp;psig=AOvVaw1zvbI5P8-MCFdLr8NYvMdB&amp;ust=152279235912136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2ahUKEwiHrM7Qx5zaAhUL4oMKHZe1DegQjRx6BAgAEAU&amp;url=https%3A%2F%2Fdaily-dew.com%2Flaissez-faire%2F&amp;psig=AOvVaw0gGnhDRtcyG7TWVLjfzBRM&amp;ust=152279176095067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2ahUKEwj2lofjx5zaAhUqw4MKHWXRB3EQjRx6BAgAEAU&amp;url=http%3A%2F%2Fbalooscartoonblog.blogspot.com%2F2013%2F06%2Flaissez-faire-cartoon.html&amp;psig=AOvVaw0gGnhDRtcyG7TWVLjfzBRM&amp;ust=152279176095067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2ahUKEwjQqqmjyJzaAhVN_oMKHTEQD-YQjRx6BAgAEAU&amp;url=https%3A%2F%2Fwww.buzzle.com%2Farticles%2Foligopoly-characteristics.html&amp;psig=AOvVaw3HX69niD_gRuM6tJ1BK2VC&amp;ust=152279195173658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Competition and Market Structures</a:t>
            </a:r>
            <a:endParaRPr lang="en-US" dirty="0"/>
          </a:p>
        </p:txBody>
      </p:sp>
      <p:pic>
        <p:nvPicPr>
          <p:cNvPr id="1026" name="Picture 2" descr="Image result for competi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44958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35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Perfect competition </a:t>
            </a:r>
            <a:r>
              <a:rPr lang="en-US" dirty="0" smtClean="0"/>
              <a:t>is when a large number of buyers and sellers exchange identical products under 5 conditions.</a:t>
            </a:r>
          </a:p>
          <a:p>
            <a:endParaRPr lang="en-US" dirty="0" smtClean="0"/>
          </a:p>
          <a:p>
            <a:pPr marL="393192" lvl="1" indent="0">
              <a:buNone/>
            </a:pPr>
            <a:r>
              <a:rPr lang="en-US" dirty="0" smtClean="0"/>
              <a:t>1)There should be a large number of buyers and sellers</a:t>
            </a:r>
          </a:p>
          <a:p>
            <a:pPr marL="393192" lvl="1" indent="0">
              <a:buNone/>
            </a:pPr>
            <a:r>
              <a:rPr lang="en-US" dirty="0" smtClean="0"/>
              <a:t>2)The products should be identical</a:t>
            </a:r>
          </a:p>
          <a:p>
            <a:pPr marL="393192" lvl="1" indent="0">
              <a:buNone/>
            </a:pPr>
            <a:r>
              <a:rPr lang="en-US" dirty="0" smtClean="0"/>
              <a:t>3)Buyers and sellers should act independently</a:t>
            </a:r>
          </a:p>
          <a:p>
            <a:pPr marL="393192" lvl="1" indent="0">
              <a:buNone/>
            </a:pPr>
            <a:r>
              <a:rPr lang="en-US" dirty="0" smtClean="0"/>
              <a:t>4)Buyers and sellers should be well informed</a:t>
            </a:r>
          </a:p>
          <a:p>
            <a:pPr marL="393192" lvl="1" indent="0">
              <a:buNone/>
            </a:pPr>
            <a:r>
              <a:rPr lang="en-US" dirty="0" smtClean="0"/>
              <a:t>5)Buyers and sellers should be free to enter, conduct, and get out of business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Perfect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669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985758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Under perfect competition, supply and demand set the equilibrium price, and each firm sets a level of output that will maximize its profits at that price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b="1" u="sng" dirty="0"/>
              <a:t>Imperfect competition </a:t>
            </a:r>
            <a:r>
              <a:rPr lang="en-US" altLang="en-US" sz="2400" dirty="0"/>
              <a:t>refers to market structures that lack one or more of the five condition of perfect </a:t>
            </a:r>
            <a:r>
              <a:rPr lang="en-US" altLang="en-US" sz="2400" dirty="0" smtClean="0"/>
              <a:t>competition.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5" descr="c16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958" y="1828800"/>
            <a:ext cx="318473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756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Monopolistic competition meets all conditions of perfect competition except for identical products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/>
              <a:t>Monopolistic competitors use product differentiation</a:t>
            </a:r>
            <a:r>
              <a:rPr lang="en-US" altLang="en-US" sz="2400" dirty="0">
                <a:cs typeface="Arial" charset="0"/>
              </a:rPr>
              <a:t>—the real or imagined differences between competing products in the same industry.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Monopolistic Competition</a:t>
            </a:r>
          </a:p>
        </p:txBody>
      </p:sp>
      <p:pic>
        <p:nvPicPr>
          <p:cNvPr id="5122" name="Picture 2" descr="Image result for auto industr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953" y="3390900"/>
            <a:ext cx="445770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05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441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/>
              <a:t>Monopolistic competitors use </a:t>
            </a:r>
            <a:r>
              <a:rPr lang="en-US" altLang="en-US" sz="2400" dirty="0" err="1"/>
              <a:t>nonprice</a:t>
            </a:r>
            <a:r>
              <a:rPr lang="en-US" altLang="en-US" sz="2400" dirty="0"/>
              <a:t> competition, the use of advertising, giveaways, or other promotional campaigns to differentiate their products from similar products in the market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/>
              <a:t>Monopolistic competitors sell within a narrow price range but try to raise the price within that range to achieve profit maximization.</a:t>
            </a:r>
            <a:endParaRPr lang="en-US" altLang="en-US" sz="1600" b="1" dirty="0">
              <a:solidFill>
                <a:schemeClr val="hlink"/>
              </a:solidFill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Image result for monopolistic competi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1905000"/>
            <a:ext cx="4368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364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Oligopoly is a market structure in which a few very large sellers dominate the industry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/>
              <a:t>Oligopoly is further away from perfect competition (freest trade) than monopolistic competition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 err="1"/>
              <a:t>Oligopolists</a:t>
            </a:r>
            <a:r>
              <a:rPr lang="en-US" altLang="en-US" sz="2400" dirty="0"/>
              <a:t> act interdependently by lowering prices soon after the first seller announces the cut, but typically they prefer </a:t>
            </a:r>
            <a:r>
              <a:rPr lang="en-US" altLang="en-US" sz="2400" dirty="0" err="1"/>
              <a:t>nonprice</a:t>
            </a:r>
            <a:r>
              <a:rPr lang="en-US" altLang="en-US" sz="2400" dirty="0"/>
              <a:t> competition because their rival cannot respond as quickly.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Oligopoly</a:t>
            </a:r>
            <a:endParaRPr lang="en-US" dirty="0"/>
          </a:p>
        </p:txBody>
      </p:sp>
      <p:pic>
        <p:nvPicPr>
          <p:cNvPr id="5" name="Picture 2" descr="Image result for auto industr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475" y="4648200"/>
            <a:ext cx="3212525" cy="214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7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Oligopoly Exampl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2" y="228600"/>
            <a:ext cx="8731668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619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err="1"/>
              <a:t>Oligopolists</a:t>
            </a:r>
            <a:r>
              <a:rPr lang="en-US" altLang="en-US" sz="2400" dirty="0"/>
              <a:t> may all agree formally to set prices, called </a:t>
            </a:r>
            <a:r>
              <a:rPr lang="en-US" altLang="en-US" sz="2400" b="1" u="sng" dirty="0"/>
              <a:t>collusion</a:t>
            </a:r>
            <a:r>
              <a:rPr lang="en-US" altLang="en-US" sz="2400" dirty="0"/>
              <a:t>, which is illegal (because it restricts trade</a:t>
            </a:r>
            <a:r>
              <a:rPr lang="en-US" altLang="en-US" sz="2400" dirty="0" smtClean="0"/>
              <a:t>).</a:t>
            </a:r>
          </a:p>
          <a:p>
            <a:r>
              <a:rPr lang="en-US" altLang="en-US" sz="2400" dirty="0"/>
              <a:t>Two forms of collusion </a:t>
            </a:r>
            <a:r>
              <a:rPr lang="en-US" altLang="en-US" sz="2400" dirty="0" smtClean="0"/>
              <a:t>include</a:t>
            </a:r>
          </a:p>
          <a:p>
            <a:pPr lvl="1"/>
            <a:r>
              <a:rPr lang="en-US" altLang="en-US" sz="2400" b="1" u="sng" dirty="0"/>
              <a:t>price-fixing</a:t>
            </a:r>
            <a:r>
              <a:rPr lang="en-US" altLang="en-US" sz="2400" dirty="0"/>
              <a:t>, which is agreeing to charge a set price that is often above market </a:t>
            </a:r>
            <a:r>
              <a:rPr lang="en-US" altLang="en-US" sz="2400" dirty="0" smtClean="0"/>
              <a:t>price</a:t>
            </a:r>
          </a:p>
          <a:p>
            <a:pPr lvl="1"/>
            <a:r>
              <a:rPr lang="en-US" altLang="en-US" sz="2400" dirty="0">
                <a:cs typeface="Arial" charset="0"/>
              </a:rPr>
              <a:t>d</a:t>
            </a:r>
            <a:r>
              <a:rPr lang="en-US" altLang="en-US" sz="2400" dirty="0"/>
              <a:t>ividing up the market for guaranteed sales.</a:t>
            </a:r>
            <a:endParaRPr lang="en-US" altLang="en-US" sz="1600" b="1" dirty="0">
              <a:solidFill>
                <a:schemeClr val="hlink"/>
              </a:solidFill>
              <a:sym typeface="Wingdings" pitchFamily="2" charset="2"/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48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err="1"/>
              <a:t>Oligopolists</a:t>
            </a:r>
            <a:r>
              <a:rPr lang="en-US" altLang="en-US" sz="2400" dirty="0"/>
              <a:t> can engage in price wars, or a series of price cuts that can push prices lower than the cost of </a:t>
            </a:r>
            <a:r>
              <a:rPr lang="en-US" altLang="en-US" sz="2400" dirty="0" smtClean="0"/>
              <a:t>production </a:t>
            </a:r>
            <a:r>
              <a:rPr lang="en-US" altLang="en-US" sz="2400" dirty="0"/>
              <a:t>for a short period of time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 err="1"/>
              <a:t>Oligopolists</a:t>
            </a:r>
            <a:r>
              <a:rPr lang="en-US" altLang="en-US" sz="2400" dirty="0"/>
              <a:t>’ final prices are likely to be higher than under monopolistic competition and much higher than under perfect competition.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73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A monopoly is a market structure with only one seller of a particular </a:t>
            </a:r>
            <a:r>
              <a:rPr lang="en-US" altLang="en-US" sz="2400" dirty="0" smtClean="0"/>
              <a:t>product</a:t>
            </a:r>
          </a:p>
          <a:p>
            <a:r>
              <a:rPr lang="en-US" altLang="en-US" sz="2400" dirty="0"/>
              <a:t>The United States has few monopolies because Americans prefer competitive trade, and technology competes with existing monopolies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b="1" u="sng" dirty="0"/>
              <a:t>Natural monopoly </a:t>
            </a:r>
            <a:r>
              <a:rPr lang="en-US" altLang="en-US" sz="2400" dirty="0"/>
              <a:t>occurs when a single firm produces a product or provides a service because it minimizes the overall costs (public utilities</a:t>
            </a:r>
            <a:r>
              <a:rPr lang="en-US" altLang="en-US" sz="2400" dirty="0" smtClean="0"/>
              <a:t>).</a:t>
            </a:r>
          </a:p>
          <a:p>
            <a:r>
              <a:rPr lang="en-US" altLang="en-US" sz="2400" b="1" u="sng" dirty="0"/>
              <a:t>Geographic monopoly </a:t>
            </a:r>
            <a:r>
              <a:rPr lang="en-US" altLang="en-US" sz="2400" dirty="0"/>
              <a:t>occurs when the location cannot support two or more such businesses (small town drugstore).</a:t>
            </a:r>
            <a:endParaRPr lang="en-US" altLang="en-US" sz="1600" b="1" dirty="0">
              <a:solidFill>
                <a:schemeClr val="hlink"/>
              </a:solidFill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93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410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400" b="1" u="sng" dirty="0"/>
              <a:t>Technological monopoly </a:t>
            </a:r>
            <a:r>
              <a:rPr lang="en-US" altLang="en-US" sz="2400" dirty="0"/>
              <a:t>occurs when a producer has the exclusive right through patents or copyrights to produce or sell a particular product (an artist’s work for his lifetime plus 50 years</a:t>
            </a:r>
            <a:r>
              <a:rPr lang="en-US" altLang="en-US" sz="2400" dirty="0" smtClean="0"/>
              <a:t>).</a:t>
            </a:r>
          </a:p>
          <a:p>
            <a:r>
              <a:rPr lang="en-US" altLang="en-US" sz="2400" b="1" u="sng" dirty="0"/>
              <a:t>Government monopoly </a:t>
            </a:r>
            <a:r>
              <a:rPr lang="en-US" altLang="en-US" sz="2400" dirty="0"/>
              <a:t>occurs when the government provides products or services that private industry cannot adequately provide (uranium processing</a:t>
            </a:r>
            <a:r>
              <a:rPr lang="en-US" altLang="en-US" sz="2400" dirty="0" smtClean="0"/>
              <a:t>).</a:t>
            </a:r>
          </a:p>
          <a:p>
            <a:r>
              <a:rPr lang="en-US" altLang="en-US" sz="2400" dirty="0"/>
              <a:t>The monopolist is larger than a perfect competitor, allowing it to be the price maker versus the price taker.</a:t>
            </a:r>
            <a:endParaRPr lang="en-US" altLang="en-US" sz="1600" b="1" dirty="0">
              <a:solidFill>
                <a:schemeClr val="hlink"/>
              </a:solidFill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Image result for monopol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552" y="2718262"/>
            <a:ext cx="3316448" cy="186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66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characteristics of perfect competition</a:t>
            </a:r>
          </a:p>
          <a:p>
            <a:r>
              <a:rPr lang="en-US" dirty="0" smtClean="0"/>
              <a:t>Understand the nature of monopolistic competition</a:t>
            </a:r>
          </a:p>
          <a:p>
            <a:r>
              <a:rPr lang="en-US" dirty="0" smtClean="0"/>
              <a:t>Describe the behavior and characteristics of the oligopolistic</a:t>
            </a:r>
          </a:p>
          <a:p>
            <a:r>
              <a:rPr lang="en-US" dirty="0" smtClean="0"/>
              <a:t>Identify several types of monopolies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3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Laissez-faire</a:t>
            </a:r>
          </a:p>
          <a:p>
            <a:r>
              <a:rPr lang="en-US" dirty="0" smtClean="0"/>
              <a:t>Market structure</a:t>
            </a:r>
          </a:p>
          <a:p>
            <a:r>
              <a:rPr lang="en-US" dirty="0" smtClean="0"/>
              <a:t>Perfect competition</a:t>
            </a:r>
          </a:p>
          <a:p>
            <a:r>
              <a:rPr lang="en-US" dirty="0" smtClean="0"/>
              <a:t>Imperfect competition</a:t>
            </a:r>
          </a:p>
          <a:p>
            <a:r>
              <a:rPr lang="en-US" dirty="0" smtClean="0"/>
              <a:t>Monopolistic competition</a:t>
            </a:r>
          </a:p>
          <a:p>
            <a:r>
              <a:rPr lang="en-US" dirty="0" smtClean="0"/>
              <a:t>Product differentiation</a:t>
            </a:r>
          </a:p>
          <a:p>
            <a:r>
              <a:rPr lang="en-US" dirty="0" err="1" smtClean="0"/>
              <a:t>Nonprice</a:t>
            </a:r>
            <a:r>
              <a:rPr lang="en-US" dirty="0" smtClean="0"/>
              <a:t> competition</a:t>
            </a:r>
          </a:p>
          <a:p>
            <a:r>
              <a:rPr lang="en-US" dirty="0" smtClean="0"/>
              <a:t>Oligopoly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648200" y="1493837"/>
            <a:ext cx="4191000" cy="45259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Collusion</a:t>
            </a:r>
          </a:p>
          <a:p>
            <a:r>
              <a:rPr lang="en-US" dirty="0" smtClean="0"/>
              <a:t>Price-fixing</a:t>
            </a:r>
          </a:p>
          <a:p>
            <a:r>
              <a:rPr lang="en-US" dirty="0" smtClean="0"/>
              <a:t>Monopoly</a:t>
            </a:r>
          </a:p>
          <a:p>
            <a:r>
              <a:rPr lang="en-US" dirty="0" smtClean="0"/>
              <a:t>Natural monopoly</a:t>
            </a:r>
          </a:p>
          <a:p>
            <a:r>
              <a:rPr lang="en-US" dirty="0" smtClean="0"/>
              <a:t>Economies of scale</a:t>
            </a:r>
          </a:p>
          <a:p>
            <a:r>
              <a:rPr lang="en-US" dirty="0" smtClean="0"/>
              <a:t>Geographic monopoly</a:t>
            </a:r>
          </a:p>
          <a:p>
            <a:r>
              <a:rPr lang="en-US" dirty="0" smtClean="0"/>
              <a:t>Technological monopoly</a:t>
            </a:r>
          </a:p>
          <a:p>
            <a:r>
              <a:rPr lang="en-US" dirty="0" smtClean="0"/>
              <a:t>Government monopoly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467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When Adam Smith published An Inquiry into the Nature and Causes of the Wealth of Nations in 1776, the average factory was small, and business was </a:t>
            </a:r>
            <a:r>
              <a:rPr lang="en-US" altLang="en-US" sz="2400" dirty="0" smtClean="0"/>
              <a:t>competitive.</a:t>
            </a:r>
          </a:p>
          <a:p>
            <a:r>
              <a:rPr lang="en-US" sz="2400" b="1" u="sng" dirty="0" smtClean="0"/>
              <a:t>Laissez-faire</a:t>
            </a:r>
            <a:r>
              <a:rPr lang="en-US" sz="2400" dirty="0" smtClean="0"/>
              <a:t>, philosophy that government should not interfere with commerce or trade, dominated Smith’s writing</a:t>
            </a:r>
          </a:p>
          <a:p>
            <a:pPr lvl="1"/>
            <a:r>
              <a:rPr lang="en-US" dirty="0" smtClean="0"/>
              <a:t>French for “allow them to do”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3074" name="Picture 2" descr="Image result for laissez fair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86200"/>
            <a:ext cx="2343150" cy="233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11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mage result for laissez fai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62000"/>
            <a:ext cx="4886325" cy="554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06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Smith’s train of thought, the role of government is confined</a:t>
            </a:r>
          </a:p>
          <a:p>
            <a:pPr lvl="1"/>
            <a:r>
              <a:rPr lang="en-US" dirty="0" smtClean="0"/>
              <a:t>Protecting private property</a:t>
            </a:r>
          </a:p>
          <a:p>
            <a:pPr lvl="1"/>
            <a:r>
              <a:rPr lang="en-US" dirty="0" smtClean="0"/>
              <a:t>Enforcing contracts</a:t>
            </a:r>
          </a:p>
          <a:p>
            <a:pPr lvl="1"/>
            <a:r>
              <a:rPr lang="en-US" dirty="0" smtClean="0"/>
              <a:t>Settling disputes</a:t>
            </a:r>
          </a:p>
          <a:p>
            <a:pPr lvl="1"/>
            <a:r>
              <a:rPr lang="en-US" dirty="0" smtClean="0"/>
              <a:t>Protecting businesses against increased competition from foreign goods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68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late 1800’s competition was weakening.</a:t>
            </a:r>
          </a:p>
          <a:p>
            <a:r>
              <a:rPr lang="en-US" dirty="0" smtClean="0"/>
              <a:t>As industries developed (supply side of the market, producers) the nature of competitive markets changed.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12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/>
              <a:t>Today, economists classify markets according to conditions that prevail in them. </a:t>
            </a:r>
            <a:endParaRPr lang="en-US" altLang="en-US" sz="1600" b="1" dirty="0">
              <a:solidFill>
                <a:schemeClr val="hlink"/>
              </a:solidFill>
              <a:sym typeface="Wingdings" pitchFamily="2" charset="2"/>
            </a:endParaRPr>
          </a:p>
          <a:p>
            <a:r>
              <a:rPr lang="en-US" altLang="en-US" sz="2400" dirty="0"/>
              <a:t>They ask questions such as</a:t>
            </a:r>
          </a:p>
          <a:p>
            <a:pPr lvl="1"/>
            <a:r>
              <a:rPr lang="en-US" dirty="0" smtClean="0"/>
              <a:t>How many buyers and suppliers are there?</a:t>
            </a:r>
          </a:p>
          <a:p>
            <a:pPr lvl="1"/>
            <a:r>
              <a:rPr lang="en-US" dirty="0" smtClean="0"/>
              <a:t>How large are they?</a:t>
            </a:r>
          </a:p>
          <a:p>
            <a:pPr lvl="1"/>
            <a:r>
              <a:rPr lang="en-US" dirty="0" smtClean="0"/>
              <a:t>Does either have any influence over price?</a:t>
            </a:r>
          </a:p>
          <a:p>
            <a:pPr lvl="1"/>
            <a:r>
              <a:rPr lang="en-US" dirty="0" smtClean="0"/>
              <a:t>How much competition exists between firms?</a:t>
            </a:r>
          </a:p>
          <a:p>
            <a:pPr lvl="1"/>
            <a:r>
              <a:rPr lang="en-US" dirty="0" smtClean="0"/>
              <a:t>What kind of product is involved-is everyone trading the exact same product, or are they simply similar?</a:t>
            </a:r>
          </a:p>
          <a:p>
            <a:pPr lvl="1"/>
            <a:r>
              <a:rPr lang="en-US" dirty="0" smtClean="0"/>
              <a:t>Is it easy or difficult for new firms to enter the market?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5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The answers to these questions help determine </a:t>
            </a:r>
            <a:r>
              <a:rPr lang="en-US" altLang="en-US" sz="2400" b="1" u="sng" dirty="0"/>
              <a:t>market structure</a:t>
            </a:r>
            <a:r>
              <a:rPr lang="en-US" altLang="en-US" sz="2400" dirty="0"/>
              <a:t>, or the nature and degree of competition among firms operating in the same industry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/>
              <a:t>Economists group industries into four different </a:t>
            </a:r>
            <a:r>
              <a:rPr lang="en-US" altLang="en-US" sz="2400" dirty="0" smtClean="0"/>
              <a:t>market</a:t>
            </a:r>
          </a:p>
          <a:p>
            <a:pPr lvl="1"/>
            <a:r>
              <a:rPr lang="en-US" b="1" u="sng" dirty="0" smtClean="0"/>
              <a:t>Perfect competition</a:t>
            </a:r>
          </a:p>
          <a:p>
            <a:pPr lvl="1"/>
            <a:r>
              <a:rPr lang="en-US" b="1" u="sng" dirty="0" smtClean="0"/>
              <a:t>Monopolistic competition</a:t>
            </a:r>
          </a:p>
          <a:p>
            <a:pPr lvl="1"/>
            <a:r>
              <a:rPr lang="en-US" b="1" u="sng" dirty="0" smtClean="0"/>
              <a:t>Oligopoly</a:t>
            </a:r>
          </a:p>
          <a:p>
            <a:pPr lvl="1"/>
            <a:r>
              <a:rPr lang="en-US" b="1" u="sng" dirty="0" smtClean="0"/>
              <a:t>Monopoly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Image result for oligopol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30" y="3581400"/>
            <a:ext cx="391187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092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790</Words>
  <Application>Microsoft Office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7.1</vt:lpstr>
      <vt:lpstr>Objective</vt:lpstr>
      <vt:lpstr>Vocab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Perfect Competition</vt:lpstr>
      <vt:lpstr>PowerPoint Presentation</vt:lpstr>
      <vt:lpstr>Monopolistic Competition</vt:lpstr>
      <vt:lpstr>PowerPoint Presentation</vt:lpstr>
      <vt:lpstr>Oligopoly</vt:lpstr>
      <vt:lpstr>PowerPoint Presentation</vt:lpstr>
      <vt:lpstr>PowerPoint Presentation</vt:lpstr>
      <vt:lpstr>PowerPoint Presentation</vt:lpstr>
      <vt:lpstr>Monopoly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7.1</dc:title>
  <dc:creator>00, 00</dc:creator>
  <cp:lastModifiedBy>00, 00</cp:lastModifiedBy>
  <cp:revision>6</cp:revision>
  <dcterms:created xsi:type="dcterms:W3CDTF">2018-04-02T21:01:49Z</dcterms:created>
  <dcterms:modified xsi:type="dcterms:W3CDTF">2018-04-02T21:53:30Z</dcterms:modified>
</cp:coreProperties>
</file>