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70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41" autoAdjust="0"/>
    <p:restoredTop sz="94660"/>
  </p:normalViewPr>
  <p:slideViewPr>
    <p:cSldViewPr>
      <p:cViewPr varScale="1">
        <p:scale>
          <a:sx n="111" d="100"/>
          <a:sy n="111" d="100"/>
        </p:scale>
        <p:origin x="-19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BE16-6E9F-453C-A601-435AD13C43F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6FCE-00B1-499A-88D5-189463EA35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BE16-6E9F-453C-A601-435AD13C43F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6FCE-00B1-499A-88D5-189463EA35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BE16-6E9F-453C-A601-435AD13C43F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6FCE-00B1-499A-88D5-189463EA35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BE16-6E9F-453C-A601-435AD13C43F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6FCE-00B1-499A-88D5-189463EA35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BE16-6E9F-453C-A601-435AD13C43F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6FCE-00B1-499A-88D5-189463EA35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BE16-6E9F-453C-A601-435AD13C43F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6FCE-00B1-499A-88D5-189463EA35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BE16-6E9F-453C-A601-435AD13C43F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6FCE-00B1-499A-88D5-189463EA35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BE16-6E9F-453C-A601-435AD13C43F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6FCE-00B1-499A-88D5-189463EA35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BE16-6E9F-453C-A601-435AD13C43F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6FCE-00B1-499A-88D5-189463EA35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BE16-6E9F-453C-A601-435AD13C43F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9F6FCE-00B1-499A-88D5-189463EA35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BE16-6E9F-453C-A601-435AD13C43F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6FCE-00B1-499A-88D5-189463EA35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53CBE16-6E9F-453C-A601-435AD13C43F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79F6FCE-00B1-499A-88D5-189463EA35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m/url?sa=i&amp;rct=j&amp;q=&amp;esrc=s&amp;source=images&amp;cd=&amp;cad=rja&amp;uact=8&amp;ved=0ahUKEwibteOs9NrYAhXB3YMKHQpaBB4QjRwIBw&amp;url=http://www.landlordbydesign.com/&amp;psig=AOvVaw3c9SBKI8dpfUX4FZQSskf7&amp;ust=151613799003906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hyperlink" Target="http://www.google.com/url?sa=i&amp;rct=j&amp;q=&amp;esrc=s&amp;source=images&amp;cd=&amp;cad=rja&amp;uact=8&amp;ved=&amp;url=http://www.unimexicali.com/noticias/negocios/466869/walmart-planea-abrir-200-gasolineras-en-mexico-gonzalez-anaya.html&amp;psig=AOvVaw1xtbhmDUkzLq59JNRr2LJv&amp;ust=1516138030065854" TargetMode="External"/><Relationship Id="rId4" Type="http://schemas.openxmlformats.org/officeDocument/2006/relationships/hyperlink" Target="https://www.google.com/url?sa=i&amp;rct=j&amp;q=&amp;esrc=s&amp;source=images&amp;cd=&amp;cad=rja&amp;uact=8&amp;ved=0ahUKEwibgKq49NrYAhWW14MKHd7jAuoQjRwIBw&amp;url=https://www.themarkdownmarket.com/tips/10-best-deals-at-walmart-youll-be-surprised/&amp;psig=AOvVaw1xtbhmDUkzLq59JNRr2LJv&amp;ust=1516138030065854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s://www.google.com/url?sa=i&amp;rct=j&amp;q=&amp;esrc=s&amp;source=images&amp;cd=&amp;cad=rja&amp;uact=8&amp;ved=0ahUKEwjl2sHQ-NrYAhWmzIMKHSgKAZ4QjRwIBw&amp;url=https://iblog.dearbornschools.org/farhoud/category/economics-w2014/page/8/&amp;psig=AOvVaw3H7upndnVMv_cG7pR4Q0MO&amp;ust=151613914671116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3.jpeg"/><Relationship Id="rId7" Type="http://schemas.openxmlformats.org/officeDocument/2006/relationships/hyperlink" Target="https://www.google.com/url?sa=i&amp;rct=j&amp;q=&amp;esrc=s&amp;source=images&amp;cd=&amp;cad=rja&amp;uact=8&amp;ved=0ahUKEwi2uMqL69rYAhXj7oMKHd3oCVwQjRwIBw&amp;url=https://hub.jhu.edu/2015/12/21/self-image-affects-goal-setting/&amp;psig=AOvVaw2ra95WQ_DZlygDnpgUgf-K&amp;ust=1516135469592035" TargetMode="External"/><Relationship Id="rId2" Type="http://schemas.openxmlformats.org/officeDocument/2006/relationships/hyperlink" Target="https://www.google.com/url?sa=i&amp;rct=j&amp;q=&amp;esrc=s&amp;source=images&amp;cd=&amp;cad=rja&amp;uact=8&amp;ved=0ahUKEwink6_R6trYAhVr4oMKHdCaB4IQjRwIBw&amp;url=https://www.greyscalegoods.com/&amp;psig=AOvVaw0iOteUDsRj1VlcJ9xK7tOj&amp;ust=151613539504686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url?sa=i&amp;rct=j&amp;q=&amp;esrc=s&amp;source=images&amp;cd=&amp;cad=rja&amp;uact=8&amp;ved=0ahUKEwjB_aj46trYAhVs1oMKHXPzBrcQjRwIBw&amp;url=https://www.mckinsey.com/global-themes/china/whats-driving-the-chinese-consumer&amp;psig=AOvVaw2ra95WQ_DZlygDnpgUgf-K&amp;ust=1516135469592035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www.ansi.org/standards_activities/Focus-on-Services-Standards?menuid=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cad=rja&amp;uact=8&amp;ved=0ahUKEwjJ4aTK7drYAhUl_4MKHVgfA-YQjRwIBw&amp;url=https://www.quickenloans.com/blog/appraiser-opinions-of-home-value-fall-below-homeowner-opinions-according-to-quicken-loans-hppi&amp;psig=AOvVaw3dIkmcIvJc9OZhd35ir6cp&amp;ust=151613609079958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www.google.com/url?sa=i&amp;rct=j&amp;q=&amp;esrc=s&amp;source=images&amp;cd=&amp;cad=rja&amp;uact=8&amp;ved=&amp;url=http://www.esotericwealth.com/services/wealth-strategies/&amp;psig=AOvVaw0UlauWD1xSyaPmW6OIe_7R&amp;ust=1516136293837459" TargetMode="External"/><Relationship Id="rId4" Type="http://schemas.openxmlformats.org/officeDocument/2006/relationships/hyperlink" Target="http://www.google.com/url?sa=i&amp;rct=j&amp;q=&amp;esrc=s&amp;source=images&amp;cd=&amp;cad=rja&amp;uact=8&amp;ved=0ahUKEwj51PP-7drYAhXo6YMKHaKzDvUQjRwIBw&amp;url=http://www.financialscoop.net/top-wealth-building-tip-what-exactly-is-financial-freedom/&amp;psig=AOvVaw0UlauWD1xSyaPmW6OIe_7R&amp;ust=151613629383745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&amp;esrc=s&amp;source=images&amp;cd=&amp;cad=rja&amp;uact=8&amp;ved=0ahUKEwjT69mv79rYAhVh2IMKHWOyAYkQjRwIBw&amp;url=http://aceyourecons.sg/paradox-value/&amp;psig=AOvVaw3srEYHakH5IHZnl-yDKbdp&amp;ust=151613653446680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s://www.google.com/url?sa=i&amp;rct=j&amp;q=&amp;esrc=s&amp;source=images&amp;cd=&amp;cad=rja&amp;uact=8&amp;ved=0ahUKEwiAn8LJ79rYAhWB64MKHQDRCUUQjRwIBw&amp;url=https://www.amazon.com/Wealth-Nations-Adam-Smith/dp/1505577128&amp;psig=AOvVaw1PydcMAh8exbx-Io-fIxDk&amp;ust=1516136718048977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7S8jWh6AE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google.com/url?sa=i&amp;rct=j&amp;q=&amp;esrc=s&amp;source=images&amp;cd=&amp;cad=rja&amp;uact=8&amp;ved=0ahUKEwiQ29Wb8drYAhUl04MKHQ6UAtEQjRwIBw&amp;url=https://biophyseco.org/biophysical-economics/what-is-biophysical-economics/&amp;psig=AOvVaw1rgN-ZJxk3XodFknVuoRFy&amp;ust=151613712779421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s://www.google.com/url?sa=i&amp;rct=j&amp;q=&amp;esrc=s&amp;source=images&amp;cd=&amp;cad=rja&amp;uact=8&amp;ved=0ahUKEwjOifuT8trYAhUK2IMKHeOzCTYQjRwIBw&amp;url=https://www.tripadvisor.com/LocationPhotoDirectLink-g274812-d287868-i19726645-Market_Hall_Hala_Targowa-Wroclaw_Lower_Silesia_Province_Southern_Poland.html&amp;psig=AOvVaw3FUie9VGe7W0X1CX99cOgd&amp;ust=151613739831220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source=images&amp;cd=&amp;cad=rja&amp;uact=8&amp;ved=0ahUKEwjZ--Sr8trYAhUs7YMKHbzFAaQQjRwIBw&amp;url=http://phx.corporate-ir.net/phoenix.zhtml%3Fc%3D176060%26p%3Dirol-images_videos&amp;psig=AOvVaw04qHlXaxKafJPIF0zLRmtY&amp;ust=1516137467271597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s://www.google.com/url?sa=i&amp;rct=j&amp;q=&amp;esrc=s&amp;source=images&amp;cd=&amp;cad=rja&amp;uact=8&amp;ved=0ahUKEwj96Pig8trYAhVq5oMKHRkqBDgQjRwIBw&amp;url=https://www.squattypotty.com/store-locator/&amp;psig=AOvVaw3-0F7xJ8Q5bw2xiEtVzRe3&amp;ust=151613744040683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1 Section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Basic Economic 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009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3749040" cy="3579849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000" b="0" dirty="0" smtClean="0"/>
              <a:t>A </a:t>
            </a:r>
            <a:r>
              <a:rPr lang="en-US" sz="2000" u="sng" dirty="0" smtClean="0"/>
              <a:t>factor market </a:t>
            </a:r>
            <a:r>
              <a:rPr lang="en-US" sz="2000" b="0" dirty="0" smtClean="0"/>
              <a:t>is where people earn incomes</a:t>
            </a:r>
          </a:p>
          <a:p>
            <a:pPr lvl="2">
              <a:buFontTx/>
              <a:buChar char="-"/>
            </a:pPr>
            <a:r>
              <a:rPr lang="en-US" sz="2000" b="0" dirty="0" smtClean="0"/>
              <a:t>Centered on the 4 factors of production</a:t>
            </a:r>
          </a:p>
          <a:p>
            <a:pPr lvl="2">
              <a:buFontTx/>
              <a:buChar char="-"/>
            </a:pPr>
            <a:r>
              <a:rPr lang="en-US" sz="2000" dirty="0" smtClean="0"/>
              <a:t>The factors are bought and sold</a:t>
            </a:r>
          </a:p>
          <a:p>
            <a:pPr lvl="1">
              <a:buFontTx/>
              <a:buChar char="-"/>
            </a:pPr>
            <a:r>
              <a:rPr lang="en-US" sz="2000" b="1" u="sng" dirty="0" smtClean="0"/>
              <a:t>Product market </a:t>
            </a:r>
            <a:r>
              <a:rPr lang="en-US" sz="2000" b="0" dirty="0" smtClean="0"/>
              <a:t>is where people use income to buy from producers</a:t>
            </a:r>
          </a:p>
          <a:p>
            <a:pPr lvl="2">
              <a:buFontTx/>
              <a:buChar char="-"/>
            </a:pPr>
            <a:r>
              <a:rPr lang="en-US" sz="2000" dirty="0" smtClean="0"/>
              <a:t>Center on goods and services</a:t>
            </a:r>
            <a:endParaRPr lang="en-US" sz="2000" b="0" dirty="0" smtClean="0"/>
          </a:p>
        </p:txBody>
      </p:sp>
      <p:pic>
        <p:nvPicPr>
          <p:cNvPr id="6146" name="Picture 2" descr="Image result for landlord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33400"/>
            <a:ext cx="3561007" cy="2666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Image result for walmart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71438" y="-1355725"/>
            <a:ext cx="455295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0" name="Picture 6" descr="Related imag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428" y="3581400"/>
            <a:ext cx="455295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633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https://www.youtube.com/watch?v=mN5HPJYJzus</a:t>
            </a:r>
          </a:p>
        </p:txBody>
      </p:sp>
    </p:spTree>
    <p:extLst>
      <p:ext uri="{BB962C8B-B14F-4D97-AF65-F5344CB8AC3E}">
        <p14:creationId xmlns:p14="http://schemas.microsoft.com/office/powerpoint/2010/main" val="2158399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Productivity and Economic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3825240" cy="357984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000" u="sng" dirty="0" smtClean="0"/>
              <a:t>Economic  growth</a:t>
            </a:r>
            <a:r>
              <a:rPr lang="en-US" sz="2000" b="0" dirty="0" smtClean="0"/>
              <a:t>= Increase in a nation’s total output of goods and services over time</a:t>
            </a:r>
          </a:p>
          <a:p>
            <a:pPr lvl="2">
              <a:buFontTx/>
              <a:buChar char="-"/>
            </a:pPr>
            <a:r>
              <a:rPr lang="en-US" sz="2000" dirty="0" smtClean="0"/>
              <a:t>Circular flow becomes larger</a:t>
            </a:r>
          </a:p>
          <a:p>
            <a:pPr lvl="1">
              <a:buFontTx/>
              <a:buChar char="-"/>
            </a:pPr>
            <a:r>
              <a:rPr lang="en-US" sz="2000" b="1" u="sng" dirty="0" smtClean="0"/>
              <a:t>Productivity</a:t>
            </a:r>
            <a:r>
              <a:rPr lang="en-US" sz="2000" b="0" dirty="0" smtClean="0"/>
              <a:t> is the measure of the amount of output produced by the amount of inputs within a certain time</a:t>
            </a:r>
          </a:p>
          <a:p>
            <a:pPr lvl="2">
              <a:buFontTx/>
              <a:buChar char="-"/>
            </a:pPr>
            <a:r>
              <a:rPr lang="en-US" sz="2000" dirty="0" smtClean="0"/>
              <a:t>The most important factor to economic growth</a:t>
            </a:r>
          </a:p>
        </p:txBody>
      </p:sp>
    </p:spTree>
    <p:extLst>
      <p:ext uri="{BB962C8B-B14F-4D97-AF65-F5344CB8AC3E}">
        <p14:creationId xmlns:p14="http://schemas.microsoft.com/office/powerpoint/2010/main" val="2821611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3749040" cy="357984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400" b="0" dirty="0" smtClean="0"/>
              <a:t>Investing in </a:t>
            </a:r>
            <a:r>
              <a:rPr lang="en-US" sz="2400" u="sng" dirty="0" smtClean="0"/>
              <a:t>human capital </a:t>
            </a:r>
            <a:r>
              <a:rPr lang="en-US" sz="2400" b="0" dirty="0" smtClean="0"/>
              <a:t>improves productivity because when people’s skills, abilities, health, and motivation advance, productivity increases</a:t>
            </a:r>
          </a:p>
          <a:p>
            <a:pPr lvl="2">
              <a:buFontTx/>
              <a:buChar char="-"/>
            </a:pPr>
            <a:r>
              <a:rPr lang="en-US" sz="2400" dirty="0" smtClean="0"/>
              <a:t>Ex. Educational investments</a:t>
            </a:r>
            <a:endParaRPr lang="en-US" sz="2400" b="0" dirty="0" smtClean="0"/>
          </a:p>
        </p:txBody>
      </p:sp>
    </p:spTree>
    <p:extLst>
      <p:ext uri="{BB962C8B-B14F-4D97-AF65-F5344CB8AC3E}">
        <p14:creationId xmlns:p14="http://schemas.microsoft.com/office/powerpoint/2010/main" val="2058769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3825240" cy="357984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000" b="0" dirty="0" smtClean="0"/>
              <a:t>Productivity can also be increased by </a:t>
            </a:r>
            <a:r>
              <a:rPr lang="en-US" sz="2000" u="sng" dirty="0" smtClean="0"/>
              <a:t>division of labor </a:t>
            </a:r>
            <a:r>
              <a:rPr lang="en-US" sz="2000" b="0" dirty="0" smtClean="0"/>
              <a:t>and </a:t>
            </a:r>
            <a:r>
              <a:rPr lang="en-US" sz="2000" u="sng" dirty="0" smtClean="0"/>
              <a:t>specialization</a:t>
            </a:r>
          </a:p>
          <a:p>
            <a:pPr lvl="2">
              <a:buFontTx/>
              <a:buChar char="-"/>
            </a:pPr>
            <a:r>
              <a:rPr lang="en-US" sz="2000" dirty="0" smtClean="0"/>
              <a:t>Both help to make things more proficient and creates greater </a:t>
            </a:r>
            <a:r>
              <a:rPr lang="en-US" sz="2000" b="1" u="sng" dirty="0" smtClean="0"/>
              <a:t>economic interdependence</a:t>
            </a:r>
          </a:p>
          <a:p>
            <a:pPr lvl="1">
              <a:buFontTx/>
              <a:buChar char="-"/>
            </a:pPr>
            <a:r>
              <a:rPr lang="en-US" sz="2000" dirty="0" smtClean="0"/>
              <a:t>Economic interdependence=  the economic reliance on others and their reliance on you to provide goods and services</a:t>
            </a:r>
          </a:p>
        </p:txBody>
      </p:sp>
      <p:pic>
        <p:nvPicPr>
          <p:cNvPr id="7170" name="Picture 2" descr="Image result for economic interdependenc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420" y="1739590"/>
            <a:ext cx="3861158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530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altLang="en-US" sz="2800" b="0" dirty="0" smtClean="0"/>
              <a:t>Explain </a:t>
            </a:r>
            <a:r>
              <a:rPr lang="en-US" altLang="en-US" sz="2800" b="0" dirty="0"/>
              <a:t>the relationship among scarcity, value, utility, and wealth. </a:t>
            </a:r>
            <a:endParaRPr lang="en-US" altLang="en-US" sz="2800" b="0" dirty="0" smtClean="0"/>
          </a:p>
          <a:p>
            <a:pPr>
              <a:buFontTx/>
              <a:buChar char="-"/>
            </a:pPr>
            <a:r>
              <a:rPr lang="en-US" altLang="en-US" sz="2800" b="0" dirty="0"/>
              <a:t>Understand the circular flow of economic activity.</a:t>
            </a:r>
            <a:endParaRPr lang="en-US" altLang="en-US" sz="2800" dirty="0">
              <a:solidFill>
                <a:schemeClr val="hlink"/>
              </a:solidFill>
              <a:sym typeface="Wingdings" pitchFamily="2" charset="2"/>
            </a:endParaRP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211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3672840" cy="3579849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000" dirty="0" smtClean="0"/>
              <a:t>Good</a:t>
            </a:r>
          </a:p>
          <a:p>
            <a:pPr>
              <a:buFontTx/>
              <a:buChar char="-"/>
            </a:pPr>
            <a:r>
              <a:rPr lang="en-US" sz="2000" dirty="0" smtClean="0"/>
              <a:t>Consumer Good</a:t>
            </a:r>
          </a:p>
          <a:p>
            <a:pPr>
              <a:buFontTx/>
              <a:buChar char="-"/>
            </a:pPr>
            <a:r>
              <a:rPr lang="en-US" sz="2000" dirty="0" smtClean="0"/>
              <a:t>Durable Good</a:t>
            </a:r>
          </a:p>
          <a:p>
            <a:pPr>
              <a:buFontTx/>
              <a:buChar char="-"/>
            </a:pPr>
            <a:r>
              <a:rPr lang="en-US" sz="2000" dirty="0" smtClean="0"/>
              <a:t>Nondurable Good</a:t>
            </a:r>
          </a:p>
          <a:p>
            <a:pPr>
              <a:buFontTx/>
              <a:buChar char="-"/>
            </a:pPr>
            <a:r>
              <a:rPr lang="en-US" sz="2000" dirty="0" smtClean="0"/>
              <a:t>Service</a:t>
            </a:r>
          </a:p>
          <a:p>
            <a:pPr>
              <a:buFontTx/>
              <a:buChar char="-"/>
            </a:pPr>
            <a:r>
              <a:rPr lang="en-US" sz="2000" dirty="0" smtClean="0"/>
              <a:t>Value</a:t>
            </a:r>
          </a:p>
          <a:p>
            <a:pPr>
              <a:buFontTx/>
              <a:buChar char="-"/>
            </a:pPr>
            <a:r>
              <a:rPr lang="en-US" sz="2000" dirty="0" smtClean="0"/>
              <a:t>Paradox of Value</a:t>
            </a:r>
          </a:p>
          <a:p>
            <a:pPr>
              <a:buFontTx/>
              <a:buChar char="-"/>
            </a:pPr>
            <a:r>
              <a:rPr lang="en-US" sz="2000" dirty="0" smtClean="0"/>
              <a:t>Utility</a:t>
            </a:r>
          </a:p>
          <a:p>
            <a:pPr>
              <a:buFontTx/>
              <a:buChar char="-"/>
            </a:pPr>
            <a:r>
              <a:rPr lang="en-US" sz="2000" dirty="0" smtClean="0"/>
              <a:t>Wealth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5800" y="1066800"/>
            <a:ext cx="3672840" cy="35798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2000" dirty="0" smtClean="0"/>
              <a:t>Market</a:t>
            </a:r>
          </a:p>
          <a:p>
            <a:pPr>
              <a:buFontTx/>
              <a:buChar char="-"/>
            </a:pPr>
            <a:r>
              <a:rPr lang="en-US" sz="2000" dirty="0" smtClean="0"/>
              <a:t>Factor Market </a:t>
            </a:r>
          </a:p>
          <a:p>
            <a:pPr>
              <a:buFontTx/>
              <a:buChar char="-"/>
            </a:pPr>
            <a:r>
              <a:rPr lang="en-US" sz="2000" dirty="0" smtClean="0"/>
              <a:t>Product Market</a:t>
            </a:r>
          </a:p>
          <a:p>
            <a:pPr>
              <a:buFontTx/>
              <a:buChar char="-"/>
            </a:pPr>
            <a:r>
              <a:rPr lang="en-US" sz="2000" dirty="0" smtClean="0"/>
              <a:t>Economic Growth</a:t>
            </a:r>
          </a:p>
          <a:p>
            <a:pPr>
              <a:buFontTx/>
              <a:buChar char="-"/>
            </a:pPr>
            <a:r>
              <a:rPr lang="en-US" sz="2000" dirty="0" smtClean="0"/>
              <a:t>Productivity</a:t>
            </a:r>
          </a:p>
          <a:p>
            <a:pPr>
              <a:buFontTx/>
              <a:buChar char="-"/>
            </a:pPr>
            <a:r>
              <a:rPr lang="en-US" sz="2000" dirty="0" smtClean="0"/>
              <a:t>Human Capital</a:t>
            </a:r>
          </a:p>
          <a:p>
            <a:pPr>
              <a:buFontTx/>
              <a:buChar char="-"/>
            </a:pPr>
            <a:r>
              <a:rPr lang="en-US" sz="2000" dirty="0" smtClean="0"/>
              <a:t>Division of Labor</a:t>
            </a:r>
          </a:p>
          <a:p>
            <a:pPr>
              <a:buFontTx/>
              <a:buChar char="-"/>
            </a:pPr>
            <a:r>
              <a:rPr lang="en-US" sz="2000" dirty="0" smtClean="0"/>
              <a:t>Specialization</a:t>
            </a:r>
          </a:p>
          <a:p>
            <a:pPr>
              <a:buFontTx/>
              <a:buChar char="-"/>
            </a:pPr>
            <a:r>
              <a:rPr lang="en-US" sz="2000" dirty="0" smtClean="0"/>
              <a:t>Economic Independence</a:t>
            </a:r>
          </a:p>
        </p:txBody>
      </p:sp>
    </p:spTree>
    <p:extLst>
      <p:ext uri="{BB962C8B-B14F-4D97-AF65-F5344CB8AC3E}">
        <p14:creationId xmlns:p14="http://schemas.microsoft.com/office/powerpoint/2010/main" val="265039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Goods, Services, and the Consumers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3825240" cy="357984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000" u="sng" dirty="0" smtClean="0"/>
              <a:t>Goods</a:t>
            </a:r>
            <a:r>
              <a:rPr lang="en-US" sz="2000" b="0" dirty="0" smtClean="0"/>
              <a:t>  are items that are economically  useful or satisfy an economic want</a:t>
            </a:r>
          </a:p>
          <a:p>
            <a:pPr lvl="2">
              <a:buFontTx/>
              <a:buChar char="-"/>
            </a:pPr>
            <a:r>
              <a:rPr lang="en-US" sz="2000" dirty="0" smtClean="0"/>
              <a:t>Classified as consumer/capital and durable/nondurable</a:t>
            </a:r>
          </a:p>
          <a:p>
            <a:pPr lvl="1">
              <a:buFontTx/>
              <a:buChar char="-"/>
            </a:pPr>
            <a:r>
              <a:rPr lang="en-US" sz="2000" b="1" u="sng" dirty="0" smtClean="0"/>
              <a:t>Services</a:t>
            </a:r>
            <a:r>
              <a:rPr lang="en-US" sz="2000" dirty="0" smtClean="0"/>
              <a:t>=work performed for someone and are tangible</a:t>
            </a:r>
          </a:p>
          <a:p>
            <a:pPr lvl="1">
              <a:buFontTx/>
              <a:buChar char="-"/>
            </a:pPr>
            <a:r>
              <a:rPr lang="en-US" sz="2000" dirty="0" smtClean="0"/>
              <a:t>Consumers use goods and services to satisfy wants and needs</a:t>
            </a:r>
          </a:p>
        </p:txBody>
      </p:sp>
      <p:pic>
        <p:nvPicPr>
          <p:cNvPr id="1026" name="Picture 2" descr="Image result for good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098978"/>
            <a:ext cx="4311805" cy="191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ervices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227" y="3011328"/>
            <a:ext cx="4552950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Image result for consumers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71438" y="-1790700"/>
            <a:ext cx="3743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Image result for consumers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223838" y="-1638300"/>
            <a:ext cx="3743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0" descr="Image result for consumers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376238" y="-1485900"/>
            <a:ext cx="3743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Image result for consumers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967" y="4687611"/>
            <a:ext cx="3235470" cy="215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12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Value, Utility, and Wealth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3672840" cy="3579849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800" u="sng" dirty="0" smtClean="0"/>
              <a:t>Value</a:t>
            </a:r>
            <a:r>
              <a:rPr lang="en-US" sz="1800" b="0" dirty="0" smtClean="0"/>
              <a:t>= Worth expressed in $</a:t>
            </a:r>
          </a:p>
          <a:p>
            <a:pPr lvl="2">
              <a:buFontTx/>
              <a:buChar char="-"/>
            </a:pPr>
            <a:r>
              <a:rPr lang="en-US" sz="1800" dirty="0" smtClean="0"/>
              <a:t>Scarcity by itself is not enough to create value, must have utility</a:t>
            </a:r>
          </a:p>
          <a:p>
            <a:pPr lvl="1">
              <a:buFontTx/>
              <a:buChar char="-"/>
            </a:pPr>
            <a:r>
              <a:rPr lang="en-US" sz="1800" b="1" u="sng" dirty="0" smtClean="0"/>
              <a:t>Utility</a:t>
            </a:r>
            <a:r>
              <a:rPr lang="en-US" sz="1800" dirty="0" smtClean="0"/>
              <a:t>= A good’s or service’s capacity to provide satisfaction</a:t>
            </a:r>
          </a:p>
          <a:p>
            <a:pPr lvl="2">
              <a:buFontTx/>
              <a:buChar char="-"/>
            </a:pPr>
            <a:r>
              <a:rPr lang="en-US" sz="1800" dirty="0" smtClean="0"/>
              <a:t>Varies with the needs and wants of each person</a:t>
            </a:r>
          </a:p>
          <a:p>
            <a:pPr lvl="1">
              <a:buFontTx/>
              <a:buChar char="-"/>
            </a:pPr>
            <a:r>
              <a:rPr lang="en-US" sz="1800" b="1" u="sng" dirty="0" smtClean="0"/>
              <a:t>Wealth</a:t>
            </a:r>
            <a:r>
              <a:rPr lang="en-US" sz="1800" dirty="0" smtClean="0"/>
              <a:t>= Accumulation of goods that are tangible, scarce, useful, and transferable</a:t>
            </a:r>
          </a:p>
          <a:p>
            <a:pPr lvl="2">
              <a:buFontTx/>
              <a:buChar char="-"/>
            </a:pPr>
            <a:r>
              <a:rPr lang="en-US" sz="1800" dirty="0" smtClean="0"/>
              <a:t>Doesn’t include services</a:t>
            </a:r>
          </a:p>
          <a:p>
            <a:pPr lvl="1">
              <a:buFontTx/>
              <a:buChar char="-"/>
            </a:pPr>
            <a:endParaRPr lang="en-US" b="0" dirty="0"/>
          </a:p>
        </p:txBody>
      </p:sp>
      <p:pic>
        <p:nvPicPr>
          <p:cNvPr id="2050" name="Picture 2" descr="Image result for valu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43000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Image result for wealth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71438" y="-685800"/>
            <a:ext cx="32004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Related imag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150" y="2971800"/>
            <a:ext cx="3810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8804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Paradox of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00628"/>
            <a:ext cx="3977640" cy="3579849"/>
          </a:xfrm>
        </p:spPr>
        <p:txBody>
          <a:bodyPr>
            <a:noAutofit/>
          </a:bodyPr>
          <a:lstStyle/>
          <a:p>
            <a:r>
              <a:rPr lang="en-US" sz="2400" b="0" dirty="0" smtClean="0"/>
              <a:t>-Situation where some necessities are worth less than non-necessities</a:t>
            </a:r>
          </a:p>
          <a:p>
            <a:r>
              <a:rPr lang="en-US" sz="2400" b="0" dirty="0" smtClean="0"/>
              <a:t>-Water is a need, but has a low value, while diamonds isn’t a need but has a very high value</a:t>
            </a:r>
          </a:p>
        </p:txBody>
      </p:sp>
      <p:pic>
        <p:nvPicPr>
          <p:cNvPr id="3074" name="Picture 2" descr="Image result for paradox of valu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614" y="4724400"/>
            <a:ext cx="4079443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Adam Smith wealth of nations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899532"/>
            <a:ext cx="2689458" cy="349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140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www.youtube.com/watch?v=e7S8jWh6AEs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044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Flow of Economic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00628"/>
            <a:ext cx="3749040" cy="3579849"/>
          </a:xfrm>
        </p:spPr>
        <p:txBody>
          <a:bodyPr>
            <a:normAutofit/>
          </a:bodyPr>
          <a:lstStyle/>
          <a:p>
            <a:r>
              <a:rPr lang="en-US" sz="2400" b="0" dirty="0" smtClean="0"/>
              <a:t>- The wealth an economy generates is made possible by the circular flow</a:t>
            </a:r>
            <a:endParaRPr lang="en-US" sz="2400" b="0" dirty="0"/>
          </a:p>
        </p:txBody>
      </p:sp>
      <p:pic>
        <p:nvPicPr>
          <p:cNvPr id="4100" name="Picture 4" descr="Image result for circular flow of economic activity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1295400"/>
            <a:ext cx="4933950" cy="3354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344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3749040" cy="357984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000" b="0" dirty="0" smtClean="0"/>
              <a:t>The key feature to the circular flow is the </a:t>
            </a:r>
            <a:r>
              <a:rPr lang="en-US" sz="2000" u="sng" dirty="0" smtClean="0"/>
              <a:t>Market</a:t>
            </a:r>
            <a:endParaRPr lang="en-US" sz="2000" b="0" dirty="0" smtClean="0"/>
          </a:p>
          <a:p>
            <a:pPr>
              <a:buFontTx/>
              <a:buChar char="-"/>
            </a:pPr>
            <a:r>
              <a:rPr lang="en-US" sz="2000" b="0" dirty="0" smtClean="0"/>
              <a:t>Market= Locations/mechanisms for buyers and sellers to trade</a:t>
            </a:r>
            <a:endParaRPr lang="en-US" sz="2000" dirty="0" smtClean="0"/>
          </a:p>
          <a:p>
            <a:pPr lvl="2">
              <a:buFontTx/>
              <a:buChar char="-"/>
            </a:pPr>
            <a:r>
              <a:rPr lang="en-US" sz="2000" dirty="0" smtClean="0"/>
              <a:t>Classified as local, regional, national, global, and cyberspace</a:t>
            </a:r>
          </a:p>
          <a:p>
            <a:pPr lvl="2">
              <a:buFontTx/>
              <a:buChar char="-"/>
            </a:pPr>
            <a:r>
              <a:rPr lang="en-US" sz="2000" b="0" dirty="0" smtClean="0"/>
              <a:t>Where the trade is taking place</a:t>
            </a:r>
          </a:p>
        </p:txBody>
      </p:sp>
      <p:pic>
        <p:nvPicPr>
          <p:cNvPr id="5122" name="Picture 2" descr="Image result for marke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990600"/>
            <a:ext cx="2527820" cy="167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stor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071" y="3074022"/>
            <a:ext cx="3018833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Image result for amazon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800600"/>
            <a:ext cx="374643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118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101</TotalTime>
  <Words>413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Angles</vt:lpstr>
      <vt:lpstr>Ch. 1 Section 2</vt:lpstr>
      <vt:lpstr>Objective</vt:lpstr>
      <vt:lpstr>Vocab</vt:lpstr>
      <vt:lpstr>Goods, Services, and the Consumers</vt:lpstr>
      <vt:lpstr>Value, Utility, and Wealth</vt:lpstr>
      <vt:lpstr>Paradox of Value</vt:lpstr>
      <vt:lpstr>PowerPoint Presentation</vt:lpstr>
      <vt:lpstr>Circular Flow of Economic Activity</vt:lpstr>
      <vt:lpstr>PowerPoint Presentation</vt:lpstr>
      <vt:lpstr>PowerPoint Presentation</vt:lpstr>
      <vt:lpstr>PowerPoint Presentation</vt:lpstr>
      <vt:lpstr>Productivity and Economic Growth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 Section 2</dc:title>
  <dc:creator>00, 00</dc:creator>
  <cp:lastModifiedBy>00, 00</cp:lastModifiedBy>
  <cp:revision>10</cp:revision>
  <dcterms:created xsi:type="dcterms:W3CDTF">2018-01-15T20:24:13Z</dcterms:created>
  <dcterms:modified xsi:type="dcterms:W3CDTF">2018-01-16T13:15:47Z</dcterms:modified>
</cp:coreProperties>
</file>