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embeddedFontLst>
    <p:embeddedFont>
      <p:font typeface="Average" panose="020B0604020202020204" charset="0"/>
      <p:regular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90" y="-21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8110405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Shape 10"/>
          <p:cNvGrpSpPr/>
          <p:nvPr/>
        </p:nvGrpSpPr>
        <p:grpSpPr>
          <a:xfrm>
            <a:off x="4350279" y="2855377"/>
            <a:ext cx="443589"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Shape 14"/>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Shape 15"/>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Shape 1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255275"/>
            <a:ext cx="8520600" cy="18906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51" name="Shape 5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Shape 1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Shape 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Shape 2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Shape 2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Shape 2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Shape 2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Shape 3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Shape 3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Shape 3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1" name="Shape 41"/>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Shape 42"/>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Shape 43"/>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Shape 4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Shape 4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America Fracturing</a:t>
            </a:r>
            <a:endParaRPr/>
          </a:p>
        </p:txBody>
      </p:sp>
      <p:sp>
        <p:nvSpPr>
          <p:cNvPr id="60" name="Shape 60"/>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 Draft</a:t>
            </a:r>
            <a:endParaRPr/>
          </a:p>
        </p:txBody>
      </p:sp>
      <p:sp>
        <p:nvSpPr>
          <p:cNvPr id="66" name="Shape 6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sp>
        <p:nvSpPr>
          <p:cNvPr id="67" name="Shape 6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*Due to the increasing need for soldiers and the lower and lower number of American men entering the military, the U.S. Government utilized the draft</a:t>
            </a:r>
            <a:endParaRPr/>
          </a:p>
          <a:p>
            <a:pPr marL="0" lvl="0" indent="0">
              <a:spcBef>
                <a:spcPts val="1600"/>
              </a:spcBef>
              <a:spcAft>
                <a:spcPts val="0"/>
              </a:spcAft>
              <a:buNone/>
            </a:pPr>
            <a:r>
              <a:rPr lang="en" u="sng"/>
              <a:t>*American citizens looking to avoid getting drafted found many ways to become ineligible to be drafted</a:t>
            </a:r>
            <a:endParaRPr u="sng"/>
          </a:p>
          <a:p>
            <a:pPr marL="0" lvl="0" indent="0">
              <a:spcBef>
                <a:spcPts val="1600"/>
              </a:spcBef>
              <a:spcAft>
                <a:spcPts val="1600"/>
              </a:spcAft>
              <a:buNone/>
            </a:pPr>
            <a:r>
              <a:rPr lang="en" u="sng"/>
              <a:t>*There was also a very disproportionate number of African Americans drafted into the conflict as a result of the Civil Rights Movement</a:t>
            </a:r>
            <a:endParaRPr u="sng"/>
          </a:p>
        </p:txBody>
      </p:sp>
      <p:pic>
        <p:nvPicPr>
          <p:cNvPr id="68" name="Shape 68"/>
          <p:cNvPicPr preferRelativeResize="0"/>
          <p:nvPr/>
        </p:nvPicPr>
        <p:blipFill>
          <a:blip r:embed="rId3">
            <a:alphaModFix/>
          </a:blip>
          <a:stretch>
            <a:fillRect/>
          </a:stretch>
        </p:blipFill>
        <p:spPr>
          <a:xfrm>
            <a:off x="311700" y="1152475"/>
            <a:ext cx="3066771" cy="1725075"/>
          </a:xfrm>
          <a:prstGeom prst="rect">
            <a:avLst/>
          </a:prstGeom>
          <a:noFill/>
          <a:ln>
            <a:noFill/>
          </a:ln>
        </p:spPr>
      </p:pic>
      <p:pic>
        <p:nvPicPr>
          <p:cNvPr id="69" name="Shape 69"/>
          <p:cNvPicPr preferRelativeResize="0"/>
          <p:nvPr/>
        </p:nvPicPr>
        <p:blipFill>
          <a:blip r:embed="rId4">
            <a:alphaModFix/>
          </a:blip>
          <a:stretch>
            <a:fillRect/>
          </a:stretch>
        </p:blipFill>
        <p:spPr>
          <a:xfrm>
            <a:off x="1232200" y="2877550"/>
            <a:ext cx="3600200" cy="1800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Women in Vietnam</a:t>
            </a:r>
            <a:endParaRPr/>
          </a:p>
        </p:txBody>
      </p:sp>
      <p:sp>
        <p:nvSpPr>
          <p:cNvPr id="75" name="Shape 7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a:p>
            <a:pPr marL="0" lvl="0" indent="0">
              <a:spcBef>
                <a:spcPts val="1600"/>
              </a:spcBef>
              <a:spcAft>
                <a:spcPts val="0"/>
              </a:spcAft>
              <a:buNone/>
            </a:pPr>
            <a:r>
              <a:rPr lang="en"/>
              <a:t>*</a:t>
            </a:r>
            <a:r>
              <a:rPr lang="en" u="sng"/>
              <a:t>Women joined the war effort in non-combatant roles as nurses in non-front line posts</a:t>
            </a:r>
            <a:endParaRPr u="sng"/>
          </a:p>
          <a:p>
            <a:pPr marL="0" lvl="0" indent="0">
              <a:spcBef>
                <a:spcPts val="1600"/>
              </a:spcBef>
              <a:spcAft>
                <a:spcPts val="0"/>
              </a:spcAft>
              <a:buNone/>
            </a:pPr>
            <a:endParaRPr/>
          </a:p>
          <a:p>
            <a:pPr marL="0" lvl="0" indent="0">
              <a:spcBef>
                <a:spcPts val="1600"/>
              </a:spcBef>
              <a:spcAft>
                <a:spcPts val="1600"/>
              </a:spcAft>
              <a:buNone/>
            </a:pPr>
            <a:r>
              <a:rPr lang="en"/>
              <a:t>*</a:t>
            </a:r>
            <a:r>
              <a:rPr lang="en" u="sng"/>
              <a:t>Many women also volunteered as entertainment and sources of hospitality (American Red Cross/ USO)</a:t>
            </a:r>
            <a:endParaRPr u="sng"/>
          </a:p>
        </p:txBody>
      </p:sp>
      <p:sp>
        <p:nvSpPr>
          <p:cNvPr id="76" name="Shape 7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77" name="Shape 77"/>
          <p:cNvPicPr preferRelativeResize="0"/>
          <p:nvPr/>
        </p:nvPicPr>
        <p:blipFill>
          <a:blip r:embed="rId3">
            <a:alphaModFix/>
          </a:blip>
          <a:stretch>
            <a:fillRect/>
          </a:stretch>
        </p:blipFill>
        <p:spPr>
          <a:xfrm>
            <a:off x="6947950" y="2223606"/>
            <a:ext cx="1884350" cy="2803142"/>
          </a:xfrm>
          <a:prstGeom prst="rect">
            <a:avLst/>
          </a:prstGeom>
          <a:noFill/>
          <a:ln>
            <a:noFill/>
          </a:ln>
        </p:spPr>
      </p:pic>
      <p:pic>
        <p:nvPicPr>
          <p:cNvPr id="78" name="Shape 78"/>
          <p:cNvPicPr preferRelativeResize="0"/>
          <p:nvPr/>
        </p:nvPicPr>
        <p:blipFill>
          <a:blip r:embed="rId4">
            <a:alphaModFix/>
          </a:blip>
          <a:stretch>
            <a:fillRect/>
          </a:stretch>
        </p:blipFill>
        <p:spPr>
          <a:xfrm>
            <a:off x="4369475" y="1088225"/>
            <a:ext cx="2520600" cy="20500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Anti-War Movement- Students Speak Up</a:t>
            </a:r>
            <a:endParaRPr/>
          </a:p>
        </p:txBody>
      </p:sp>
      <p:sp>
        <p:nvSpPr>
          <p:cNvPr id="84" name="Shape 8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sp>
        <p:nvSpPr>
          <p:cNvPr id="85" name="Shape 8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t>
            </a:r>
            <a:r>
              <a:rPr lang="en" u="sng"/>
              <a:t>The largest sources of push back to the war effort were found on college campuses across the country</a:t>
            </a:r>
            <a:endParaRPr u="sng"/>
          </a:p>
          <a:p>
            <a:pPr marL="0" lvl="0" indent="0">
              <a:spcBef>
                <a:spcPts val="1600"/>
              </a:spcBef>
              <a:spcAft>
                <a:spcPts val="0"/>
              </a:spcAft>
              <a:buNone/>
            </a:pPr>
            <a:r>
              <a:rPr lang="en"/>
              <a:t>*Young people (the main group being drafted into the war) found ways to march and protest across the country. </a:t>
            </a:r>
            <a:endParaRPr/>
          </a:p>
          <a:p>
            <a:pPr marL="0" lvl="0" indent="0">
              <a:spcBef>
                <a:spcPts val="1600"/>
              </a:spcBef>
              <a:spcAft>
                <a:spcPts val="1600"/>
              </a:spcAft>
              <a:buNone/>
            </a:pPr>
            <a:r>
              <a:rPr lang="en"/>
              <a:t>*</a:t>
            </a:r>
            <a:r>
              <a:rPr lang="en" u="sng"/>
              <a:t>The New Left movement helped set the stage for the Students for a Democratic Society (SDS) and Free Speech movements to be formed</a:t>
            </a:r>
            <a:endParaRPr u="sng"/>
          </a:p>
        </p:txBody>
      </p:sp>
      <p:pic>
        <p:nvPicPr>
          <p:cNvPr id="86" name="Shape 86"/>
          <p:cNvPicPr preferRelativeResize="0"/>
          <p:nvPr/>
        </p:nvPicPr>
        <p:blipFill>
          <a:blip r:embed="rId3">
            <a:alphaModFix/>
          </a:blip>
          <a:stretch>
            <a:fillRect/>
          </a:stretch>
        </p:blipFill>
        <p:spPr>
          <a:xfrm>
            <a:off x="311700" y="1152475"/>
            <a:ext cx="2863826" cy="2112075"/>
          </a:xfrm>
          <a:prstGeom prst="rect">
            <a:avLst/>
          </a:prstGeom>
          <a:noFill/>
          <a:ln>
            <a:noFill/>
          </a:ln>
        </p:spPr>
      </p:pic>
      <p:pic>
        <p:nvPicPr>
          <p:cNvPr id="87" name="Shape 87"/>
          <p:cNvPicPr preferRelativeResize="0"/>
          <p:nvPr/>
        </p:nvPicPr>
        <p:blipFill>
          <a:blip r:embed="rId4">
            <a:alphaModFix/>
          </a:blip>
          <a:stretch>
            <a:fillRect/>
          </a:stretch>
        </p:blipFill>
        <p:spPr>
          <a:xfrm>
            <a:off x="2106375" y="3063847"/>
            <a:ext cx="2726025" cy="1794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“Teach Ins”</a:t>
            </a:r>
            <a:endParaRPr/>
          </a:p>
        </p:txBody>
      </p:sp>
      <p:sp>
        <p:nvSpPr>
          <p:cNvPr id="93" name="Shape 93"/>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t>
            </a:r>
            <a:r>
              <a:rPr lang="en" u="sng"/>
              <a:t>On many college campuses, staff and students participated in a type of protest called a “teach in”.</a:t>
            </a:r>
            <a:endParaRPr u="sng"/>
          </a:p>
          <a:p>
            <a:pPr marL="0" lvl="0" indent="0">
              <a:spcBef>
                <a:spcPts val="1600"/>
              </a:spcBef>
              <a:spcAft>
                <a:spcPts val="0"/>
              </a:spcAft>
              <a:buNone/>
            </a:pPr>
            <a:r>
              <a:rPr lang="en"/>
              <a:t>*The first teach in begin in March of 1965 when staff of the University of Michigan refused to teach for 24 hours</a:t>
            </a:r>
            <a:endParaRPr/>
          </a:p>
          <a:p>
            <a:pPr marL="0" lvl="0" indent="0">
              <a:spcBef>
                <a:spcPts val="1600"/>
              </a:spcBef>
              <a:spcAft>
                <a:spcPts val="1600"/>
              </a:spcAft>
              <a:buNone/>
            </a:pPr>
            <a:r>
              <a:rPr lang="en"/>
              <a:t>*</a:t>
            </a:r>
            <a:r>
              <a:rPr lang="en" u="sng"/>
              <a:t>Instead of not doing anything for 24 hours, staff and students decided to open up discussions about the Vietnam War and the repercussions over the night of March 24th into the 25th</a:t>
            </a:r>
            <a:endParaRPr u="sng"/>
          </a:p>
        </p:txBody>
      </p:sp>
      <p:sp>
        <p:nvSpPr>
          <p:cNvPr id="94" name="Shape 9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95" name="Shape 95"/>
          <p:cNvPicPr preferRelativeResize="0"/>
          <p:nvPr/>
        </p:nvPicPr>
        <p:blipFill>
          <a:blip r:embed="rId3">
            <a:alphaModFix/>
          </a:blip>
          <a:stretch>
            <a:fillRect/>
          </a:stretch>
        </p:blipFill>
        <p:spPr>
          <a:xfrm>
            <a:off x="4212222" y="1196200"/>
            <a:ext cx="4931778" cy="3328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Doves v Hawks</a:t>
            </a:r>
            <a:endParaRPr/>
          </a:p>
        </p:txBody>
      </p:sp>
      <p:sp>
        <p:nvSpPr>
          <p:cNvPr id="101" name="Shape 101"/>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sp>
        <p:nvSpPr>
          <p:cNvPr id="102" name="Shape 10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t>
            </a:r>
            <a:r>
              <a:rPr lang="en" u="sng"/>
              <a:t>The fracture within the country focuses on where you stand on the Vietnam War. Do you support it? Or do you oppose it?</a:t>
            </a:r>
            <a:endParaRPr u="sng"/>
          </a:p>
          <a:p>
            <a:pPr marL="0" lvl="0" indent="0">
              <a:spcBef>
                <a:spcPts val="1600"/>
              </a:spcBef>
              <a:spcAft>
                <a:spcPts val="0"/>
              </a:spcAft>
              <a:buNone/>
            </a:pPr>
            <a:r>
              <a:rPr lang="en"/>
              <a:t>*</a:t>
            </a:r>
            <a:r>
              <a:rPr lang="en" u="sng"/>
              <a:t>These competing views divided the country into two different groups: doves and hawks</a:t>
            </a:r>
            <a:endParaRPr u="sng"/>
          </a:p>
          <a:p>
            <a:pPr marL="0" lvl="0" indent="0">
              <a:spcBef>
                <a:spcPts val="1600"/>
              </a:spcBef>
              <a:spcAft>
                <a:spcPts val="1600"/>
              </a:spcAft>
              <a:buNone/>
            </a:pPr>
            <a:r>
              <a:rPr lang="en"/>
              <a:t>*Even with the rising levels of dissatisfaction with the Vietnam War, public opinion (over 70%) stated that protests against the war was disloyalty to the country </a:t>
            </a:r>
            <a:endParaRPr/>
          </a:p>
        </p:txBody>
      </p:sp>
      <p:pic>
        <p:nvPicPr>
          <p:cNvPr id="103" name="Shape 103"/>
          <p:cNvPicPr preferRelativeResize="0"/>
          <p:nvPr/>
        </p:nvPicPr>
        <p:blipFill>
          <a:blip r:embed="rId3">
            <a:alphaModFix/>
          </a:blip>
          <a:stretch>
            <a:fillRect/>
          </a:stretch>
        </p:blipFill>
        <p:spPr>
          <a:xfrm>
            <a:off x="86075" y="1834475"/>
            <a:ext cx="2431500" cy="3202725"/>
          </a:xfrm>
          <a:prstGeom prst="rect">
            <a:avLst/>
          </a:prstGeom>
          <a:noFill/>
          <a:ln>
            <a:noFill/>
          </a:ln>
        </p:spPr>
      </p:pic>
      <p:pic>
        <p:nvPicPr>
          <p:cNvPr id="104" name="Shape 104"/>
          <p:cNvPicPr preferRelativeResize="0"/>
          <p:nvPr/>
        </p:nvPicPr>
        <p:blipFill>
          <a:blip r:embed="rId4">
            <a:alphaModFix/>
          </a:blip>
          <a:stretch>
            <a:fillRect/>
          </a:stretch>
        </p:blipFill>
        <p:spPr>
          <a:xfrm>
            <a:off x="2517575" y="1017725"/>
            <a:ext cx="2314825" cy="1762721"/>
          </a:xfrm>
          <a:prstGeom prst="rect">
            <a:avLst/>
          </a:prstGeom>
          <a:noFill/>
          <a:ln>
            <a:noFill/>
          </a:ln>
        </p:spPr>
      </p:pic>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338</Words>
  <Application>Microsoft Office PowerPoint</Application>
  <PresentationFormat>On-screen Show (16:9)</PresentationFormat>
  <Paragraphs>22</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Oswald</vt:lpstr>
      <vt:lpstr>Average</vt:lpstr>
      <vt:lpstr>Slate</vt:lpstr>
      <vt:lpstr>America Fracturing</vt:lpstr>
      <vt:lpstr>The Draft</vt:lpstr>
      <vt:lpstr>Women in Vietnam</vt:lpstr>
      <vt:lpstr>Anti-War Movement- Students Speak Up</vt:lpstr>
      <vt:lpstr>“Teach Ins”</vt:lpstr>
      <vt:lpstr>Doves v Hawks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 Fracturing</dc:title>
  <dc:creator>Edward Cann</dc:creator>
  <cp:lastModifiedBy>00, 00</cp:lastModifiedBy>
  <cp:revision>1</cp:revision>
  <dcterms:modified xsi:type="dcterms:W3CDTF">2018-04-05T16:43:17Z</dcterms:modified>
</cp:coreProperties>
</file>