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handoutMasterIdLst>
    <p:handoutMasterId r:id="rId44"/>
  </p:handoutMasterIdLst>
  <p:sldIdLst>
    <p:sldId id="256" r:id="rId2"/>
    <p:sldId id="260" r:id="rId3"/>
    <p:sldId id="257" r:id="rId4"/>
    <p:sldId id="258" r:id="rId5"/>
    <p:sldId id="259" r:id="rId6"/>
    <p:sldId id="262" r:id="rId7"/>
    <p:sldId id="261" r:id="rId8"/>
    <p:sldId id="314" r:id="rId9"/>
    <p:sldId id="264" r:id="rId10"/>
    <p:sldId id="265" r:id="rId11"/>
    <p:sldId id="266" r:id="rId12"/>
    <p:sldId id="311" r:id="rId13"/>
    <p:sldId id="310" r:id="rId14"/>
    <p:sldId id="267" r:id="rId15"/>
    <p:sldId id="268" r:id="rId16"/>
    <p:sldId id="300" r:id="rId17"/>
    <p:sldId id="270" r:id="rId18"/>
    <p:sldId id="301" r:id="rId19"/>
    <p:sldId id="269" r:id="rId20"/>
    <p:sldId id="303" r:id="rId21"/>
    <p:sldId id="271" r:id="rId22"/>
    <p:sldId id="302" r:id="rId23"/>
    <p:sldId id="274" r:id="rId24"/>
    <p:sldId id="275" r:id="rId25"/>
    <p:sldId id="276" r:id="rId26"/>
    <p:sldId id="277" r:id="rId27"/>
    <p:sldId id="312" r:id="rId28"/>
    <p:sldId id="278" r:id="rId29"/>
    <p:sldId id="279" r:id="rId30"/>
    <p:sldId id="288" r:id="rId31"/>
    <p:sldId id="289" r:id="rId32"/>
    <p:sldId id="309" r:id="rId33"/>
    <p:sldId id="315" r:id="rId34"/>
    <p:sldId id="292" r:id="rId35"/>
    <p:sldId id="316" r:id="rId36"/>
    <p:sldId id="294" r:id="rId37"/>
    <p:sldId id="295" r:id="rId38"/>
    <p:sldId id="296" r:id="rId39"/>
    <p:sldId id="297" r:id="rId40"/>
    <p:sldId id="298" r:id="rId41"/>
    <p:sldId id="299" r:id="rId42"/>
    <p:sldId id="313" r:id="rId4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32284D3-A3EE-4445-8A01-8E24CA52713F}" type="datetimeFigureOut">
              <a:rPr lang="en-US" smtClean="0"/>
              <a:t>3/31/2016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8C9C775-2EFF-4D57-919C-8510BE6AB4BB}" type="slidenum">
              <a:rPr lang="en-US" smtClean="0"/>
              <a:t>‹#›</a:t>
            </a:fld>
            <a:endParaRPr lang="en-US"/>
          </a:p>
        </p:txBody>
      </p:sp>
    </p:spTree>
    <p:extLst>
      <p:ext uri="{BB962C8B-B14F-4D97-AF65-F5344CB8AC3E}">
        <p14:creationId xmlns:p14="http://schemas.microsoft.com/office/powerpoint/2010/main" val="39678122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1135182-9675-4CFE-BB40-000A25C965C5}" type="datetimeFigureOut">
              <a:rPr lang="en-US" smtClean="0"/>
              <a:t>3/31/2016</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0E163CF-2247-4016-A8B4-6ECAA539E843}"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35182-9675-4CFE-BB40-000A25C965C5}"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E163CF-2247-4016-A8B4-6ECAA539E8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135182-9675-4CFE-BB40-000A25C965C5}"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0E163CF-2247-4016-A8B4-6ECAA539E84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135182-9675-4CFE-BB40-000A25C965C5}"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E163CF-2247-4016-A8B4-6ECAA539E843}"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1135182-9675-4CFE-BB40-000A25C965C5}" type="datetimeFigureOut">
              <a:rPr lang="en-US" smtClean="0"/>
              <a:t>3/31/2016</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0E163CF-2247-4016-A8B4-6ECAA539E843}"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135182-9675-4CFE-BB40-000A25C965C5}"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E163CF-2247-4016-A8B4-6ECAA539E843}"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135182-9675-4CFE-BB40-000A25C965C5}" type="datetimeFigureOut">
              <a:rPr lang="en-US" smtClean="0"/>
              <a:t>3/31/2016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E163CF-2247-4016-A8B4-6ECAA539E843}"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135182-9675-4CFE-BB40-000A25C965C5}" type="datetimeFigureOut">
              <a:rPr lang="en-US" smtClean="0"/>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E163CF-2247-4016-A8B4-6ECAA539E843}"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01135182-9675-4CFE-BB40-000A25C965C5}" type="datetimeFigureOut">
              <a:rPr lang="en-US" smtClean="0"/>
              <a:t>3/31/2016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E163CF-2247-4016-A8B4-6ECAA539E8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35182-9675-4CFE-BB40-000A25C965C5}"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0E163CF-2247-4016-A8B4-6ECAA539E843}"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35182-9675-4CFE-BB40-000A25C965C5}"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E163CF-2247-4016-A8B4-6ECAA539E843}"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1135182-9675-4CFE-BB40-000A25C965C5}" type="datetimeFigureOut">
              <a:rPr lang="en-US" smtClean="0"/>
              <a:t>3/31/2016</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0E163CF-2247-4016-A8B4-6ECAA539E84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upload.wikimedia.org/wikipedia/commons/f/fa/Seal_Of_The_President_Of_The_United_States_Of_America.sv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YeSPlCRcpds" TargetMode="External"/><Relationship Id="rId2" Type="http://schemas.openxmlformats.org/officeDocument/2006/relationships/hyperlink" Target="https://www.youtube.com/watch?v=mPuQEG19BIM" TargetMode="Externa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OiMHhmXnKhE" TargetMode="External"/><Relationship Id="rId2" Type="http://schemas.openxmlformats.org/officeDocument/2006/relationships/hyperlink" Target="https://www.youtube.com/watch?v=DD7QuVB3Grk"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orOgtankPLM"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kO16tqYjk4&amp;list=RDLkO16tqYjk4" TargetMode="External"/><Relationship Id="rId2" Type="http://schemas.openxmlformats.org/officeDocument/2006/relationships/hyperlink" Target="https://www.youtube.com/watch?v=JW8AJds1CzI" TargetMode="Externa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bn8e-WzKK9Y" TargetMode="External"/><Relationship Id="rId2" Type="http://schemas.openxmlformats.org/officeDocument/2006/relationships/hyperlink" Target="https://www.youtube.com/watch?v=s4MF_aE0ZG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Sl4Pb5Ypbho" TargetMode="External"/><Relationship Id="rId2" Type="http://schemas.openxmlformats.org/officeDocument/2006/relationships/hyperlink" Target="https://www.youtube.com/watch?v=OUS9mM8Xbb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705600" cy="1828800"/>
          </a:xfrm>
        </p:spPr>
        <p:txBody>
          <a:bodyPr/>
          <a:lstStyle/>
          <a:p>
            <a:pPr algn="ctr"/>
            <a:r>
              <a:rPr lang="en-US" dirty="0" smtClean="0"/>
              <a:t>The Presidency</a:t>
            </a:r>
            <a:endParaRPr lang="en-US" dirty="0"/>
          </a:p>
        </p:txBody>
      </p:sp>
      <p:pic>
        <p:nvPicPr>
          <p:cNvPr id="1026" name="Picture 2" descr="File:Seal Of The President Of The United States Of America.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989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US" sz="2000" dirty="0" smtClean="0"/>
              <a:t>The White House (132 room mansion situated on 18.3 acres of prime Washington, D.C. real estate).</a:t>
            </a:r>
          </a:p>
          <a:p>
            <a:r>
              <a:rPr lang="en-US" sz="2000" dirty="0">
                <a:hlinkClick r:id="rId2"/>
              </a:rPr>
              <a:t>https://</a:t>
            </a:r>
            <a:r>
              <a:rPr lang="en-US" sz="2000" dirty="0" smtClean="0">
                <a:hlinkClick r:id="rId2"/>
              </a:rPr>
              <a:t>www.youtube.com/watch?v=mPuQEG19BIM</a:t>
            </a:r>
            <a:endParaRPr lang="en-US" sz="2000" dirty="0" smtClean="0"/>
          </a:p>
          <a:p>
            <a:endParaRPr lang="en-US" sz="2000" dirty="0"/>
          </a:p>
        </p:txBody>
      </p:sp>
      <p:sp>
        <p:nvSpPr>
          <p:cNvPr id="7" name="Content Placeholder 6"/>
          <p:cNvSpPr>
            <a:spLocks noGrp="1"/>
          </p:cNvSpPr>
          <p:nvPr>
            <p:ph sz="half" idx="2"/>
          </p:nvPr>
        </p:nvSpPr>
        <p:spPr/>
        <p:txBody>
          <a:bodyPr>
            <a:normAutofit/>
          </a:bodyPr>
          <a:lstStyle/>
          <a:p>
            <a:r>
              <a:rPr lang="en-US" sz="2000" dirty="0" smtClean="0"/>
              <a:t>A fleet of automobiles (President Obama’s limousines are </a:t>
            </a:r>
            <a:r>
              <a:rPr lang="en-US" sz="2000" dirty="0" err="1" smtClean="0"/>
              <a:t>Cadillacs</a:t>
            </a:r>
            <a:r>
              <a:rPr lang="en-US" sz="2000" dirty="0" smtClean="0"/>
              <a:t>).</a:t>
            </a:r>
          </a:p>
          <a:p>
            <a:r>
              <a:rPr lang="en-US" sz="2000" dirty="0">
                <a:hlinkClick r:id="rId3"/>
              </a:rPr>
              <a:t>https://</a:t>
            </a:r>
            <a:r>
              <a:rPr lang="en-US" sz="2000" dirty="0" smtClean="0">
                <a:hlinkClick r:id="rId3"/>
              </a:rPr>
              <a:t>www.youtube.com/watch?v=YeSPlCRcpds</a:t>
            </a:r>
            <a:endParaRPr lang="en-US" sz="2000" dirty="0" smtClean="0"/>
          </a:p>
        </p:txBody>
      </p:sp>
      <p:sp>
        <p:nvSpPr>
          <p:cNvPr id="2" name="Title 1"/>
          <p:cNvSpPr>
            <a:spLocks noGrp="1"/>
          </p:cNvSpPr>
          <p:nvPr>
            <p:ph type="title"/>
          </p:nvPr>
        </p:nvSpPr>
        <p:spPr/>
        <p:txBody>
          <a:bodyPr>
            <a:normAutofit/>
          </a:bodyPr>
          <a:lstStyle/>
          <a:p>
            <a:r>
              <a:rPr lang="en-US" dirty="0" smtClean="0"/>
              <a:t>Benefits of Being the President</a:t>
            </a:r>
            <a:endParaRPr lang="en-US" dirty="0"/>
          </a:p>
        </p:txBody>
      </p:sp>
      <p:pic>
        <p:nvPicPr>
          <p:cNvPr id="1026" name="Picture 2" descr="http://hackedgadgets.com/wp-content/2/Presidential_limo_cadillac_one_a_look_ins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1" y="3745948"/>
            <a:ext cx="4580466" cy="3001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ndrewprokos.com/d/white-house-north-front?g2_itemId=5521&amp;g2_serialNumbe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84" y="3745947"/>
            <a:ext cx="4188816" cy="3001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364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2400" dirty="0" smtClean="0"/>
              <a:t>Air Force One (custom Boeing 747-200).</a:t>
            </a:r>
          </a:p>
          <a:p>
            <a:pPr lvl="1"/>
            <a:r>
              <a:rPr lang="en-US" sz="1800" dirty="0" smtClean="0"/>
              <a:t>Currently the only 747-200 flown (went into service in 1991).</a:t>
            </a:r>
          </a:p>
          <a:p>
            <a:pPr lvl="1"/>
            <a:r>
              <a:rPr lang="en-US" sz="1800" dirty="0" smtClean="0"/>
              <a:t>The Pentagon is planning on replacing the current AF-1.</a:t>
            </a:r>
          </a:p>
        </p:txBody>
      </p:sp>
      <p:sp>
        <p:nvSpPr>
          <p:cNvPr id="4" name="Content Placeholder 3"/>
          <p:cNvSpPr>
            <a:spLocks noGrp="1"/>
          </p:cNvSpPr>
          <p:nvPr>
            <p:ph sz="half" idx="2"/>
          </p:nvPr>
        </p:nvSpPr>
        <p:spPr/>
        <p:txBody>
          <a:bodyPr>
            <a:normAutofit/>
          </a:bodyPr>
          <a:lstStyle/>
          <a:p>
            <a:r>
              <a:rPr lang="en-US" sz="3200" dirty="0" smtClean="0"/>
              <a:t>Camp David (resort hideaway in Maryland)</a:t>
            </a:r>
          </a:p>
          <a:p>
            <a:endParaRPr lang="en-US" sz="2400" dirty="0"/>
          </a:p>
        </p:txBody>
      </p:sp>
      <p:sp>
        <p:nvSpPr>
          <p:cNvPr id="2" name="Title 1"/>
          <p:cNvSpPr>
            <a:spLocks noGrp="1"/>
          </p:cNvSpPr>
          <p:nvPr>
            <p:ph type="title"/>
          </p:nvPr>
        </p:nvSpPr>
        <p:spPr/>
        <p:txBody>
          <a:bodyPr>
            <a:normAutofit/>
          </a:bodyPr>
          <a:lstStyle/>
          <a:p>
            <a:r>
              <a:rPr lang="en-US" dirty="0" smtClean="0"/>
              <a:t>Benefits of Being the President</a:t>
            </a:r>
            <a:endParaRPr lang="en-US" dirty="0"/>
          </a:p>
        </p:txBody>
      </p:sp>
      <p:pic>
        <p:nvPicPr>
          <p:cNvPr id="2050" name="Picture 2" descr="http://www.whitehouse.gov/sites/default/files/imagecache/page_masthead/746px-Air_Force_One_over_Mt__Rushm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91000"/>
            <a:ext cx="447944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proprofs.com/quiz-school/upload/yuiupload/3340012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067" y="3886199"/>
            <a:ext cx="409575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286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Air Force One Video:</a:t>
            </a:r>
          </a:p>
          <a:p>
            <a:pPr lvl="1"/>
            <a:r>
              <a:rPr lang="en-US" dirty="0">
                <a:hlinkClick r:id="rId2"/>
              </a:rPr>
              <a:t>https://www.youtube.com/watch?v=DD7QuVB3Grk</a:t>
            </a:r>
            <a:endParaRPr lang="en-US" dirty="0"/>
          </a:p>
          <a:p>
            <a:pPr lvl="1"/>
            <a:endParaRPr lang="en-US" dirty="0"/>
          </a:p>
        </p:txBody>
      </p:sp>
      <p:sp>
        <p:nvSpPr>
          <p:cNvPr id="3" name="Content Placeholder 2"/>
          <p:cNvSpPr>
            <a:spLocks noGrp="1"/>
          </p:cNvSpPr>
          <p:nvPr>
            <p:ph sz="half" idx="2"/>
          </p:nvPr>
        </p:nvSpPr>
        <p:spPr/>
        <p:txBody>
          <a:bodyPr/>
          <a:lstStyle/>
          <a:p>
            <a:r>
              <a:rPr lang="en-US" dirty="0" smtClean="0"/>
              <a:t>Camp David:</a:t>
            </a:r>
          </a:p>
          <a:p>
            <a:pPr lvl="1"/>
            <a:r>
              <a:rPr lang="en-US" dirty="0">
                <a:hlinkClick r:id="rId3"/>
              </a:rPr>
              <a:t>https://</a:t>
            </a:r>
            <a:r>
              <a:rPr lang="en-US" dirty="0" smtClean="0">
                <a:hlinkClick r:id="rId3"/>
              </a:rPr>
              <a:t>www.youtube.com/watch?v=OiMHhmXnKhE</a:t>
            </a:r>
            <a:endParaRPr lang="en-US" dirty="0" smtClean="0"/>
          </a:p>
          <a:p>
            <a:pPr lvl="1"/>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260578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5576" y="1719072"/>
            <a:ext cx="3881404" cy="4407408"/>
          </a:xfrm>
        </p:spPr>
        <p:txBody>
          <a:bodyPr/>
          <a:lstStyle/>
          <a:p>
            <a:r>
              <a:rPr lang="en-US" dirty="0" smtClean="0"/>
              <a:t>Secret Service</a:t>
            </a:r>
          </a:p>
          <a:p>
            <a:pPr lvl="1"/>
            <a:r>
              <a:rPr lang="en-US" dirty="0" smtClean="0"/>
              <a:t>The best armed and most well trained bodyguards in the history of the world.</a:t>
            </a:r>
          </a:p>
          <a:p>
            <a:pPr lvl="1"/>
            <a:endParaRPr lang="en-US" dirty="0"/>
          </a:p>
        </p:txBody>
      </p:sp>
      <p:sp>
        <p:nvSpPr>
          <p:cNvPr id="9" name="Content Placeholder 8"/>
          <p:cNvSpPr>
            <a:spLocks noGrp="1"/>
          </p:cNvSpPr>
          <p:nvPr>
            <p:ph sz="half" idx="2"/>
          </p:nvPr>
        </p:nvSpPr>
        <p:spPr/>
        <p:txBody>
          <a:bodyPr/>
          <a:lstStyle/>
          <a:p>
            <a:r>
              <a:rPr lang="en-US" dirty="0" smtClean="0"/>
              <a:t>Marine One</a:t>
            </a:r>
          </a:p>
          <a:p>
            <a:pPr lvl="1"/>
            <a:r>
              <a:rPr lang="en-US" dirty="0" smtClean="0"/>
              <a:t>The President’s Personal Helicopter</a:t>
            </a:r>
          </a:p>
          <a:p>
            <a:pPr lvl="1"/>
            <a:r>
              <a:rPr lang="en-US" dirty="0">
                <a:hlinkClick r:id="rId2"/>
              </a:rPr>
              <a:t>https://</a:t>
            </a:r>
            <a:r>
              <a:rPr lang="en-US" dirty="0" smtClean="0">
                <a:hlinkClick r:id="rId2"/>
              </a:rPr>
              <a:t>www.youtube.com/watch?v=orOgtankPLM</a:t>
            </a:r>
            <a:endParaRPr lang="en-US" dirty="0" smtClean="0"/>
          </a:p>
          <a:p>
            <a:pPr lvl="1"/>
            <a:endParaRPr lang="en-US" dirty="0"/>
          </a:p>
        </p:txBody>
      </p:sp>
      <p:sp>
        <p:nvSpPr>
          <p:cNvPr id="4" name="Title 3"/>
          <p:cNvSpPr>
            <a:spLocks noGrp="1"/>
          </p:cNvSpPr>
          <p:nvPr>
            <p:ph type="title"/>
          </p:nvPr>
        </p:nvSpPr>
        <p:spPr/>
        <p:txBody>
          <a:bodyPr/>
          <a:lstStyle/>
          <a:p>
            <a:r>
              <a:rPr lang="en-US" dirty="0" smtClean="0"/>
              <a:t>Benefits of being the President</a:t>
            </a:r>
            <a:endParaRPr lang="en-US" dirty="0"/>
          </a:p>
        </p:txBody>
      </p:sp>
      <p:sp>
        <p:nvSpPr>
          <p:cNvPr id="5" name="AutoShape 4" descr="data:image/jpeg;base64,/9j/4AAQSkZJRgABAQAAAQABAAD/2wCEAAkGBxQTEhMUExMWFhUXGBgaGRgWFhUXFhgZFxoXFxgaFxUZHSggGhsmIBcWJTEhJSorLi4uFx8zODMsNygtLisBCgoKDg0OGxAQGywmICQsLCwsMiwuLCwvLC80LywsLTI3LC8sLCwsLCwsLCwsLCwsLCwsLDQsLCwsLCwsLCwsLP/AABEIAN4A4wMBEQACEQEDEQH/xAAbAAEAAwEBAQEAAAAAAAAAAAAABAUGAwIHAf/EAEYQAAIABAMEBwMIBwgCAwAAAAECAAMRIQQSMQVBUWEGEyIycYGRobHBI0JSYnKCktEUJENzssLwFTNTY4Oi0vGz4Qclk//EABsBAQACAwEBAAAAAAAAAAAAAAADBQIEBgEH/8QAPBEAAQMCAwQIBAYCAQQDAAAAAQACAwQREiExBUFRYRMicYGRobHRMsHh8AYUI0JS8TNichU0Q4IWJFP/2gAMAwEAAhEDEQA/APuMESCJBEgiQRIIkESCJBEgiQRIIuWJxCy1zMaD2nkIimmZC3E8rOON0jsLVlMf0uNSJa24ih/3G3oDFHNtWQnqZDxPsrWPZ7bdbNR5PS6YD2gSPBT7qH0iJm05gc3X7R7LN1BGdAtLsnbKTgKGh9h+IPIxb0tc2bqnI+qrp6V0We5Wcb61UgiQRIIkESCJBEgiQRIIkESCJBEgiQRIIkESCJBEgiQRIIkESCJBFiOlONMyaZYPZFQfAWPqfYDHMbQnMkp4DIfNXdHEGMB3nNZyfNVQCamvdVbEjSpb5q8KXNI0gzity53LhIxstiFIaUToc5da/WzXA5iMzGCEuQp2CnmVMB0vlYedj5a14VjBhLHWXj2h7V9MwU/OitvOviLGOtppeliD1zszMDy1d4nUaQRIIkESCJBEgiQRIIkESCJBEgiQRIIkESCJBEgiQRIIkESCJBF882mhE+YN9Pcz1949Y4+cWe4HiV0URuwdgVLiZdT4qlPAKFI8iDEbjZTN0VbOk10vutx0pGbSitsaDVxqaKp5tkVT7bRg74xZeM+FfSdhj5IeJjpdnD9AdpVFV/5FYRvrVSCJBEgiQRIIkESCJBEgiQRIIkESCJBEgiQRIIkESCJBEgiQRIIsl0uwWVhNBAsTfkO0DyIA8wI5/acAZJjH7vVW9DLibhO5Zx0FqizG4NQVrdmVhdTSpPGkVY4LfPFcOuFmRArd2tyVAHYopsGKgiv1DHpdlcIG52Kl7CwPWzAKiikWO9jcE8hrzI5Xyp4zI8DeVjPJgaV9IkSgqhRoBHXRRiNgYNy517i9xcV0jNYpBEgiQRIIkESCJBEgiQRIIkESCJBEgiQRIIkESCJBEgiQRIIkEWK6RYrrZuUd0e5T8W9gMcxXT9LMSNBkPmruki6OMX1Oaoca9yOPZ8hQuf4V/FGkcgtsZlcAL8K2rwNaqT4NTyLRiw7lk7ipGzcSUmK2leyeRravMNbzMZRuLXLGRoc1fTMJPzorcR7d8dfBKJYw8b1zkjMDi1dolWCQRIIkESCJBEgiQRIIkESCJBEgiQRIIkESCJBEgiQRIIkESCKFtfFdXLY7zYeJ/K5jUrZ+hhJGpyCnpoukkA3LEKaIXpdqZRy0Qeda/eMcvbcrxVbCt9RoDxArfzJY/ejB5zUrdF4YVsYwWSNe531B+0KV9QVbxJ4RI/OzgsW5ZLbdD9oZ0ysb7/tDX1FDF3sufMs45j5qpr4rdYLSxdKtSCJBEgiQRIIkESCJBEgiQRIIkESCJBEgiQRIIkESCJBEgiQRZPpJP62aJQ0Fj4av8F8THP18vSz4Ro31VvSMwR4jqVT7TarBBu4biwNfRa+brFe7JbbNFFxCADgP6oAPhENrqUFQyCDQgg8DTTyjFzbLIG6KKmnHT7Qrl9asv3hwjNmfVXjss1P2DjOrmqRo1PUXHqKj0iSmkMb8tQop2B7V9IlTAwBGhFY69jw9ocN655zS02K9xksUgiQRIIkESCJBEgiQRIIkESCJBEgiQRIIkESCJBEgiQRR9oYnq5bNwFvE6RBUzCGIv+7qWGPpHhqyGEssyc++tOOVa1PiWr40WOejYQzE7U5q3ebuwhVSYpVzuxq1SNeyCT2qtuvRQLmiCgMQEXz4qa25QsS7PeuUeh8hqo594/V0iMuw6KUBVizDKtSqfRBoV5odx5aHfxjMEOGaEbwp0pw4JRsw35e+vNk1HiKi2sRmMtNwvcW4r2Wr2gaZu0CNzA9qngwr4MsH5EOC8bpYr6B0Xx/WSwN+tOG5h5H3x0GzZsTcHeFTVsWF2JXcWi0UgiQRIIkESCJBEgiQRIIkESCL8ZgNY8JA1XoF1+JMB0IPgY8DmnQoWkar1GS8SCJBEgiQRIIsPtvpXOlT5iSwrKtNTShvUWU8K+cUE9fK2Vwa7K+WQ+9VcQ0cbowXDNU2O6ZTZ2VDJBNbBWNSfwxBPUSTtAechy+qnipmRG7VQ7Z6XCSglijzhbLnZ5UumgO5mFBYC3GLOh2TNU2fMSGeBPsOZ+qrK3accF2xWLvIKhldKcdNso6zkJKv7ADFtJsnZ0Qu/q9riPmqtm0q2T4M+wfRecX0hxko5ZktEOtGkItRyqsIdmbPmGKPrDk4n5r2TaNbGbPy7Qu2z9tY2dmMtJRC0zEy5KqK6VZqCMJ6DZ0BAkvc6C7iT3C5WUNdXSglm7XQeq9YjpFj5DhWREYi1JUvtA/RK2YeEItnbOmaXMzA1zOXbfMd68krq6Nwa/U6ZDNdtl9OSzgYtA6E95BldOJFNRxGvujGq2DE5n6OR4HMH2WdNtmRrv1NOW5bLZG2WlANKWWysSVYTXyPahoSrUNBdTcUPjHNu6SkfmCCPv73K/HR1LLg3BUyf05nKRWWqioqQ9aCtzdBuiZu0pX6HyCx/IRhb7DTMyKeI9u+LyF+OMO5KokbhcQusSLBIIkESCJBEgiQRIIkEVN0h231ACqM01u6NaVtUjfyEV9dW9DZjM3Hy5rbpabpes7JoWWxOGmP28RNI5VFvM9keAHnFDK17zeQ3KtmOa3JgsFFlyFrWVO7Q4FT/DQj1iEDDmBbsUl75FX+wekLhxKn79G91TvHPUb4tqLaLmuDJTcHQ8O1aFTRtIxx+C1TzVGpA8SBF4XtbqVVhpOgUd9pyRrNT8QiF1XA3V48VIKeU6NPguD7dkD9pXwDH4RC7aVMP3eRUgo5ju9FHmdJpI+kfID3kREdrQbgT3LMUEu+yit0vlaKATuq6+4ViJ21xbqsPepRs529ywWLxQo8xmAzEszN3Vr3a7y2UL2RevDWKmOCSeQNaLn7v3X3nJWL5WQsxONgFkto7ad1mDDKwlqB1k2nbYE0FSO4pPzRrv3x1lFsqGmc0zkF5+EbuOXEjju3blzVZtOWoDhCCGjU7/opQ2DJkS0d2Rw6BhNmtSWK7kkKc8xwONBpGJ2hPUSOjaCC02wtGZtvLz1WtPLMrEUkMTGvJBBF7nTuaMyV+bLDDB4jDtM6h86OhmsZOZWNDrehCm3hGVTZ1ZFUsZjFnNdhGKxGY5anksYLtgkgc7Cbgi/Vv89yi7Yn9bIw+HllsQ8rMWmIrsBmNkUkVI0vyHlsUcLmVMtQ8YA+1gSL5bzbIf3dRVLw6FkLTiLb3Ofhnn9hdej6tKlzFmLNl5iCRMkGZIZRudMtQeYhXR9M9jmBrrX0dheDxDr2txBSkPRtcHXF+LcTT2i1+8KNt7Hy2bD/AKM5zoDXIZiy1ZiKdUrmq760pujKhp5h0n5kCxtbFhLiP9iBZ3K91jVyxuwdCcxwuBfkDmFO6Y41EYSWlS5kxZSh5pqJnWEVrmUioFQaGovGnseB8jDO1zmtLjhaPhwg6WINt4uLLY2jK1jhE5ocQ0XO+/aPFRdk4fGYaU08S/kTd5czR1+kZZuKWowobilo2amegqpBTudd24jceF9O7TvUVPHV07OmaLDeD62+/BX+FxkvFITKqSB2pTGs1BvI/wAVPrC4tUb45ut2XLSuvq3j96Hl4LoqLaUdQLaHgvoHRjpGow0vOy1HZJLhbrrrxFG+9E1PWdGyxCjqKXE8kK+k7altpf7JU/GNsVzDqCtU0rhvUhcenMeR+ESirjKjMD10XFIfnDzt74kE8Z3rExPG5dFmA6EHzEZh7ToVgWkahcsZihLUkkCgJuaAAakncIwllEYWccZeVjsf0rZieqUU+k9b+EsEUHia8oop9p52bn6eCtYqEAdb771GkdJ5wNSJbDkGQ/iDGnpELNpvBzA7slK6hYRkT6rU7F24k8GlQRqrUzDnbVefrF1S1jZRcfUKsnpnRlXEby1FicF8riZ85vmnKvLUexQPxGObZ+rLJKeNgrp/6cbIxwus1j8W01i9aDdyBuAOFiKnUk8o0ZJMTluMZhFlWHFsrCpJFfMcwdQYyDQRksloFHWKDXtKdQPhwIINPyiJY6FcpqU1mU/APeI8sOCyUdnG5yfA/wDGGfBe5L8yV3OfEP8AzR51kyXnKB81R4mWPjHuFx3+qXCh7Y2pLw6VmDMXUhEU6htWLjug6WvrSLLZuzJap3VyaDmfkBvKr67aEdMM8ydAsgWn4wl2VjJlULLKoAik3yKdWpW99KmOua2moGiJpAc+9i7eeZ4eHJcw589Y4yOBLW6gbhyH3zVkMTIxWFeUoXDtJrMljMcjilCHJ7z89eFqxqGCopKps5vIH2a7LNp3EcG8vHOxU4lhqYTF8Bbm3PI9vE/Y3qRsH9I/R5SuVlSwS0tymfEENqJKHQa9s/StWINpyUUc7nm7nkAOaDZuWmLyy5aKfZ8NVJEGiwaDcG2efDzz56q2wuyVBzCWuY3Myf8ALzieJr2VPhFJNtad4wtOFvBvVHv6K5i2XCw4nZnic1ZfozEUabNP3so8goEVznOdr55+t1vCNjdAv0YKmjzR/qP8THluQ8AvcLVwxeAZ++UmjhORWPk6gMvjG1DWTwm7HEdh+RuFry0cEo6zQqM7FEqYJkmkqaO6s75SQx+pNN0PDNfmIuWbZbURmGrBIOpbcHvHra45Kpk2S6F/S05zG45/f3mo+P2q36Pi1xChMUVlJeoLoH1C93QtdbHXdG9HQtbUQOpjeG7nbiGm2WeufO9uO5aL6pxhlbNlJYDtF+Gnh4Kv2LsV5sgzpOdJ0t+y2agmV+ahsQ49taRt1m0GQVAikILXDMWzbzP+p38LX0WvTUj5YS9gIcDkb68u1aHot0sV2Mqeolz2YUmAEK8wVWkxB3WNSpYC9b0oI0K/ZADTJBprb2O8fea36PaZLhHNrotfiGUsVZFLDUFpJI36Fq+yOaMLtyvQ8LwZVO6kxfsLMHtS0eYZhxXuJh1svDYxl/auv2mPuesOlnbx8F70cbtwXpNsTt0wN4qh/hpHv52QcF5+WYVxx+1Js1QjZQtQTlUitNAasbVv5CMZatz2YbWWUdO1jsSisciqcqs7DMM4zIiknL2dGc0rewFLXrGTcMLQbXcc89w90N5CRewGXaon9sNmpPRJibyqIkxRxR0AvyNQYlE4flIAR59y8MOHNhsfJWEuccPODhqhCDmGjy2AbTmpFtx8IibemqBY5eoK9I6aKx19Cvoy4gAU1/q0dKJQ3IqiMd81ldkqEnYmS2uYsOYuD7Cn4opacYHSRnUEqzmOJrJBwWXxEkymaW+7f5UB8DSoPiN0VskZY7Ct5jw4XCruqzMLAjfXu05kRmDYL1XeBw0t2KuShqMoyi9hQHNWjeV/ZGUbWkWJN1E9zhmBkpczZaLoW/2j+ECI35FetcSoM+SB9LzZj7zEZJUgUcyl4DzAjzEeKyUfFYgKKAVJ7q6Fq2FeC+07uMSsjvmViSsp0pmPPxBRFLkWARSaiXVbKL97rD4MI7vZjGUlE0yEC/WJJtrp5WC4vaD3VFU4MF7ZC3LXzurrC7JMmWMTJD4WZLXtpONZcwAdq+tTwprSgGsVcta2aQ00xEzHnIs+JvDllxvprfRbrKUxs6aO8bmjMO0PHx/q2q5YHZyTJn6S0hVaZRpUm5RRvnTRwJuF328Ywrq99JF+VjkLiMi7eOAHO2/cpqKibUyfmHtsDoPmtLh8NQliSznvMdT+Q5COYJLl0YAaLBS0lxmGrEldllxKGLAuXQSozDFjiRpEDGmNRp+GBBBFQdQdIidHZSB6z+2dlI6ZJlerHdfV5BO8H50vip08gRuUG0JKSS7cwdRuPs71WlXUDKlnPcVncZJxk+cmFoqdSoKhTklgCnytd9ai4G/QXjp4n0VLE6rbch51+Im/7foe86Lm5GVU8gpzYYR2DLf/AF3Lx0i2J1a9ak5pswZWmt+8ukxD85a2rU3I0j3Z1e6R3RvjDGm4YP8Ajq0jcbZgWGV0rKUMGNr8RFi49uhHEbr3K3+B271glzGChZkuW1fmk0Ksrk2VgysA+lKA7jHO1cYhmdEeOXy8l0NK7pYWyDvUybJlmpCAEa9kBgee8RWPxNK3G5hQ5k117syYP9R6elaRj08g0cVn0bDqAuTYlzqwb7UuU3tZKxl+ak32PaAvOhZu9SizakKJUtiTQBUdWJ4Dq3WMmS4zhwNPdZeOZhF8RCl7RlrkRlygrRJhRyyIUACp2q6i2YmlVI1MbNUxuAOAuRkbHRQwOOIgnmL71UzcGXYIgzM2gGvjyHE6CNKEOe7C1bT3BouVLxyhmySzmAVJSkaMVUJUci1acqRLU2kmDGbrNUUN2sLncyvoow53aaelo6Exl2YVLjA1Vd0k2Ozss+Taau4fOA95pUU3iNeupHl3TQ/ENRxCmpKhoHRyaHyVDO2hKmCk+WVdbaNY76Fe0vgfbFW6eOTJwseBW+2J7M2G4UZnkLdAzEaVDmngXsI13YRpZSjGdV4fLOGmVxxvb+Zf6sYwustF5lYwr2Jm7Rje3M7x9b14x6c0twXjFCIis2qumVr5i+tARYgaVqKVNaVHGM22tdenVVp7Ls+uQF7nVrKgJO8sV9I3qSHp5GRfyNu7f5XWtVTCCF0nAee7zUDYOExGZp+GeWzCqmWzDOyClKg8acRpHWbWqKQf/XqmuDciHAGwOe8bx2ELktnxVB/WgcCcwQTmR9e5P0WViMQZjSWliSC09Caqzg0REG7MdRwrTiYJKiWhpCekDw6wjO/ManjbX14DYjhZV1IAZhI+Mbu7tVttbDT+raZLciae0wFKH6oqNALD/uOaoZoOmtUNxNO83uOfuukq4pehtA6zh2Z8vZY49I8ULdcw8l/KOyGyaIi4jHn7rkztSsBsXnwHsvUvpPiq/wB+3ov5RmNk0f8A+Y8/dYHalX/PyHsrGT0jnn9rM/En/CJm7Ioz+wefuoXbXqx+/wBPZSV2/O/xZv4k/wCESf8ARqP+A8/dRHbNX/L09lNkbWmn9tN/En/CMDsmkH7B5+6yG1qs/vPl7KfJnu2s6Z+IflELtlUn8B5+6nbtSq/n6eyl7PkO1ZjOxQiiq1DmH0zawO4cL7xTltrima7o4GgW1Ofhr4rpdmGpc3pJna6DLx+/6q9q4dkoyCryAXl1+fJ/ayjxABqORI3mPNkztcTTS/DJl2O3EfeoXm1ICAKiP4m+Y3hUiddOKphgFkkTVSZMtSWVVpktia1VSbGhvcb6XjjDCC+ozeMBcG53cCQ1wGWbhqL6ZHnStEkhAhyacVidwIBc08gdPJW/RZWWU+HmCjyJlCN2SeKinEZ1X/8ASKzbjWTNZUx6OHp927labHc6MugfqFa4CayzBLa8sBjX58tVBJyNw0GQ1FSLCKaJwkFnK3kbbNuvqps5DQZtaX8Y03clK1R5cssQqipPkABqSdyjeY9jjdIbNR7w0XKkFggIQ6ijTNCw3qn0ZfPVuQ1ndI2IYI+8+yiDS84n9w+96/FlTZQEwLMQEWYCxX6wuKcmEGx1EXWaDn96L0vik6pIX4MVNmAopLA6rLRRX7XVqKjxtGZmqZRhAPcLLHo4WdY+ZWi6OdH2VhMmijDurrl+sxFs3AD/AKsKGgLHYna+n1WlVVYcMLdPVa9VoKRdgWFlVk3X7Hq8UfE4KXM76K3iAT6xDJBFJ8bQe0KRkr2fCSFzk7KkqarKQHjlFfbGDKOBhu1g8Fk6olcLFxVP0h6PZ6zJNnFyBv5jny0MaFds/FeSIZ7xx+q26Wsw9STTjwWUY5uy4o48tNStfaD7RFErVRWqvZOnL+Xl9XUbqiBF1kFxnLUW32B8e7/uCmPGGxzXpVLtadSUSP2hqPsqKDzzMx/046n8NU2KZ0h/aLd5+g81zv4iqMETYxvN+4fW3gokjB4MhGGImS2WhZWSpNKVyFdDwuYtpp9psLmGBrgbgEHIcLg688gqeKKgcA8SlpFiQR6W+qu9ndvK5FOumPPYb8qnJKU+F2Ecxtg9E5lMDlG0N7yLkrpNkDpGunP7yT3aBXcsRTtCtyvlXSAUxE3x+Aj6Hsn/ALOPsPqVw+1f+7f3egVfFiq5S8O8TMKge1WCGJwtZwU7CTIxcFk0q3lNVaHQ0B5gsAY06jKNx5H0W7TZyNHMeq3GKSPncgX0BhVJtPsgTP8ADYN93Rx+EmNQXDsvs7vNTkBzSCszh3kyXmSZszIJBnhVIJEyVPTsj7Q7J846yds07GzwtxdII77sLmuvfsIuOVly0bo43GKR1sBdbmCLW7d6jbA2ur4yUq1VZkhcOS1K5woyN+NUpyjZqaJwpZA43OJzxbgSfkSTzUVLVt/MMIFhhDVucFKDOWprlFN4AAmsPxNJ9DHI4MDHc11BdchdcStSQKWuSe6o0q3wGpOnKBkReeXFZl+ELmUCqQKhbVr3nO4vTdwQaczpm+QAYI9PMrFoJOJ2vp98Vd7E2EWIeaNLhDoOBfi3Bd3jpYUdDnidr6fValTVWFm/2tV+jL/73xddCyyrOkcgw45+v5QELU6QrqoppEgAGQWBN1+x6vEgiQRIIkEVH0g2As4FktM9M1Oe5ucVlbQCXrx5O9VvUtWY+q7T0WKnKQSkwUINK6XHub+hy50gtJGhGquQQRcKI0oggDUkHgDQg15Ny0MMjmvVmekM0GYVWyr2QBpRaj+LP6x9G2BTdFRtJ1d1j36eVlwG3ajpaogaNy8NfO6qGWLohU4K3OzpdMo+jJkL/sqfaY+V7TfjqpD/ALO9vkvpuzW4aZg5BWcuNNq3CsFtrYNZ7lp8pCTXKzXApaOtoNqtip2x4HG28W4qhq9iy1MzpWnI8jwUZ+ixAUnESQGFVObUDeI2xtthy6N3ktUfh6YkgO05FdpPRZspYT5JUGlcx1NwNIyG22g26N3ksHfh6W9i7PsKlSOjjmtJsk0Use2RRVpU6aCo9Yl/680f+M+Shd+GpN7/ACKkyOj02oo8q5AHaYVJsBXLGR2822cZ8Qo//jbx/wCQeB91MkbNmKe08oKD2mzOQMpqdF5RDLtgSMIEZzHJTxbCkY8OxjIg6LazzHJvXSNVVjUqrDiCPURpvyN1sNXzbpeKzZT73kSmPjQp7lEdzsN16QDgXDzXGbXaG1J7lSyphVgymjKQQeBFwYtiARYqtaSDcL7bhJytLlzpYos5C9bGjzSGdVXUt2RbQUJJoI4Spi6N5Y7cSuzgl6RgcN9l7MulKjf2VHaJY7z9Jzx3CwoKxXvcXnA0ZLaAAzKu9jbGJIeZqNBqE8OLc92g31s6Oi3nx9lpVFTuC0iIAKCLlrQ0WCrSSTcr1GS8SCJBEgiQRIIkESCJBFVbc2Ks9ToHpruPJvz3RoVlC2cYm5O4+626aqMRsdFgcdhXltkcHUDmKka/Bv6PNvjLHWcLEK7Y8ObcaLJbdlqXzp3W7Q+8TXzzB/UR9D/D9QZKQMdq3q+GnkR4Lg9vU/RVRcNHZ+/nc96gnZ8wq7dW2Ve8aG1RW/leLN1ZTh7Yy8XdoL6/enkqxtLOWl+A2brlotds6ZUg/SkyG9UofasfMtpsw1Ug/wBne/zX0jZzsVMw8grNI1GrbKwXSFv1mZ4xdUo/SC3aV1mr3jmouH/dfzQZ8T+0Kajd+q/tXfDzvkweE3+QR6fjHYV5M29UBy91OnTs0uaP8mZ/HJj2U9UdoUFUzCW9q0n6TVQK/Pl/+RIleeoVpTR2zXrZj/8A15H+VN/njOD/ABt7Atd4/U7wpsxop3lZNCr8W9ATwBPpGq/M2U7VgekOCMyYACB1GElFq8bUUcz1i0js9kyiGlZcfG8geZv2WC5LaTOmqX2Pwtv9+KqZ2xZqmhAr1vU0BBrMoDQeovFnFWxSWwnVuPT9qrn0kjNf5Ye9fYsCJaBJUvtdWnUqBrmlECZfcLrU8hyjjKlxmkLuJJXWQs6KMN4WWj2Rsi+d7sd+4D6KcBxOp9KbVJRj4j/f0UFRU7gr1RSwi1AAFgq8m6/Y9RIIkESCJBEgiQRIIkESCJBFmunbquHzUHWaId9T8K09YqtqtZgaSM7+WpVhs8uxkDRfKp8qsplGqG3g+n+9VH34n/D1RhqDGdHjzH0J8Fr/AIgp8cLZf4nyP1srV8WgyzDNGSbOZ7GpyGQVKuo5gLTjSEVNI+8LIzjjY1uYt1hJfEDzF3KB9RGy0j3jC9xd/wCuC1iO2wUbYM+suUfolpLevWSz4UJUeEa/4kpujqi8aOAPeMj8itz8PVHSU2HeMlfoY54FXxWA6Sn9ZmeMX1H/AIQpYzYL1tJuxhv3XxhH8b+1TU7rPcV6lt+rn97/ACCPHf5B2FTYr1TTy913wU2qzh/kP/HKjyTQdoWW0Bk08/kr3AYmtBXen/kQ/nEkh6h7FrVcdm3UvZk/9Ucf5c73PEkPwt7B6LTezQ9itXe0UjnKMBVu0e0BLGswhPI970XNELbl2X3w81I44WkrKYTa0szcXOmypjyWmSwHQWAlMDLBJpc5ZduUdnNRyCOGCF7Q9oOTt9xYnK+lznZcjHUtxySyNJaSMxyN9/cp+zJ8ibiZbyi7JI6/EvnFCZjlcg4VzZaeEa7mT0tO8z2BIawYdMLQe/jdTxGKonaIr2uXG/E2Wu/+N54LTZT3ObrPEsKN7VX8UVdEWvfZyt60FrbtX0aL1UyQRIIkESCJBEgiQRIIkESCJBEgiyfTXZk+aUdAGRPmjWt6n+uA0im2lBM92IC7QN2o45eys6CaNgwnUr566/KUuuaqGtipbunyYKa6WiuppjDI2QftIPbbXxFwt+ohE0TozvBC/dnPKQM7ygWV1zFjZEe2fLShysCDwprHW7UNVM8RwyWY5pLbZFxGeHFqLjMd+RXH0DaeJpfIy7muAN9Gg6G2mRyO/mvE+cFmkzCF635OdSwSbLNZU4A6Kaqa6doxqml/M0ZijucFnxk72u/aTxGbTv0W2yq/L1QkfYYuq8cHDf2EWPirnCzSQQwo6mjDgR8DqPGOPIwldcCHC4WI6Sj9YeL2iP6IUjNF52qfk8N+7+MZQ/G/tXrDYlfspv1Y/vf5RB3+YdhUrXfqg8l02Y399+4f+OVGM2QH/IKWrdiY3tUvZOIrMlj6y++Eh6h7Fs1rB0JKn4TE0kOPqzB65h8YkjNmjsC0THdgK0jtFC5y0wFl+km1erlM4PamBpcr7JtNm+nZB8xvi72HQmWbG4ZNzPbuHdqe5U+2KwRx9G3U+iivsma6YNpRX9FRJbOSyhEcHNNaYpNzrx4RZCtghlnbMD0pLgMjct0aAeFrcOKrPy8kjInRkYAATnkDvurPYqKZc+coouJnuw3fIySSDyq7CvhGhtZ74oYqdxza0A9ts/IKx2Yxr5HzDQk2+/FaTopsOcZyz17CCveF3BHDcK0NTe2lLxp0cEpNwt2qnjDcJX0cR0So1+wRIIkESCJBEgiQRIIkESCJBEgiQRfOOm8pHnMMtDpmUXFgWNPnXIqPjHMVrwKl1tMvFX1GD0Ius1jJBDk1HaU1pQqyzB2hfdmBPkI63Y72VVIwP1jOXIjTyNuea5TarHU9S8t0ePI6+YuueI6lJMusnOHlh3bOVYA6hBShK0NjTSEZrqmaV0coYGOLWtwgg2477Hl3c43ikgjY17C4uaHF17EX4dn96r3LmNLm9S7DrFost2ss5NVludzgHsny8aiuoBVwCtgbk7NzRuOhI45jMb9VcUNf+WlNJMdNDxGo8vZdcbs6Xidaq62I0ZTwI/oRQRVEkGmi6Vrt4XjE9G0cSx1jgIuUd2p8bRKyuc0k2Ga9xELnP6NASSktyTmzdqmtAKCnhEgrSZA5w5IHm9152R0cKq5mPRnUpRbgAlSSTvPZEZT1gdYNGhuspJcVgpOE6OLLdW6xjlNQKKPWI31hc0iwzWb6qR7S06Fd8JslJZqWLUNRmoFBrWtB8axFJVvc3CMlgZHFobuXLaW0ECF3JErlZpx+hL+rxbSkT0Gz5aqTC3vO5v14DxVbW10dMy513BZ3A4t36/GggzZOWkoqCiyTVSF30AO6m/XNHU1MEUXR0RFo33FwbHELEePO9z2LmYZny46kHrttkdLaH7FvNV228XImhDh0eW7ntygfk62oVHEndy0G/booamEls7g5o+F37u/s+yoKmSGQAxNLSdRu7vvuX03Z+AlyZmHksc+SWiZbBFcBnLN9JmY2GgsTekclUztlqC46km3L7C6eniMcAaN3mvpGGplWlrCLyK2AW4KrkviN10iRYJBEgiQRIIkESCJBEgiQRIIkESCL8Jhoi+Y7QnZ5rt4n8RJPsyxxcr8bi7iSV00bcLQOCr3AIobUWoIFTmI6wqV+cL6cucb9BtCWjfdmYOoOh3dx5rTraGOqZ1tRoeH0UBaqpAKtLapoy51v3jKaoKnivHde/XU7qateJ43Oa8WxAGxNtA4Zhw4Hz4crUxz0jTDI0ObnYkX8DqDyXaZh5XVrKCpOdgGK5jmKAGgkvoWUUNK6ctNB1VUOnM9zFG27W5dW98y9uoDjvtkd4Ouy2nhEYiye82Ls87WywniBu3jdZcZ6zJTlGDzlQAq6WxEtTuJ0cDg3rSMH0lLtCFtQ0iNziRY/C4jwvfcRY96mirKihlMJBe0Z8wDx+/JSsHtHPZGSbyBEub5ynpXxBpFHVbIqac9ZhtxHWHlmO8K7ptq0046rs+altjAtmWYp+tLf3gEe2K7CRw8VYBzTvX5/aCcWPgjn3CPLH7IS4X5NxTAVyFR9KaRKT1a/sieGllmNmAnsF/p5qGWqhiF3uAVRiNphmCL+sOTQKAUkV517UzzoI6Cn/D5jYZqt2BozO827d3dcqiqNuh7uipRicfBeU2W815jNMd8TKFVKovUq692UM4oTvoAALm8bctfHBHGxrGthflmTjLTq6zdB2m55LTZSPle5znF0reQwgjRuep8go+E2zOmO6HDS3nMGllgpVjWxDgd/wtpW1KxPJsiFjGvZM4Rgh1rgjLSxOnbmoY9oyvcWujBeQW6WPO/HyVh0f2HIw6tNek2ahUBR3A/eAL6MVpUgWH1jQxo7R2ziBbFk3S+8+w8+zRWNDsnCQ6XXXs9/vtVvimyTXYXyvnHMEiYPYRHMvOCa6v2daO3JfS9mvWWOVfz+MdTSOvH2KgnFnqVGyoUgiQRIIkESCJBEgiQRIIkESCJBFD2xOySZh+qQPE2HvjVrZMEDjy9clPTMxStC+auKq31mp6kID6AGOU3roFxN6kbyWHrVfhGJNnLIaKsmgoWyixocp7pBFQCOVwCLjLrG5FK6Nwe02I3j738NFFJEyVhY8XC6YSf2ldKVWpKsKstQQSKagV7w0rcb46NlfHXxflqk4SbZjIOsdOV+GnA7lzk2z5KKTp4BiAvkdR7+vqumDmqqOi/3rsBlzmSxQXHVPShNamg43iXakL31LXSC0TG5EtxtxHXE0ZgWyueF7rV2fI1sDgw3kccxfCbbrHQm+feoOPFW+UldZQG0wCXNqaUDMlQxG40vmjfpIXtp8UUgbvyPSMsL6B2YvvF8rZb1qVEjXT4XsJ3ZjA654ka23ZZ3XvaclZDNLlTMQpWmkw9XehpYgix4Rhsx81bE2aeOMtdfcb5XGhuMzzCyrxHSvdFC9+IW3i3HkdF52ak2ark4iexUgdWs4hzW9aswGX1htCWGkkaxsTBcE4nNOEcuqL37wvaGOaoY57pHG2WEHM88zokrZyLipQmpMKzBT5alQ+7tKaMK0H3ohl2jPJQSPgcwOYc8GfV7CLtyvx01UjKKJlYxkwcWuGWLj2g5/Vfu18O+QjtKJbEhiJciUGWv90nec8DWMdnzQmQF1jjFrXdK8g2+J2jRxFrLKtjkEdm3GA3vYMbccBq47gbr3MEzFmTMJaUZdM7knJnBsUUXzn6IubC1jGLY6fZTJY5LODj1R+7DwceHDvOegzBn2i+N8d2lup3X5Djx8DxMzEIVVglVDd92NZr8czfNX6o8yamObqdovnIaMmjQDIDsHzXSUtCyHrauOpOpXeRJyIifRUFvtzAHb0GRfuxp1DtGrajzu5dpoqJZ4pl85ZKH2ZIxmzDXckjyJHNbrojPzSV45QPNao3tEdDs5+JvgVTVrLOV7FktJIIkESCJBEgiQRIIkESCJBEgiQRZ/pnicskAakk/hH5kRU7Wf+m1nE+isNnsu8u4BYzELlCqNQDTxAyj2sIoRmbq2SbKpYbojKzBUCbh82ubeLFbipYag/SMSB4AXliuP9mrWtZgI0IZKg8R2RGfTBLFd2wiuMurUJYOqhWHE5ahTzsDwqYvNnbcfBZkmbPMe45bt3BUe0Njsmu+Owd5H2PPxXCbgCFDVVVBWjdYhAIIy3NQdBaLh23KJzTH1rEEEAW113qpGxqsPDsrix14ablzxOGLsWZ5dTqTMUfCPKfbVDBG2JgdYZDL6r2bYtZK8yOw3PP6LlLwqrWpwzg0tMdDT7LAAj1jCo2vSzEOD5Wkfx+YJIPgsodkVUQIwRuvxv5EAEeK9tgHnFER5HYqUSVNUBb1JAAJ1pePINpbPhxnruL/AIi4XJ3W1AtyAC9n2ZXyYfhaG6AEgDyUnB7AGfrMTMzXC0VzMcnUAvTse/mN8dRt2KOLo6NmEdgFu7ee3wKzp9iyPkx1Tr95N+/LyVsuHYbtLKAiKEXgozkDmaVO+OZklEhJeSSdea6ONgYA1oAC4T8OGBDdZQ2NBLNt+8REOiBvmpevusvMxiWZjbMzGnCpJA8hQeUQyOxOJUjRZoC9C8s/VmDyWYtP4pY9Yl+KHsKw0k7QtP0In95eDH0YBveGi02U/Qdo+ar9oN3rXxfKpSCJBEgiQRIIkESCJBEgiQRIIkEWN6YTc06WnCnxc+xR6xzu1H4p8PAev2FcUDbRE8SqQrmmgcCPZVz7eritGi3dy6z5cYFegqvnCh8dOJ8Bvjy11Jdcyf8AoEV82uF8BU+EZYQNV5cnRAtaLSu8Ko9tN/2mPnC5dolgFdbH2BMmHNSg3/RI4OfneAjapqSWX4Blx3LWnqWM1+q67a6NvJGaX203rvH2a6Dlp4b5qrZ74hi1HH39/FR09Y2Q2ORVBgdhtinpLqFHeamnECu/jXTmbRDTxSPdhaM/vyWxNM2MXK1E3or1KjqgCB3tTn+3vI4bhw3RuTUUsXW+Ict3ctKOrZJkciozqjUUrkalALacFOjLy9RGkeIWyFFZWT7Pnl+JT2rb5sYdV3IrJfho3I0rQ604jcRzFREbmEarMFRpsqIyFICucof3i8ZZI5tLImL7FaJoBcObxCwkyseas+is/LOI4qD+BvycxsbPfhf4FQVjLsX0KOqVAkESCJBEgiQRIIkESCJBEgi/HYAEk0AuTHhIAuV6ASbBZDaO35k1ikjsqNW09TqOQF+NI5+o2hJKbRmzfM+yt4aNkYu/MqrMujZnmAtQ60GtL3JO7jFablbg0sF52WAWmTCQAAbk0FGa1/sonrErGXBKwkdawXLF4ypogPjS/kp0HNqDxiIgKQBQ2l0ux1trUnkTqfAUHKMb7gslKwGypk00VSByArT3KPH0jOKB8rrNFz971hJM2MXJWw2V0bSWO0ATw3eZN284vKfZbW5y5nhu+qqpq5zsmZeqvFFLCwi1AAFgtAm+qER6RdFzw+HVAQoAqaxFFCyIWYLLN8jnm7iusSrBQNobKlzQagAnlY+I+Mac9FHLmMitiKpezLULOY3Zk2Vp215m/k518GvzikqKN8eo9lZxVDH6KpeWDXLahqVIIoTvpYofrClecauItyK2LA5rxU6XJ4WzfdpZ/KjfVj3AHfD4JiI1XiUQHRtQGFfA9lq+TGMYurILrJ+bCuGFmNJcECpQspBtWlUN/b5R41/QyFeub0jFr9j9Jg5CNUMdAaGv2W3nkaGLqm2jiNj9VVz0WHMLSI4IqNIt2uDhcKuIINivUZLxIIkESCJBEgiQRIIkEVD0xxZSRQasfUAVp5mkVe1ZCIgwfuNlvUDAZC47lm9pN1EtUXU1qRqdKkcCWYDlU8Ip5BhFgrJnXNysvicRMGhA5ACnnUVPnETbHVbFlPweKWYaCoAZa+YygqNFuALXvqIEECyxtvVisolurlrex4613asbH84wDS42GZXhcALlaHZXRenamm/D53roo5CLen2WTnLkOA+ZVdNXjSPxWlkSVQUUADgIuo42xtwsFgq1z3PN3FdIzWKQRIIkESCJBF+MK2MeEAixQG2ip9p7BSZdbEabiPstu8DaK2o2e12bPBbsNWW5OWW2hgXl2cVWoFaXuaDMvjS49kUstO6M9itI5mv0UKYoIfOTQL3heZUnKi3s9b964obiPGOxAl+7fvXpFiMO/wAFE2ptVesYpLlspoasrhySBmqwYUNa6e2JHPaXaAoyN2HMkICrIsxK5ScpBNWRx2subeKXDa24xBLGGgPZ/RWbHEktd/YW86KY8zJYzd64P2l3+YoYvtnTF7c9/qqisiwuyV9FmtFIIkESCJBEgiQRIIkEWd6bSSZKsBXK3vFvaB6xU7WacDX8CrDZ7hic3iFQdIJedEmLdae8qyk8BVafeEVk7bi4W9A6xsVm8VTjQ8DYjxEabbhba7bFwZzVpSpU/dU5q+ZAA8+ESON1gVp9gS82KqNFpX7oY/zgRsUDC6oZyuVq1TrQlbiOpVGkESCJBEgiQRIIkESCJBFnel6diu4ZSfBXVj6C/lFRtNpNjyVjQnOyyuIlkhwBfstQakLnDegcGnI8IpmDFG5o11VkTZwJ7FTYqXW4iJhU5UjASiki/wC0mBlH1UVlLeBLgeRjYkNobHeVCM5MtwWw6DSzlY7i7EeAVEPtB9IsdlNNge0/JaG0CL+C1sXiqkgiQRIIkESCJBEgiQRcsVhxMRkbRhQxHLG2VhY7QrNjyxwcNyxk2VMwpKOpaUSaEc9aVsQd6+NKxzr2Ppjgk03FXDXNnGJmu8KKyYc3DleXaHoGFR5RC5sZzFlKDIF5RgexIQ1O8g19G7THxtz3RFa5wtzPALLQXctd0f2T1CX77a76b6V3mtyeMdDQUnQNxO+I+XJVFVUdKbDQK2iwWokESCJBEgiQRIIkESCJBFHx+GExCvv08DyMQVEPSstv3KWKTA66w2NwTSjRg2VTZhWq00zEXBH0tD5xzUsL43XCu45WvGaguwN6SW35jLUk8zQhSfuxH053tF+xSdHzPivWFwUye1QSQaVmHSnBdx5AW8I9ZDJO67tPvReOkZELBfQNk4ESkCgUoKAcufM6mOmpoejaqOeXG5TY2VAkESCJBEgiQRIIkESCJBF5dARQgEcDcR45ocLEL0Eg3ChNsWQTXqx5VHsBjUOz6Ym+AKcVcw/cpGGwiS+4gXwF/WJ4oI4vgaAo3yvf8Ruu8SqNIIkESCJBEgiQRIIkESCJBEgi5TsOrajz3+sRSQsk+ILNkjm6KEdiyia0FeOVa+tIg/JM4lTfmnqZJwyroL8TE8cDGaBROkc7VdolUaQRIIkESCJB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MUExMWFhUXGBgaGRgWFhUXFhgZFxoXFxgaFxUZHSggGhsmIBcWJTEhJSorLi4uFx8zODMsNygtLisBCgoKDg0OGxAQGywmICQsLCwsMiwuLCwvLC80LywsLTI3LC8sLCwsLCwsLCwsLCwsLCwsLDQsLCwsLCwsLCwsLP/AABEIAN4A4wMBEQACEQEDEQH/xAAbAAEAAwEBAQEAAAAAAAAAAAAABAUGAwIHAf/EAEYQAAIABAMEBwMIBwgCAwAAAAECAAMRIQQSMQVBUWEGEyIycYGRobHBI0JSYnKCktEUJENzssLwFTNTY4Oi0vGz4Qclk//EABsBAQACAwEBAAAAAAAAAAAAAAADBQIEBgEH/8QAPBEAAQMCAwQIBAYCAQQDAAAAAQACAwQREiExBUFRYRMicYGRobHRMsHh8AYUI0JS8TNichU0Q4IWJFP/2gAMAwEAAhEDEQA/APuMESCJBEgiQRIIkESCJBEgiQRIIuWJxCy1zMaD2nkIimmZC3E8rOON0jsLVlMf0uNSJa24ih/3G3oDFHNtWQnqZDxPsrWPZ7bdbNR5PS6YD2gSPBT7qH0iJm05gc3X7R7LN1BGdAtLsnbKTgKGh9h+IPIxb0tc2bqnI+qrp6V0We5Wcb61UgiQRIIkESCJBEgiQRIIkESCJBEgiQRIIkESCJBEgiQRIIkESCJBFiOlONMyaZYPZFQfAWPqfYDHMbQnMkp4DIfNXdHEGMB3nNZyfNVQCamvdVbEjSpb5q8KXNI0gzity53LhIxstiFIaUToc5da/WzXA5iMzGCEuQp2CnmVMB0vlYedj5a14VjBhLHWXj2h7V9MwU/OitvOviLGOtppeliD1zszMDy1d4nUaQRIIkESCJBEgiQRIIkESCJBEgiQRIIkESCJBEgiQRIIkESCJBF882mhE+YN9Pcz1949Y4+cWe4HiV0URuwdgVLiZdT4qlPAKFI8iDEbjZTN0VbOk10vutx0pGbSitsaDVxqaKp5tkVT7bRg74xZeM+FfSdhj5IeJjpdnD9AdpVFV/5FYRvrVSCJBEgiQRIIkESCJBEgiQRIIkESCJBEgiQRIIkESCJBEgiQRIIsl0uwWVhNBAsTfkO0DyIA8wI5/acAZJjH7vVW9DLibhO5Zx0FqizG4NQVrdmVhdTSpPGkVY4LfPFcOuFmRArd2tyVAHYopsGKgiv1DHpdlcIG52Kl7CwPWzAKiikWO9jcE8hrzI5Xyp4zI8DeVjPJgaV9IkSgqhRoBHXRRiNgYNy517i9xcV0jNYpBEgiQRIIkESCJBEgiQRIIkESCJBEgiQRIIkESCJBEgiQRIIkEWK6RYrrZuUd0e5T8W9gMcxXT9LMSNBkPmruki6OMX1Oaoca9yOPZ8hQuf4V/FGkcgtsZlcAL8K2rwNaqT4NTyLRiw7lk7ipGzcSUmK2leyeRravMNbzMZRuLXLGRoc1fTMJPzorcR7d8dfBKJYw8b1zkjMDi1dolWCQRIIkESCJBEgiQRIIkESCJBEgiQRIIkESCJBEgiQRIIkESCKFtfFdXLY7zYeJ/K5jUrZ+hhJGpyCnpoukkA3LEKaIXpdqZRy0Qeda/eMcvbcrxVbCt9RoDxArfzJY/ejB5zUrdF4YVsYwWSNe531B+0KV9QVbxJ4RI/OzgsW5ZLbdD9oZ0ysb7/tDX1FDF3sufMs45j5qpr4rdYLSxdKtSCJBEgiQRIIkESCJBEgiQRIIkESCJBEgiQRIIkESCJBEgiQRZPpJP62aJQ0Fj4av8F8THP18vSz4Ro31VvSMwR4jqVT7TarBBu4biwNfRa+brFe7JbbNFFxCADgP6oAPhENrqUFQyCDQgg8DTTyjFzbLIG6KKmnHT7Qrl9asv3hwjNmfVXjss1P2DjOrmqRo1PUXHqKj0iSmkMb8tQop2B7V9IlTAwBGhFY69jw9ocN655zS02K9xksUgiQRIIkESCJBEgiQRIIkESCJBEgiQRIIkESCJBEgiQRR9oYnq5bNwFvE6RBUzCGIv+7qWGPpHhqyGEssyc++tOOVa1PiWr40WOejYQzE7U5q3ebuwhVSYpVzuxq1SNeyCT2qtuvRQLmiCgMQEXz4qa25QsS7PeuUeh8hqo594/V0iMuw6KUBVizDKtSqfRBoV5odx5aHfxjMEOGaEbwp0pw4JRsw35e+vNk1HiKi2sRmMtNwvcW4r2Wr2gaZu0CNzA9qngwr4MsH5EOC8bpYr6B0Xx/WSwN+tOG5h5H3x0GzZsTcHeFTVsWF2JXcWi0UgiQRIIkESCJBEgiQRIIkESCL8ZgNY8JA1XoF1+JMB0IPgY8DmnQoWkar1GS8SCJBEgiQRIIsPtvpXOlT5iSwrKtNTShvUWU8K+cUE9fK2Vwa7K+WQ+9VcQ0cbowXDNU2O6ZTZ2VDJBNbBWNSfwxBPUSTtAechy+qnipmRG7VQ7Z6XCSglijzhbLnZ5UumgO5mFBYC3GLOh2TNU2fMSGeBPsOZ+qrK3accF2xWLvIKhldKcdNso6zkJKv7ADFtJsnZ0Qu/q9riPmqtm0q2T4M+wfRecX0hxko5ZktEOtGkItRyqsIdmbPmGKPrDk4n5r2TaNbGbPy7Qu2z9tY2dmMtJRC0zEy5KqK6VZqCMJ6DZ0BAkvc6C7iT3C5WUNdXSglm7XQeq9YjpFj5DhWREYi1JUvtA/RK2YeEItnbOmaXMzA1zOXbfMd68krq6Nwa/U6ZDNdtl9OSzgYtA6E95BldOJFNRxGvujGq2DE5n6OR4HMH2WdNtmRrv1NOW5bLZG2WlANKWWysSVYTXyPahoSrUNBdTcUPjHNu6SkfmCCPv73K/HR1LLg3BUyf05nKRWWqioqQ9aCtzdBuiZu0pX6HyCx/IRhb7DTMyKeI9u+LyF+OMO5KokbhcQusSLBIIkESCJBEgiQRIIkEVN0h231ACqM01u6NaVtUjfyEV9dW9DZjM3Hy5rbpabpes7JoWWxOGmP28RNI5VFvM9keAHnFDK17zeQ3KtmOa3JgsFFlyFrWVO7Q4FT/DQj1iEDDmBbsUl75FX+wekLhxKn79G91TvHPUb4tqLaLmuDJTcHQ8O1aFTRtIxx+C1TzVGpA8SBF4XtbqVVhpOgUd9pyRrNT8QiF1XA3V48VIKeU6NPguD7dkD9pXwDH4RC7aVMP3eRUgo5ju9FHmdJpI+kfID3kREdrQbgT3LMUEu+yit0vlaKATuq6+4ViJ21xbqsPepRs529ywWLxQo8xmAzEszN3Vr3a7y2UL2RevDWKmOCSeQNaLn7v3X3nJWL5WQsxONgFkto7ad1mDDKwlqB1k2nbYE0FSO4pPzRrv3x1lFsqGmc0zkF5+EbuOXEjju3blzVZtOWoDhCCGjU7/opQ2DJkS0d2Rw6BhNmtSWK7kkKc8xwONBpGJ2hPUSOjaCC02wtGZtvLz1WtPLMrEUkMTGvJBBF7nTuaMyV+bLDDB4jDtM6h86OhmsZOZWNDrehCm3hGVTZ1ZFUsZjFnNdhGKxGY5anksYLtgkgc7Cbgi/Vv89yi7Yn9bIw+HllsQ8rMWmIrsBmNkUkVI0vyHlsUcLmVMtQ8YA+1gSL5bzbIf3dRVLw6FkLTiLb3Ofhnn9hdej6tKlzFmLNl5iCRMkGZIZRudMtQeYhXR9M9jmBrrX0dheDxDr2txBSkPRtcHXF+LcTT2i1+8KNt7Hy2bD/AKM5zoDXIZiy1ZiKdUrmq760pujKhp5h0n5kCxtbFhLiP9iBZ3K91jVyxuwdCcxwuBfkDmFO6Y41EYSWlS5kxZSh5pqJnWEVrmUioFQaGovGnseB8jDO1zmtLjhaPhwg6WINt4uLLY2jK1jhE5ocQ0XO+/aPFRdk4fGYaU08S/kTd5czR1+kZZuKWowobilo2amegqpBTudd24jceF9O7TvUVPHV07OmaLDeD62+/BX+FxkvFITKqSB2pTGs1BvI/wAVPrC4tUb45ut2XLSuvq3j96Hl4LoqLaUdQLaHgvoHRjpGow0vOy1HZJLhbrrrxFG+9E1PWdGyxCjqKXE8kK+k7altpf7JU/GNsVzDqCtU0rhvUhcenMeR+ESirjKjMD10XFIfnDzt74kE8Z3rExPG5dFmA6EHzEZh7ToVgWkahcsZihLUkkCgJuaAAakncIwllEYWccZeVjsf0rZieqUU+k9b+EsEUHia8oop9p52bn6eCtYqEAdb771GkdJ5wNSJbDkGQ/iDGnpELNpvBzA7slK6hYRkT6rU7F24k8GlQRqrUzDnbVefrF1S1jZRcfUKsnpnRlXEby1FicF8riZ85vmnKvLUexQPxGObZ+rLJKeNgrp/6cbIxwus1j8W01i9aDdyBuAOFiKnUk8o0ZJMTluMZhFlWHFsrCpJFfMcwdQYyDQRksloFHWKDXtKdQPhwIINPyiJY6FcpqU1mU/APeI8sOCyUdnG5yfA/wDGGfBe5L8yV3OfEP8AzR51kyXnKB81R4mWPjHuFx3+qXCh7Y2pLw6VmDMXUhEU6htWLjug6WvrSLLZuzJap3VyaDmfkBvKr67aEdMM8ydAsgWn4wl2VjJlULLKoAik3yKdWpW99KmOua2moGiJpAc+9i7eeZ4eHJcw589Y4yOBLW6gbhyH3zVkMTIxWFeUoXDtJrMljMcjilCHJ7z89eFqxqGCopKps5vIH2a7LNp3EcG8vHOxU4lhqYTF8Bbm3PI9vE/Y3qRsH9I/R5SuVlSwS0tymfEENqJKHQa9s/StWINpyUUc7nm7nkAOaDZuWmLyy5aKfZ8NVJEGiwaDcG2efDzz56q2wuyVBzCWuY3Myf8ALzieJr2VPhFJNtad4wtOFvBvVHv6K5i2XCw4nZnic1ZfozEUabNP3so8goEVznOdr55+t1vCNjdAv0YKmjzR/qP8THluQ8AvcLVwxeAZ++UmjhORWPk6gMvjG1DWTwm7HEdh+RuFry0cEo6zQqM7FEqYJkmkqaO6s75SQx+pNN0PDNfmIuWbZbURmGrBIOpbcHvHra45Kpk2S6F/S05zG45/f3mo+P2q36Pi1xChMUVlJeoLoH1C93QtdbHXdG9HQtbUQOpjeG7nbiGm2WeufO9uO5aL6pxhlbNlJYDtF+Gnh4Kv2LsV5sgzpOdJ0t+y2agmV+ahsQ49taRt1m0GQVAikILXDMWzbzP+p38LX0WvTUj5YS9gIcDkb68u1aHot0sV2Mqeolz2YUmAEK8wVWkxB3WNSpYC9b0oI0K/ZADTJBprb2O8fea36PaZLhHNrotfiGUsVZFLDUFpJI36Fq+yOaMLtyvQ8LwZVO6kxfsLMHtS0eYZhxXuJh1svDYxl/auv2mPuesOlnbx8F70cbtwXpNsTt0wN4qh/hpHv52QcF5+WYVxx+1Js1QjZQtQTlUitNAasbVv5CMZatz2YbWWUdO1jsSisciqcqs7DMM4zIiknL2dGc0rewFLXrGTcMLQbXcc89w90N5CRewGXaon9sNmpPRJibyqIkxRxR0AvyNQYlE4flIAR59y8MOHNhsfJWEuccPODhqhCDmGjy2AbTmpFtx8IibemqBY5eoK9I6aKx19Cvoy4gAU1/q0dKJQ3IqiMd81ldkqEnYmS2uYsOYuD7Cn4opacYHSRnUEqzmOJrJBwWXxEkymaW+7f5UB8DSoPiN0VskZY7Ct5jw4XCruqzMLAjfXu05kRmDYL1XeBw0t2KuShqMoyi9hQHNWjeV/ZGUbWkWJN1E9zhmBkpczZaLoW/2j+ECI35FetcSoM+SB9LzZj7zEZJUgUcyl4DzAjzEeKyUfFYgKKAVJ7q6Fq2FeC+07uMSsjvmViSsp0pmPPxBRFLkWARSaiXVbKL97rD4MI7vZjGUlE0yEC/WJJtrp5WC4vaD3VFU4MF7ZC3LXzurrC7JMmWMTJD4WZLXtpONZcwAdq+tTwprSgGsVcta2aQ00xEzHnIs+JvDllxvprfRbrKUxs6aO8bmjMO0PHx/q2q5YHZyTJn6S0hVaZRpUm5RRvnTRwJuF328Ywrq99JF+VjkLiMi7eOAHO2/cpqKibUyfmHtsDoPmtLh8NQliSznvMdT+Q5COYJLl0YAaLBS0lxmGrEldllxKGLAuXQSozDFjiRpEDGmNRp+GBBBFQdQdIidHZSB6z+2dlI6ZJlerHdfV5BO8H50vip08gRuUG0JKSS7cwdRuPs71WlXUDKlnPcVncZJxk+cmFoqdSoKhTklgCnytd9ai4G/QXjp4n0VLE6rbch51+Im/7foe86Lm5GVU8gpzYYR2DLf/AF3Lx0i2J1a9ak5pswZWmt+8ukxD85a2rU3I0j3Z1e6R3RvjDGm4YP8Ajq0jcbZgWGV0rKUMGNr8RFi49uhHEbr3K3+B271glzGChZkuW1fmk0Ksrk2VgysA+lKA7jHO1cYhmdEeOXy8l0NK7pYWyDvUybJlmpCAEa9kBgee8RWPxNK3G5hQ5k117syYP9R6elaRj08g0cVn0bDqAuTYlzqwb7UuU3tZKxl+ak32PaAvOhZu9SizakKJUtiTQBUdWJ4Dq3WMmS4zhwNPdZeOZhF8RCl7RlrkRlygrRJhRyyIUACp2q6i2YmlVI1MbNUxuAOAuRkbHRQwOOIgnmL71UzcGXYIgzM2gGvjyHE6CNKEOe7C1bT3BouVLxyhmySzmAVJSkaMVUJUci1acqRLU2kmDGbrNUUN2sLncyvoow53aaelo6Exl2YVLjA1Vd0k2Ozss+Taau4fOA95pUU3iNeupHl3TQ/ENRxCmpKhoHRyaHyVDO2hKmCk+WVdbaNY76Fe0vgfbFW6eOTJwseBW+2J7M2G4UZnkLdAzEaVDmngXsI13YRpZSjGdV4fLOGmVxxvb+Zf6sYwustF5lYwr2Jm7Rje3M7x9b14x6c0twXjFCIis2qumVr5i+tARYgaVqKVNaVHGM22tdenVVp7Ls+uQF7nVrKgJO8sV9I3qSHp5GRfyNu7f5XWtVTCCF0nAee7zUDYOExGZp+GeWzCqmWzDOyClKg8acRpHWbWqKQf/XqmuDciHAGwOe8bx2ELktnxVB/WgcCcwQTmR9e5P0WViMQZjSWliSC09Caqzg0REG7MdRwrTiYJKiWhpCekDw6wjO/ManjbX14DYjhZV1IAZhI+Mbu7tVttbDT+raZLciae0wFKH6oqNALD/uOaoZoOmtUNxNO83uOfuukq4pehtA6zh2Z8vZY49I8ULdcw8l/KOyGyaIi4jHn7rkztSsBsXnwHsvUvpPiq/wB+3ov5RmNk0f8A+Y8/dYHalX/PyHsrGT0jnn9rM/En/CJm7Ioz+wefuoXbXqx+/wBPZSV2/O/xZv4k/wCESf8ARqP+A8/dRHbNX/L09lNkbWmn9tN/En/CMDsmkH7B5+6yG1qs/vPl7KfJnu2s6Z+IflELtlUn8B5+6nbtSq/n6eyl7PkO1ZjOxQiiq1DmH0zawO4cL7xTltrima7o4GgW1Ofhr4rpdmGpc3pJna6DLx+/6q9q4dkoyCryAXl1+fJ/ayjxABqORI3mPNkztcTTS/DJl2O3EfeoXm1ICAKiP4m+Y3hUiddOKphgFkkTVSZMtSWVVpktia1VSbGhvcb6XjjDCC+ozeMBcG53cCQ1wGWbhqL6ZHnStEkhAhyacVidwIBc08gdPJW/RZWWU+HmCjyJlCN2SeKinEZ1X/8ASKzbjWTNZUx6OHp927labHc6MugfqFa4CayzBLa8sBjX58tVBJyNw0GQ1FSLCKaJwkFnK3kbbNuvqps5DQZtaX8Y03clK1R5cssQqipPkABqSdyjeY9jjdIbNR7w0XKkFggIQ6ijTNCw3qn0ZfPVuQ1ndI2IYI+8+yiDS84n9w+96/FlTZQEwLMQEWYCxX6wuKcmEGx1EXWaDn96L0vik6pIX4MVNmAopLA6rLRRX7XVqKjxtGZmqZRhAPcLLHo4WdY+ZWi6OdH2VhMmijDurrl+sxFs3AD/AKsKGgLHYna+n1WlVVYcMLdPVa9VoKRdgWFlVk3X7Hq8UfE4KXM76K3iAT6xDJBFJ8bQe0KRkr2fCSFzk7KkqarKQHjlFfbGDKOBhu1g8Fk6olcLFxVP0h6PZ6zJNnFyBv5jny0MaFds/FeSIZ7xx+q26Wsw9STTjwWUY5uy4o48tNStfaD7RFErVRWqvZOnL+Xl9XUbqiBF1kFxnLUW32B8e7/uCmPGGxzXpVLtadSUSP2hqPsqKDzzMx/046n8NU2KZ0h/aLd5+g81zv4iqMETYxvN+4fW3gokjB4MhGGImS2WhZWSpNKVyFdDwuYtpp9psLmGBrgbgEHIcLg688gqeKKgcA8SlpFiQR6W+qu9ndvK5FOumPPYb8qnJKU+F2Ecxtg9E5lMDlG0N7yLkrpNkDpGunP7yT3aBXcsRTtCtyvlXSAUxE3x+Aj6Hsn/ALOPsPqVw+1f+7f3egVfFiq5S8O8TMKge1WCGJwtZwU7CTIxcFk0q3lNVaHQ0B5gsAY06jKNx5H0W7TZyNHMeq3GKSPncgX0BhVJtPsgTP8ADYN93Rx+EmNQXDsvs7vNTkBzSCszh3kyXmSZszIJBnhVIJEyVPTsj7Q7J846yds07GzwtxdII77sLmuvfsIuOVly0bo43GKR1sBdbmCLW7d6jbA2ur4yUq1VZkhcOS1K5woyN+NUpyjZqaJwpZA43OJzxbgSfkSTzUVLVt/MMIFhhDVucFKDOWprlFN4AAmsPxNJ9DHI4MDHc11BdchdcStSQKWuSe6o0q3wGpOnKBkReeXFZl+ELmUCqQKhbVr3nO4vTdwQaczpm+QAYI9PMrFoJOJ2vp98Vd7E2EWIeaNLhDoOBfi3Bd3jpYUdDnidr6fValTVWFm/2tV+jL/73xddCyyrOkcgw45+v5QELU6QrqoppEgAGQWBN1+x6vEgiQRIIkEVH0g2As4FktM9M1Oe5ucVlbQCXrx5O9VvUtWY+q7T0WKnKQSkwUINK6XHub+hy50gtJGhGquQQRcKI0oggDUkHgDQg15Ny0MMjmvVmekM0GYVWyr2QBpRaj+LP6x9G2BTdFRtJ1d1j36eVlwG3ajpaogaNy8NfO6qGWLohU4K3OzpdMo+jJkL/sqfaY+V7TfjqpD/ALO9vkvpuzW4aZg5BWcuNNq3CsFtrYNZ7lp8pCTXKzXApaOtoNqtip2x4HG28W4qhq9iy1MzpWnI8jwUZ+ixAUnESQGFVObUDeI2xtthy6N3ktUfh6YkgO05FdpPRZspYT5JUGlcx1NwNIyG22g26N3ksHfh6W9i7PsKlSOjjmtJsk0Use2RRVpU6aCo9Yl/680f+M+Shd+GpN7/ACKkyOj02oo8q5AHaYVJsBXLGR2822cZ8Qo//jbx/wCQeB91MkbNmKe08oKD2mzOQMpqdF5RDLtgSMIEZzHJTxbCkY8OxjIg6LazzHJvXSNVVjUqrDiCPURpvyN1sNXzbpeKzZT73kSmPjQp7lEdzsN16QDgXDzXGbXaG1J7lSyphVgymjKQQeBFwYtiARYqtaSDcL7bhJytLlzpYos5C9bGjzSGdVXUt2RbQUJJoI4Spi6N5Y7cSuzgl6RgcN9l7MulKjf2VHaJY7z9Jzx3CwoKxXvcXnA0ZLaAAzKu9jbGJIeZqNBqE8OLc92g31s6Oi3nx9lpVFTuC0iIAKCLlrQ0WCrSSTcr1GS8SCJBEgiQRIIkESCJBFVbc2Ks9ToHpruPJvz3RoVlC2cYm5O4+626aqMRsdFgcdhXltkcHUDmKka/Bv6PNvjLHWcLEK7Y8ObcaLJbdlqXzp3W7Q+8TXzzB/UR9D/D9QZKQMdq3q+GnkR4Lg9vU/RVRcNHZ+/nc96gnZ8wq7dW2Ve8aG1RW/leLN1ZTh7Yy8XdoL6/enkqxtLOWl+A2brlotds6ZUg/SkyG9UofasfMtpsw1Ug/wBne/zX0jZzsVMw8grNI1GrbKwXSFv1mZ4xdUo/SC3aV1mr3jmouH/dfzQZ8T+0Kajd+q/tXfDzvkweE3+QR6fjHYV5M29UBy91OnTs0uaP8mZ/HJj2U9UdoUFUzCW9q0n6TVQK/Pl/+RIleeoVpTR2zXrZj/8A15H+VN/njOD/ABt7Atd4/U7wpsxop3lZNCr8W9ATwBPpGq/M2U7VgekOCMyYACB1GElFq8bUUcz1i0js9kyiGlZcfG8geZv2WC5LaTOmqX2Pwtv9+KqZ2xZqmhAr1vU0BBrMoDQeovFnFWxSWwnVuPT9qrn0kjNf5Ye9fYsCJaBJUvtdWnUqBrmlECZfcLrU8hyjjKlxmkLuJJXWQs6KMN4WWj2Rsi+d7sd+4D6KcBxOp9KbVJRj4j/f0UFRU7gr1RSwi1AAFgq8m6/Y9RIIkESCJBEgiQRIIkESCJBFmunbquHzUHWaId9T8K09YqtqtZgaSM7+WpVhs8uxkDRfKp8qsplGqG3g+n+9VH34n/D1RhqDGdHjzH0J8Fr/AIgp8cLZf4nyP1srV8WgyzDNGSbOZ7GpyGQVKuo5gLTjSEVNI+8LIzjjY1uYt1hJfEDzF3KB9RGy0j3jC9xd/wCuC1iO2wUbYM+suUfolpLevWSz4UJUeEa/4kpujqi8aOAPeMj8itz8PVHSU2HeMlfoY54FXxWA6Sn9ZmeMX1H/AIQpYzYL1tJuxhv3XxhH8b+1TU7rPcV6lt+rn97/ACCPHf5B2FTYr1TTy913wU2qzh/kP/HKjyTQdoWW0Bk08/kr3AYmtBXen/kQ/nEkh6h7FrVcdm3UvZk/9Ucf5c73PEkPwt7B6LTezQ9itXe0UjnKMBVu0e0BLGswhPI970XNELbl2X3w81I44WkrKYTa0szcXOmypjyWmSwHQWAlMDLBJpc5ZduUdnNRyCOGCF7Q9oOTt9xYnK+lznZcjHUtxySyNJaSMxyN9/cp+zJ8ibiZbyi7JI6/EvnFCZjlcg4VzZaeEa7mT0tO8z2BIawYdMLQe/jdTxGKonaIr2uXG/E2Wu/+N54LTZT3ObrPEsKN7VX8UVdEWvfZyt60FrbtX0aL1UyQRIIkESCJBEgiQRIIkESCJBEgiyfTXZk+aUdAGRPmjWt6n+uA0im2lBM92IC7QN2o45eys6CaNgwnUr566/KUuuaqGtipbunyYKa6WiuppjDI2QftIPbbXxFwt+ohE0TozvBC/dnPKQM7ygWV1zFjZEe2fLShysCDwprHW7UNVM8RwyWY5pLbZFxGeHFqLjMd+RXH0DaeJpfIy7muAN9Gg6G2mRyO/mvE+cFmkzCF635OdSwSbLNZU4A6Kaqa6doxqml/M0ZijucFnxk72u/aTxGbTv0W2yq/L1QkfYYuq8cHDf2EWPirnCzSQQwo6mjDgR8DqPGOPIwldcCHC4WI6Sj9YeL2iP6IUjNF52qfk8N+7+MZQ/G/tXrDYlfspv1Y/vf5RB3+YdhUrXfqg8l02Y399+4f+OVGM2QH/IKWrdiY3tUvZOIrMlj6y++Eh6h7Fs1rB0JKn4TE0kOPqzB65h8YkjNmjsC0THdgK0jtFC5y0wFl+km1erlM4PamBpcr7JtNm+nZB8xvi72HQmWbG4ZNzPbuHdqe5U+2KwRx9G3U+iivsma6YNpRX9FRJbOSyhEcHNNaYpNzrx4RZCtghlnbMD0pLgMjct0aAeFrcOKrPy8kjInRkYAATnkDvurPYqKZc+coouJnuw3fIySSDyq7CvhGhtZ74oYqdxza0A9ts/IKx2Yxr5HzDQk2+/FaTopsOcZyz17CCveF3BHDcK0NTe2lLxp0cEpNwt2qnjDcJX0cR0So1+wRIIkESCJBEgiQRIIkESCJBEgiQRfOOm8pHnMMtDpmUXFgWNPnXIqPjHMVrwKl1tMvFX1GD0Ius1jJBDk1HaU1pQqyzB2hfdmBPkI63Y72VVIwP1jOXIjTyNuea5TarHU9S8t0ePI6+YuueI6lJMusnOHlh3bOVYA6hBShK0NjTSEZrqmaV0coYGOLWtwgg2477Hl3c43ikgjY17C4uaHF17EX4dn96r3LmNLm9S7DrFost2ss5NVludzgHsny8aiuoBVwCtgbk7NzRuOhI45jMb9VcUNf+WlNJMdNDxGo8vZdcbs6Xidaq62I0ZTwI/oRQRVEkGmi6Vrt4XjE9G0cSx1jgIuUd2p8bRKyuc0k2Ga9xELnP6NASSktyTmzdqmtAKCnhEgrSZA5w5IHm9152R0cKq5mPRnUpRbgAlSSTvPZEZT1gdYNGhuspJcVgpOE6OLLdW6xjlNQKKPWI31hc0iwzWb6qR7S06Fd8JslJZqWLUNRmoFBrWtB8axFJVvc3CMlgZHFobuXLaW0ECF3JErlZpx+hL+rxbSkT0Gz5aqTC3vO5v14DxVbW10dMy513BZ3A4t36/GggzZOWkoqCiyTVSF30AO6m/XNHU1MEUXR0RFo33FwbHELEePO9z2LmYZny46kHrttkdLaH7FvNV228XImhDh0eW7ntygfk62oVHEndy0G/booamEls7g5o+F37u/s+yoKmSGQAxNLSdRu7vvuX03Z+AlyZmHksc+SWiZbBFcBnLN9JmY2GgsTekclUztlqC46km3L7C6eniMcAaN3mvpGGplWlrCLyK2AW4KrkviN10iRYJBEgiQRIIkESCJBEgiQRIIkESCL8Jhoi+Y7QnZ5rt4n8RJPsyxxcr8bi7iSV00bcLQOCr3AIobUWoIFTmI6wqV+cL6cucb9BtCWjfdmYOoOh3dx5rTraGOqZ1tRoeH0UBaqpAKtLapoy51v3jKaoKnivHde/XU7qateJ43Oa8WxAGxNtA4Zhw4Hz4crUxz0jTDI0ObnYkX8DqDyXaZh5XVrKCpOdgGK5jmKAGgkvoWUUNK6ctNB1VUOnM9zFG27W5dW98y9uoDjvtkd4Ouy2nhEYiye82Ls87WywniBu3jdZcZ6zJTlGDzlQAq6WxEtTuJ0cDg3rSMH0lLtCFtQ0iNziRY/C4jwvfcRY96mirKihlMJBe0Z8wDx+/JSsHtHPZGSbyBEub5ynpXxBpFHVbIqac9ZhtxHWHlmO8K7ptq0046rs+altjAtmWYp+tLf3gEe2K7CRw8VYBzTvX5/aCcWPgjn3CPLH7IS4X5NxTAVyFR9KaRKT1a/sieGllmNmAnsF/p5qGWqhiF3uAVRiNphmCL+sOTQKAUkV517UzzoI6Cn/D5jYZqt2BozO827d3dcqiqNuh7uipRicfBeU2W815jNMd8TKFVKovUq692UM4oTvoAALm8bctfHBHGxrGthflmTjLTq6zdB2m55LTZSPle5znF0reQwgjRuep8go+E2zOmO6HDS3nMGllgpVjWxDgd/wtpW1KxPJsiFjGvZM4Rgh1rgjLSxOnbmoY9oyvcWujBeQW6WPO/HyVh0f2HIw6tNek2ahUBR3A/eAL6MVpUgWH1jQxo7R2ziBbFk3S+8+w8+zRWNDsnCQ6XXXs9/vtVvimyTXYXyvnHMEiYPYRHMvOCa6v2daO3JfS9mvWWOVfz+MdTSOvH2KgnFnqVGyoUgiQRIIkESCJBEgiQRIIkESCJBFD2xOySZh+qQPE2HvjVrZMEDjy9clPTMxStC+auKq31mp6kID6AGOU3roFxN6kbyWHrVfhGJNnLIaKsmgoWyixocp7pBFQCOVwCLjLrG5FK6Nwe02I3j738NFFJEyVhY8XC6YSf2ldKVWpKsKstQQSKagV7w0rcb46NlfHXxflqk4SbZjIOsdOV+GnA7lzk2z5KKTp4BiAvkdR7+vqumDmqqOi/3rsBlzmSxQXHVPShNamg43iXakL31LXSC0TG5EtxtxHXE0ZgWyueF7rV2fI1sDgw3kccxfCbbrHQm+feoOPFW+UldZQG0wCXNqaUDMlQxG40vmjfpIXtp8UUgbvyPSMsL6B2YvvF8rZb1qVEjXT4XsJ3ZjA654ka23ZZ3XvaclZDNLlTMQpWmkw9XehpYgix4Rhsx81bE2aeOMtdfcb5XGhuMzzCyrxHSvdFC9+IW3i3HkdF52ak2ark4iexUgdWs4hzW9aswGX1htCWGkkaxsTBcE4nNOEcuqL37wvaGOaoY57pHG2WEHM88zokrZyLipQmpMKzBT5alQ+7tKaMK0H3ohl2jPJQSPgcwOYc8GfV7CLtyvx01UjKKJlYxkwcWuGWLj2g5/Vfu18O+QjtKJbEhiJciUGWv90nec8DWMdnzQmQF1jjFrXdK8g2+J2jRxFrLKtjkEdm3GA3vYMbccBq47gbr3MEzFmTMJaUZdM7knJnBsUUXzn6IubC1jGLY6fZTJY5LODj1R+7DwceHDvOegzBn2i+N8d2lup3X5Djx8DxMzEIVVglVDd92NZr8czfNX6o8yamObqdovnIaMmjQDIDsHzXSUtCyHrauOpOpXeRJyIifRUFvtzAHb0GRfuxp1DtGrajzu5dpoqJZ4pl85ZKH2ZIxmzDXckjyJHNbrojPzSV45QPNao3tEdDs5+JvgVTVrLOV7FktJIIkESCJBEgiQRIIkESCJBEgiQRZ/pnicskAakk/hH5kRU7Wf+m1nE+isNnsu8u4BYzELlCqNQDTxAyj2sIoRmbq2SbKpYbojKzBUCbh82ubeLFbipYag/SMSB4AXliuP9mrWtZgI0IZKg8R2RGfTBLFd2wiuMurUJYOqhWHE5ahTzsDwqYvNnbcfBZkmbPMe45bt3BUe0Njsmu+Owd5H2PPxXCbgCFDVVVBWjdYhAIIy3NQdBaLh23KJzTH1rEEEAW113qpGxqsPDsrix14ablzxOGLsWZ5dTqTMUfCPKfbVDBG2JgdYZDL6r2bYtZK8yOw3PP6LlLwqrWpwzg0tMdDT7LAAj1jCo2vSzEOD5Wkfx+YJIPgsodkVUQIwRuvxv5EAEeK9tgHnFER5HYqUSVNUBb1JAAJ1pePINpbPhxnruL/AIi4XJ3W1AtyAC9n2ZXyYfhaG6AEgDyUnB7AGfrMTMzXC0VzMcnUAvTse/mN8dRt2KOLo6NmEdgFu7ee3wKzp9iyPkx1Tr95N+/LyVsuHYbtLKAiKEXgozkDmaVO+OZklEhJeSSdea6ONgYA1oAC4T8OGBDdZQ2NBLNt+8REOiBvmpevusvMxiWZjbMzGnCpJA8hQeUQyOxOJUjRZoC9C8s/VmDyWYtP4pY9Yl+KHsKw0k7QtP0In95eDH0YBveGi02U/Qdo+ar9oN3rXxfKpSCJBEgiQRIIkESCJBEgiQRIIkEWN6YTc06WnCnxc+xR6xzu1H4p8PAev2FcUDbRE8SqQrmmgcCPZVz7eritGi3dy6z5cYFegqvnCh8dOJ8Bvjy11Jdcyf8AoEV82uF8BU+EZYQNV5cnRAtaLSu8Ko9tN/2mPnC5dolgFdbH2BMmHNSg3/RI4OfneAjapqSWX4Blx3LWnqWM1+q67a6NvJGaX203rvH2a6Dlp4b5qrZ74hi1HH39/FR09Y2Q2ORVBgdhtinpLqFHeamnECu/jXTmbRDTxSPdhaM/vyWxNM2MXK1E3or1KjqgCB3tTn+3vI4bhw3RuTUUsXW+Ict3ctKOrZJkciozqjUUrkalALacFOjLy9RGkeIWyFFZWT7Pnl+JT2rb5sYdV3IrJfho3I0rQ604jcRzFREbmEarMFRpsqIyFICucof3i8ZZI5tLImL7FaJoBcObxCwkyseas+is/LOI4qD+BvycxsbPfhf4FQVjLsX0KOqVAkESCJBEgiQRIIkESCJBEgi/HYAEk0AuTHhIAuV6ASbBZDaO35k1ikjsqNW09TqOQF+NI5+o2hJKbRmzfM+yt4aNkYu/MqrMujZnmAtQ60GtL3JO7jFablbg0sF52WAWmTCQAAbk0FGa1/sonrErGXBKwkdawXLF4ypogPjS/kp0HNqDxiIgKQBQ2l0ux1trUnkTqfAUHKMb7gslKwGypk00VSByArT3KPH0jOKB8rrNFz971hJM2MXJWw2V0bSWO0ATw3eZN284vKfZbW5y5nhu+qqpq5zsmZeqvFFLCwi1AAFgtAm+qER6RdFzw+HVAQoAqaxFFCyIWYLLN8jnm7iusSrBQNobKlzQagAnlY+I+Mac9FHLmMitiKpezLULOY3Zk2Vp215m/k518GvzikqKN8eo9lZxVDH6KpeWDXLahqVIIoTvpYofrClecauItyK2LA5rxU6XJ4WzfdpZ/KjfVj3AHfD4JiI1XiUQHRtQGFfA9lq+TGMYurILrJ+bCuGFmNJcECpQspBtWlUN/b5R41/QyFeub0jFr9j9Jg5CNUMdAaGv2W3nkaGLqm2jiNj9VVz0WHMLSI4IqNIt2uDhcKuIINivUZLxIIkESCJBEgiQRIIkEVD0xxZSRQasfUAVp5mkVe1ZCIgwfuNlvUDAZC47lm9pN1EtUXU1qRqdKkcCWYDlU8Ip5BhFgrJnXNysvicRMGhA5ACnnUVPnETbHVbFlPweKWYaCoAZa+YygqNFuALXvqIEECyxtvVisolurlrex4613asbH84wDS42GZXhcALlaHZXRenamm/D53roo5CLen2WTnLkOA+ZVdNXjSPxWlkSVQUUADgIuo42xtwsFgq1z3PN3FdIzWKQRIIkESCJBF+MK2MeEAixQG2ip9p7BSZdbEabiPstu8DaK2o2e12bPBbsNWW5OWW2hgXl2cVWoFaXuaDMvjS49kUstO6M9itI5mv0UKYoIfOTQL3heZUnKi3s9b964obiPGOxAl+7fvXpFiMO/wAFE2ptVesYpLlspoasrhySBmqwYUNa6e2JHPaXaAoyN2HMkICrIsxK5ScpBNWRx2subeKXDa24xBLGGgPZ/RWbHEktd/YW86KY8zJYzd64P2l3+YoYvtnTF7c9/qqisiwuyV9FmtFIIkESCJBEgiQRIIkEWd6bSSZKsBXK3vFvaB6xU7WacDX8CrDZ7hic3iFQdIJedEmLdae8qyk8BVafeEVk7bi4W9A6xsVm8VTjQ8DYjxEabbhba7bFwZzVpSpU/dU5q+ZAA8+ESON1gVp9gS82KqNFpX7oY/zgRsUDC6oZyuVq1TrQlbiOpVGkESCJBEgiQRIIkESCJBFnel6diu4ZSfBXVj6C/lFRtNpNjyVjQnOyyuIlkhwBfstQakLnDegcGnI8IpmDFG5o11VkTZwJ7FTYqXW4iJhU5UjASiki/wC0mBlH1UVlLeBLgeRjYkNobHeVCM5MtwWw6DSzlY7i7EeAVEPtB9IsdlNNge0/JaG0CL+C1sXiqkgiQRIIkESCJBEgiQRcsVhxMRkbRhQxHLG2VhY7QrNjyxwcNyxk2VMwpKOpaUSaEc9aVsQd6+NKxzr2Ppjgk03FXDXNnGJmu8KKyYc3DleXaHoGFR5RC5sZzFlKDIF5RgexIQ1O8g19G7THxtz3RFa5wtzPALLQXctd0f2T1CX77a76b6V3mtyeMdDQUnQNxO+I+XJVFVUdKbDQK2iwWokESCJBEgiQRIIkESCJBFHx+GExCvv08DyMQVEPSstv3KWKTA66w2NwTSjRg2VTZhWq00zEXBH0tD5xzUsL43XCu45WvGaguwN6SW35jLUk8zQhSfuxH053tF+xSdHzPivWFwUye1QSQaVmHSnBdx5AW8I9ZDJO67tPvReOkZELBfQNk4ESkCgUoKAcufM6mOmpoejaqOeXG5TY2VAkESCJBEgiQRIIkESCJBF5dARQgEcDcR45ocLEL0Eg3ChNsWQTXqx5VHsBjUOz6Ym+AKcVcw/cpGGwiS+4gXwF/WJ4oI4vgaAo3yvf8Ruu8SqNIIkESCJBEgiQRIIkESCJBEgi5TsOrajz3+sRSQsk+ILNkjm6KEdiyia0FeOVa+tIg/JM4lTfmnqZJwyroL8TE8cDGaBROkc7VdolUaQRIIkESCJB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TEhMUExMWFhUXGBgaGRgWFhUXFhgZFxoXFxgaFxUZHSggGhsmIBcWJTEhJSorLi4uFx8zODMsNygtLisBCgoKDg0OGxAQGywmICQsLCwsMiwuLCwvLC80LywsLTI3LC8sLCwsLCwsLCwsLCwsLCwsLDQsLCwsLCwsLCwsLP/AABEIAN4A4wMBEQACEQEDEQH/xAAbAAEAAwEBAQEAAAAAAAAAAAAABAUGAwIHAf/EAEYQAAIABAMEBwMIBwgCAwAAAAECAAMRIQQSMQVBUWEGEyIycYGRobHBI0JSYnKCktEUJENzssLwFTNTY4Oi0vGz4Qclk//EABsBAQACAwEBAAAAAAAAAAAAAAADBQIEBgEH/8QAPBEAAQMCAwQIBAYCAQQDAAAAAQACAwQREiExBUFRYRMicYGRobHRMsHh8AYUI0JS8TNichU0Q4IWJFP/2gAMAwEAAhEDEQA/APuMESCJBEgiQRIIkESCJBEgiQRIIuWJxCy1zMaD2nkIimmZC3E8rOON0jsLVlMf0uNSJa24ih/3G3oDFHNtWQnqZDxPsrWPZ7bdbNR5PS6YD2gSPBT7qH0iJm05gc3X7R7LN1BGdAtLsnbKTgKGh9h+IPIxb0tc2bqnI+qrp6V0We5Wcb61UgiQRIIkESCJBEgiQRIIkESCJBEgiQRIIkESCJBEgiQRIIkESCJBFiOlONMyaZYPZFQfAWPqfYDHMbQnMkp4DIfNXdHEGMB3nNZyfNVQCamvdVbEjSpb5q8KXNI0gzity53LhIxstiFIaUToc5da/WzXA5iMzGCEuQp2CnmVMB0vlYedj5a14VjBhLHWXj2h7V9MwU/OitvOviLGOtppeliD1zszMDy1d4nUaQRIIkESCJBEgiQRIIkESCJBEgiQRIIkESCJBEgiQRIIkESCJBF882mhE+YN9Pcz1949Y4+cWe4HiV0URuwdgVLiZdT4qlPAKFI8iDEbjZTN0VbOk10vutx0pGbSitsaDVxqaKp5tkVT7bRg74xZeM+FfSdhj5IeJjpdnD9AdpVFV/5FYRvrVSCJBEgiQRIIkESCJBEgiQRIIkESCJBEgiQRIIkESCJBEgiQRIIsl0uwWVhNBAsTfkO0DyIA8wI5/acAZJjH7vVW9DLibhO5Zx0FqizG4NQVrdmVhdTSpPGkVY4LfPFcOuFmRArd2tyVAHYopsGKgiv1DHpdlcIG52Kl7CwPWzAKiikWO9jcE8hrzI5Xyp4zI8DeVjPJgaV9IkSgqhRoBHXRRiNgYNy517i9xcV0jNYpBEgiQRIIkESCJBEgiQRIIkESCJBEgiQRIIkESCJBEgiQRIIkEWK6RYrrZuUd0e5T8W9gMcxXT9LMSNBkPmruki6OMX1Oaoca9yOPZ8hQuf4V/FGkcgtsZlcAL8K2rwNaqT4NTyLRiw7lk7ipGzcSUmK2leyeRravMNbzMZRuLXLGRoc1fTMJPzorcR7d8dfBKJYw8b1zkjMDi1dolWCQRIIkESCJBEgiQRIIkESCJBEgiQRIIkESCJBEgiQRIIkESCKFtfFdXLY7zYeJ/K5jUrZ+hhJGpyCnpoukkA3LEKaIXpdqZRy0Qeda/eMcvbcrxVbCt9RoDxArfzJY/ejB5zUrdF4YVsYwWSNe531B+0KV9QVbxJ4RI/OzgsW5ZLbdD9oZ0ysb7/tDX1FDF3sufMs45j5qpr4rdYLSxdKtSCJBEgiQRIIkESCJBEgiQRIIkESCJBEgiQRIIkESCJBEgiQRZPpJP62aJQ0Fj4av8F8THP18vSz4Ro31VvSMwR4jqVT7TarBBu4biwNfRa+brFe7JbbNFFxCADgP6oAPhENrqUFQyCDQgg8DTTyjFzbLIG6KKmnHT7Qrl9asv3hwjNmfVXjss1P2DjOrmqRo1PUXHqKj0iSmkMb8tQop2B7V9IlTAwBGhFY69jw9ocN655zS02K9xksUgiQRIIkESCJBEgiQRIIkESCJBEgiQRIIkESCJBEgiQRR9oYnq5bNwFvE6RBUzCGIv+7qWGPpHhqyGEssyc++tOOVa1PiWr40WOejYQzE7U5q3ebuwhVSYpVzuxq1SNeyCT2qtuvRQLmiCgMQEXz4qa25QsS7PeuUeh8hqo594/V0iMuw6KUBVizDKtSqfRBoV5odx5aHfxjMEOGaEbwp0pw4JRsw35e+vNk1HiKi2sRmMtNwvcW4r2Wr2gaZu0CNzA9qngwr4MsH5EOC8bpYr6B0Xx/WSwN+tOG5h5H3x0GzZsTcHeFTVsWF2JXcWi0UgiQRIIkESCJBEgiQRIIkESCL8ZgNY8JA1XoF1+JMB0IPgY8DmnQoWkar1GS8SCJBEgiQRIIsPtvpXOlT5iSwrKtNTShvUWU8K+cUE9fK2Vwa7K+WQ+9VcQ0cbowXDNU2O6ZTZ2VDJBNbBWNSfwxBPUSTtAechy+qnipmRG7VQ7Z6XCSglijzhbLnZ5UumgO5mFBYC3GLOh2TNU2fMSGeBPsOZ+qrK3accF2xWLvIKhldKcdNso6zkJKv7ADFtJsnZ0Qu/q9riPmqtm0q2T4M+wfRecX0hxko5ZktEOtGkItRyqsIdmbPmGKPrDk4n5r2TaNbGbPy7Qu2z9tY2dmMtJRC0zEy5KqK6VZqCMJ6DZ0BAkvc6C7iT3C5WUNdXSglm7XQeq9YjpFj5DhWREYi1JUvtA/RK2YeEItnbOmaXMzA1zOXbfMd68krq6Nwa/U6ZDNdtl9OSzgYtA6E95BldOJFNRxGvujGq2DE5n6OR4HMH2WdNtmRrv1NOW5bLZG2WlANKWWysSVYTXyPahoSrUNBdTcUPjHNu6SkfmCCPv73K/HR1LLg3BUyf05nKRWWqioqQ9aCtzdBuiZu0pX6HyCx/IRhb7DTMyKeI9u+LyF+OMO5KokbhcQusSLBIIkESCJBEgiQRIIkEVN0h231ACqM01u6NaVtUjfyEV9dW9DZjM3Hy5rbpabpes7JoWWxOGmP28RNI5VFvM9keAHnFDK17zeQ3KtmOa3JgsFFlyFrWVO7Q4FT/DQj1iEDDmBbsUl75FX+wekLhxKn79G91TvHPUb4tqLaLmuDJTcHQ8O1aFTRtIxx+C1TzVGpA8SBF4XtbqVVhpOgUd9pyRrNT8QiF1XA3V48VIKeU6NPguD7dkD9pXwDH4RC7aVMP3eRUgo5ju9FHmdJpI+kfID3kREdrQbgT3LMUEu+yit0vlaKATuq6+4ViJ21xbqsPepRs529ywWLxQo8xmAzEszN3Vr3a7y2UL2RevDWKmOCSeQNaLn7v3X3nJWL5WQsxONgFkto7ad1mDDKwlqB1k2nbYE0FSO4pPzRrv3x1lFsqGmc0zkF5+EbuOXEjju3blzVZtOWoDhCCGjU7/opQ2DJkS0d2Rw6BhNmtSWK7kkKc8xwONBpGJ2hPUSOjaCC02wtGZtvLz1WtPLMrEUkMTGvJBBF7nTuaMyV+bLDDB4jDtM6h86OhmsZOZWNDrehCm3hGVTZ1ZFUsZjFnNdhGKxGY5anksYLtgkgc7Cbgi/Vv89yi7Yn9bIw+HllsQ8rMWmIrsBmNkUkVI0vyHlsUcLmVMtQ8YA+1gSL5bzbIf3dRVLw6FkLTiLb3Ofhnn9hdej6tKlzFmLNl5iCRMkGZIZRudMtQeYhXR9M9jmBrrX0dheDxDr2txBSkPRtcHXF+LcTT2i1+8KNt7Hy2bD/AKM5zoDXIZiy1ZiKdUrmq760pujKhp5h0n5kCxtbFhLiP9iBZ3K91jVyxuwdCcxwuBfkDmFO6Y41EYSWlS5kxZSh5pqJnWEVrmUioFQaGovGnseB8jDO1zmtLjhaPhwg6WINt4uLLY2jK1jhE5ocQ0XO+/aPFRdk4fGYaU08S/kTd5czR1+kZZuKWowobilo2amegqpBTudd24jceF9O7TvUVPHV07OmaLDeD62+/BX+FxkvFITKqSB2pTGs1BvI/wAVPrC4tUb45ut2XLSuvq3j96Hl4LoqLaUdQLaHgvoHRjpGow0vOy1HZJLhbrrrxFG+9E1PWdGyxCjqKXE8kK+k7altpf7JU/GNsVzDqCtU0rhvUhcenMeR+ESirjKjMD10XFIfnDzt74kE8Z3rExPG5dFmA6EHzEZh7ToVgWkahcsZihLUkkCgJuaAAakncIwllEYWccZeVjsf0rZieqUU+k9b+EsEUHia8oop9p52bn6eCtYqEAdb771GkdJ5wNSJbDkGQ/iDGnpELNpvBzA7slK6hYRkT6rU7F24k8GlQRqrUzDnbVefrF1S1jZRcfUKsnpnRlXEby1FicF8riZ85vmnKvLUexQPxGObZ+rLJKeNgrp/6cbIxwus1j8W01i9aDdyBuAOFiKnUk8o0ZJMTluMZhFlWHFsrCpJFfMcwdQYyDQRksloFHWKDXtKdQPhwIINPyiJY6FcpqU1mU/APeI8sOCyUdnG5yfA/wDGGfBe5L8yV3OfEP8AzR51kyXnKB81R4mWPjHuFx3+qXCh7Y2pLw6VmDMXUhEU6htWLjug6WvrSLLZuzJap3VyaDmfkBvKr67aEdMM8ydAsgWn4wl2VjJlULLKoAik3yKdWpW99KmOua2moGiJpAc+9i7eeZ4eHJcw589Y4yOBLW6gbhyH3zVkMTIxWFeUoXDtJrMljMcjilCHJ7z89eFqxqGCopKps5vIH2a7LNp3EcG8vHOxU4lhqYTF8Bbm3PI9vE/Y3qRsH9I/R5SuVlSwS0tymfEENqJKHQa9s/StWINpyUUc7nm7nkAOaDZuWmLyy5aKfZ8NVJEGiwaDcG2efDzz56q2wuyVBzCWuY3Myf8ALzieJr2VPhFJNtad4wtOFvBvVHv6K5i2XCw4nZnic1ZfozEUabNP3so8goEVznOdr55+t1vCNjdAv0YKmjzR/qP8THluQ8AvcLVwxeAZ++UmjhORWPk6gMvjG1DWTwm7HEdh+RuFry0cEo6zQqM7FEqYJkmkqaO6s75SQx+pNN0PDNfmIuWbZbURmGrBIOpbcHvHra45Kpk2S6F/S05zG45/f3mo+P2q36Pi1xChMUVlJeoLoH1C93QtdbHXdG9HQtbUQOpjeG7nbiGm2WeufO9uO5aL6pxhlbNlJYDtF+Gnh4Kv2LsV5sgzpOdJ0t+y2agmV+ahsQ49taRt1m0GQVAikILXDMWzbzP+p38LX0WvTUj5YS9gIcDkb68u1aHot0sV2Mqeolz2YUmAEK8wVWkxB3WNSpYC9b0oI0K/ZADTJBprb2O8fea36PaZLhHNrotfiGUsVZFLDUFpJI36Fq+yOaMLtyvQ8LwZVO6kxfsLMHtS0eYZhxXuJh1svDYxl/auv2mPuesOlnbx8F70cbtwXpNsTt0wN4qh/hpHv52QcF5+WYVxx+1Js1QjZQtQTlUitNAasbVv5CMZatz2YbWWUdO1jsSisciqcqs7DMM4zIiknL2dGc0rewFLXrGTcMLQbXcc89w90N5CRewGXaon9sNmpPRJibyqIkxRxR0AvyNQYlE4flIAR59y8MOHNhsfJWEuccPODhqhCDmGjy2AbTmpFtx8IibemqBY5eoK9I6aKx19Cvoy4gAU1/q0dKJQ3IqiMd81ldkqEnYmS2uYsOYuD7Cn4opacYHSRnUEqzmOJrJBwWXxEkymaW+7f5UB8DSoPiN0VskZY7Ct5jw4XCruqzMLAjfXu05kRmDYL1XeBw0t2KuShqMoyi9hQHNWjeV/ZGUbWkWJN1E9zhmBkpczZaLoW/2j+ECI35FetcSoM+SB9LzZj7zEZJUgUcyl4DzAjzEeKyUfFYgKKAVJ7q6Fq2FeC+07uMSsjvmViSsp0pmPPxBRFLkWARSaiXVbKL97rD4MI7vZjGUlE0yEC/WJJtrp5WC4vaD3VFU4MF7ZC3LXzurrC7JMmWMTJD4WZLXtpONZcwAdq+tTwprSgGsVcta2aQ00xEzHnIs+JvDllxvprfRbrKUxs6aO8bmjMO0PHx/q2q5YHZyTJn6S0hVaZRpUm5RRvnTRwJuF328Ywrq99JF+VjkLiMi7eOAHO2/cpqKibUyfmHtsDoPmtLh8NQliSznvMdT+Q5COYJLl0YAaLBS0lxmGrEldllxKGLAuXQSozDFjiRpEDGmNRp+GBBBFQdQdIidHZSB6z+2dlI6ZJlerHdfV5BO8H50vip08gRuUG0JKSS7cwdRuPs71WlXUDKlnPcVncZJxk+cmFoqdSoKhTklgCnytd9ai4G/QXjp4n0VLE6rbch51+Im/7foe86Lm5GVU8gpzYYR2DLf/AF3Lx0i2J1a9ak5pswZWmt+8ukxD85a2rU3I0j3Z1e6R3RvjDGm4YP8Ajq0jcbZgWGV0rKUMGNr8RFi49uhHEbr3K3+B271glzGChZkuW1fmk0Ksrk2VgysA+lKA7jHO1cYhmdEeOXy8l0NK7pYWyDvUybJlmpCAEa9kBgee8RWPxNK3G5hQ5k117syYP9R6elaRj08g0cVn0bDqAuTYlzqwb7UuU3tZKxl+ak32PaAvOhZu9SizakKJUtiTQBUdWJ4Dq3WMmS4zhwNPdZeOZhF8RCl7RlrkRlygrRJhRyyIUACp2q6i2YmlVI1MbNUxuAOAuRkbHRQwOOIgnmL71UzcGXYIgzM2gGvjyHE6CNKEOe7C1bT3BouVLxyhmySzmAVJSkaMVUJUci1acqRLU2kmDGbrNUUN2sLncyvoow53aaelo6Exl2YVLjA1Vd0k2Ozss+Taau4fOA95pUU3iNeupHl3TQ/ENRxCmpKhoHRyaHyVDO2hKmCk+WVdbaNY76Fe0vgfbFW6eOTJwseBW+2J7M2G4UZnkLdAzEaVDmngXsI13YRpZSjGdV4fLOGmVxxvb+Zf6sYwustF5lYwr2Jm7Rje3M7x9b14x6c0twXjFCIis2qumVr5i+tARYgaVqKVNaVHGM22tdenVVp7Ls+uQF7nVrKgJO8sV9I3qSHp5GRfyNu7f5XWtVTCCF0nAee7zUDYOExGZp+GeWzCqmWzDOyClKg8acRpHWbWqKQf/XqmuDciHAGwOe8bx2ELktnxVB/WgcCcwQTmR9e5P0WViMQZjSWliSC09Caqzg0REG7MdRwrTiYJKiWhpCekDw6wjO/ManjbX14DYjhZV1IAZhI+Mbu7tVttbDT+raZLciae0wFKH6oqNALD/uOaoZoOmtUNxNO83uOfuukq4pehtA6zh2Z8vZY49I8ULdcw8l/KOyGyaIi4jHn7rkztSsBsXnwHsvUvpPiq/wB+3ov5RmNk0f8A+Y8/dYHalX/PyHsrGT0jnn9rM/En/CJm7Ioz+wefuoXbXqx+/wBPZSV2/O/xZv4k/wCESf8ARqP+A8/dRHbNX/L09lNkbWmn9tN/En/CMDsmkH7B5+6yG1qs/vPl7KfJnu2s6Z+IflELtlUn8B5+6nbtSq/n6eyl7PkO1ZjOxQiiq1DmH0zawO4cL7xTltrima7o4GgW1Ofhr4rpdmGpc3pJna6DLx+/6q9q4dkoyCryAXl1+fJ/ayjxABqORI3mPNkztcTTS/DJl2O3EfeoXm1ICAKiP4m+Y3hUiddOKphgFkkTVSZMtSWVVpktia1VSbGhvcb6XjjDCC+ozeMBcG53cCQ1wGWbhqL6ZHnStEkhAhyacVidwIBc08gdPJW/RZWWU+HmCjyJlCN2SeKinEZ1X/8ASKzbjWTNZUx6OHp927labHc6MugfqFa4CayzBLa8sBjX58tVBJyNw0GQ1FSLCKaJwkFnK3kbbNuvqps5DQZtaX8Y03clK1R5cssQqipPkABqSdyjeY9jjdIbNR7w0XKkFggIQ6ijTNCw3qn0ZfPVuQ1ndI2IYI+8+yiDS84n9w+96/FlTZQEwLMQEWYCxX6wuKcmEGx1EXWaDn96L0vik6pIX4MVNmAopLA6rLRRX7XVqKjxtGZmqZRhAPcLLHo4WdY+ZWi6OdH2VhMmijDurrl+sxFs3AD/AKsKGgLHYna+n1WlVVYcMLdPVa9VoKRdgWFlVk3X7Hq8UfE4KXM76K3iAT6xDJBFJ8bQe0KRkr2fCSFzk7KkqarKQHjlFfbGDKOBhu1g8Fk6olcLFxVP0h6PZ6zJNnFyBv5jny0MaFds/FeSIZ7xx+q26Wsw9STTjwWUY5uy4o48tNStfaD7RFErVRWqvZOnL+Xl9XUbqiBF1kFxnLUW32B8e7/uCmPGGxzXpVLtadSUSP2hqPsqKDzzMx/046n8NU2KZ0h/aLd5+g81zv4iqMETYxvN+4fW3gokjB4MhGGImS2WhZWSpNKVyFdDwuYtpp9psLmGBrgbgEHIcLg688gqeKKgcA8SlpFiQR6W+qu9ndvK5FOumPPYb8qnJKU+F2Ecxtg9E5lMDlG0N7yLkrpNkDpGunP7yT3aBXcsRTtCtyvlXSAUxE3x+Aj6Hsn/ALOPsPqVw+1f+7f3egVfFiq5S8O8TMKge1WCGJwtZwU7CTIxcFk0q3lNVaHQ0B5gsAY06jKNx5H0W7TZyNHMeq3GKSPncgX0BhVJtPsgTP8ADYN93Rx+EmNQXDsvs7vNTkBzSCszh3kyXmSZszIJBnhVIJEyVPTsj7Q7J846yds07GzwtxdII77sLmuvfsIuOVly0bo43GKR1sBdbmCLW7d6jbA2ur4yUq1VZkhcOS1K5woyN+NUpyjZqaJwpZA43OJzxbgSfkSTzUVLVt/MMIFhhDVucFKDOWprlFN4AAmsPxNJ9DHI4MDHc11BdchdcStSQKWuSe6o0q3wGpOnKBkReeXFZl+ELmUCqQKhbVr3nO4vTdwQaczpm+QAYI9PMrFoJOJ2vp98Vd7E2EWIeaNLhDoOBfi3Bd3jpYUdDnidr6fValTVWFm/2tV+jL/73xddCyyrOkcgw45+v5QELU6QrqoppEgAGQWBN1+x6vEgiQRIIkEVH0g2As4FktM9M1Oe5ucVlbQCXrx5O9VvUtWY+q7T0WKnKQSkwUINK6XHub+hy50gtJGhGquQQRcKI0oggDUkHgDQg15Ny0MMjmvVmekM0GYVWyr2QBpRaj+LP6x9G2BTdFRtJ1d1j36eVlwG3ajpaogaNy8NfO6qGWLohU4K3OzpdMo+jJkL/sqfaY+V7TfjqpD/ALO9vkvpuzW4aZg5BWcuNNq3CsFtrYNZ7lp8pCTXKzXApaOtoNqtip2x4HG28W4qhq9iy1MzpWnI8jwUZ+ixAUnESQGFVObUDeI2xtthy6N3ktUfh6YkgO05FdpPRZspYT5JUGlcx1NwNIyG22g26N3ksHfh6W9i7PsKlSOjjmtJsk0Use2RRVpU6aCo9Yl/680f+M+Shd+GpN7/ACKkyOj02oo8q5AHaYVJsBXLGR2822cZ8Qo//jbx/wCQeB91MkbNmKe08oKD2mzOQMpqdF5RDLtgSMIEZzHJTxbCkY8OxjIg6LazzHJvXSNVVjUqrDiCPURpvyN1sNXzbpeKzZT73kSmPjQp7lEdzsN16QDgXDzXGbXaG1J7lSyphVgymjKQQeBFwYtiARYqtaSDcL7bhJytLlzpYos5C9bGjzSGdVXUt2RbQUJJoI4Spi6N5Y7cSuzgl6RgcN9l7MulKjf2VHaJY7z9Jzx3CwoKxXvcXnA0ZLaAAzKu9jbGJIeZqNBqE8OLc92g31s6Oi3nx9lpVFTuC0iIAKCLlrQ0WCrSSTcr1GS8SCJBEgiQRIIkESCJBFVbc2Ks9ToHpruPJvz3RoVlC2cYm5O4+626aqMRsdFgcdhXltkcHUDmKka/Bv6PNvjLHWcLEK7Y8ObcaLJbdlqXzp3W7Q+8TXzzB/UR9D/D9QZKQMdq3q+GnkR4Lg9vU/RVRcNHZ+/nc96gnZ8wq7dW2Ve8aG1RW/leLN1ZTh7Yy8XdoL6/enkqxtLOWl+A2brlotds6ZUg/SkyG9UofasfMtpsw1Ug/wBne/zX0jZzsVMw8grNI1GrbKwXSFv1mZ4xdUo/SC3aV1mr3jmouH/dfzQZ8T+0Kajd+q/tXfDzvkweE3+QR6fjHYV5M29UBy91OnTs0uaP8mZ/HJj2U9UdoUFUzCW9q0n6TVQK/Pl/+RIleeoVpTR2zXrZj/8A15H+VN/njOD/ABt7Atd4/U7wpsxop3lZNCr8W9ATwBPpGq/M2U7VgekOCMyYACB1GElFq8bUUcz1i0js9kyiGlZcfG8geZv2WC5LaTOmqX2Pwtv9+KqZ2xZqmhAr1vU0BBrMoDQeovFnFWxSWwnVuPT9qrn0kjNf5Ye9fYsCJaBJUvtdWnUqBrmlECZfcLrU8hyjjKlxmkLuJJXWQs6KMN4WWj2Rsi+d7sd+4D6KcBxOp9KbVJRj4j/f0UFRU7gr1RSwi1AAFgq8m6/Y9RIIkESCJBEgiQRIIkESCJBFmunbquHzUHWaId9T8K09YqtqtZgaSM7+WpVhs8uxkDRfKp8qsplGqG3g+n+9VH34n/D1RhqDGdHjzH0J8Fr/AIgp8cLZf4nyP1srV8WgyzDNGSbOZ7GpyGQVKuo5gLTjSEVNI+8LIzjjY1uYt1hJfEDzF3KB9RGy0j3jC9xd/wCuC1iO2wUbYM+suUfolpLevWSz4UJUeEa/4kpujqi8aOAPeMj8itz8PVHSU2HeMlfoY54FXxWA6Sn9ZmeMX1H/AIQpYzYL1tJuxhv3XxhH8b+1TU7rPcV6lt+rn97/ACCPHf5B2FTYr1TTy913wU2qzh/kP/HKjyTQdoWW0Bk08/kr3AYmtBXen/kQ/nEkh6h7FrVcdm3UvZk/9Ucf5c73PEkPwt7B6LTezQ9itXe0UjnKMBVu0e0BLGswhPI970XNELbl2X3w81I44WkrKYTa0szcXOmypjyWmSwHQWAlMDLBJpc5ZduUdnNRyCOGCF7Q9oOTt9xYnK+lznZcjHUtxySyNJaSMxyN9/cp+zJ8ibiZbyi7JI6/EvnFCZjlcg4VzZaeEa7mT0tO8z2BIawYdMLQe/jdTxGKonaIr2uXG/E2Wu/+N54LTZT3ObrPEsKN7VX8UVdEWvfZyt60FrbtX0aL1UyQRIIkESCJBEgiQRIIkESCJBEgiyfTXZk+aUdAGRPmjWt6n+uA0im2lBM92IC7QN2o45eys6CaNgwnUr566/KUuuaqGtipbunyYKa6WiuppjDI2QftIPbbXxFwt+ohE0TozvBC/dnPKQM7ygWV1zFjZEe2fLShysCDwprHW7UNVM8RwyWY5pLbZFxGeHFqLjMd+RXH0DaeJpfIy7muAN9Gg6G2mRyO/mvE+cFmkzCF635OdSwSbLNZU4A6Kaqa6doxqml/M0ZijucFnxk72u/aTxGbTv0W2yq/L1QkfYYuq8cHDf2EWPirnCzSQQwo6mjDgR8DqPGOPIwldcCHC4WI6Sj9YeL2iP6IUjNF52qfk8N+7+MZQ/G/tXrDYlfspv1Y/vf5RB3+YdhUrXfqg8l02Y399+4f+OVGM2QH/IKWrdiY3tUvZOIrMlj6y++Eh6h7Fs1rB0JKn4TE0kOPqzB65h8YkjNmjsC0THdgK0jtFC5y0wFl+km1erlM4PamBpcr7JtNm+nZB8xvi72HQmWbG4ZNzPbuHdqe5U+2KwRx9G3U+iivsma6YNpRX9FRJbOSyhEcHNNaYpNzrx4RZCtghlnbMD0pLgMjct0aAeFrcOKrPy8kjInRkYAATnkDvurPYqKZc+coouJnuw3fIySSDyq7CvhGhtZ74oYqdxza0A9ts/IKx2Yxr5HzDQk2+/FaTopsOcZyz17CCveF3BHDcK0NTe2lLxp0cEpNwt2qnjDcJX0cR0So1+wRIIkESCJBEgiQRIIkESCJBEgiQRfOOm8pHnMMtDpmUXFgWNPnXIqPjHMVrwKl1tMvFX1GD0Ius1jJBDk1HaU1pQqyzB2hfdmBPkI63Y72VVIwP1jOXIjTyNuea5TarHU9S8t0ePI6+YuueI6lJMusnOHlh3bOVYA6hBShK0NjTSEZrqmaV0coYGOLWtwgg2477Hl3c43ikgjY17C4uaHF17EX4dn96r3LmNLm9S7DrFost2ss5NVludzgHsny8aiuoBVwCtgbk7NzRuOhI45jMb9VcUNf+WlNJMdNDxGo8vZdcbs6Xidaq62I0ZTwI/oRQRVEkGmi6Vrt4XjE9G0cSx1jgIuUd2p8bRKyuc0k2Ga9xELnP6NASSktyTmzdqmtAKCnhEgrSZA5w5IHm9152R0cKq5mPRnUpRbgAlSSTvPZEZT1gdYNGhuspJcVgpOE6OLLdW6xjlNQKKPWI31hc0iwzWb6qR7S06Fd8JslJZqWLUNRmoFBrWtB8axFJVvc3CMlgZHFobuXLaW0ECF3JErlZpx+hL+rxbSkT0Gz5aqTC3vO5v14DxVbW10dMy513BZ3A4t36/GggzZOWkoqCiyTVSF30AO6m/XNHU1MEUXR0RFo33FwbHELEePO9z2LmYZny46kHrttkdLaH7FvNV228XImhDh0eW7ntygfk62oVHEndy0G/booamEls7g5o+F37u/s+yoKmSGQAxNLSdRu7vvuX03Z+AlyZmHksc+SWiZbBFcBnLN9JmY2GgsTekclUztlqC46km3L7C6eniMcAaN3mvpGGplWlrCLyK2AW4KrkviN10iRYJBEgiQRIIkESCJBEgiQRIIkESCL8Jhoi+Y7QnZ5rt4n8RJPsyxxcr8bi7iSV00bcLQOCr3AIobUWoIFTmI6wqV+cL6cucb9BtCWjfdmYOoOh3dx5rTraGOqZ1tRoeH0UBaqpAKtLapoy51v3jKaoKnivHde/XU7qateJ43Oa8WxAGxNtA4Zhw4Hz4crUxz0jTDI0ObnYkX8DqDyXaZh5XVrKCpOdgGK5jmKAGgkvoWUUNK6ctNB1VUOnM9zFG27W5dW98y9uoDjvtkd4Ouy2nhEYiye82Ls87WywniBu3jdZcZ6zJTlGDzlQAq6WxEtTuJ0cDg3rSMH0lLtCFtQ0iNziRY/C4jwvfcRY96mirKihlMJBe0Z8wDx+/JSsHtHPZGSbyBEub5ynpXxBpFHVbIqac9ZhtxHWHlmO8K7ptq0046rs+altjAtmWYp+tLf3gEe2K7CRw8VYBzTvX5/aCcWPgjn3CPLH7IS4X5NxTAVyFR9KaRKT1a/sieGllmNmAnsF/p5qGWqhiF3uAVRiNphmCL+sOTQKAUkV517UzzoI6Cn/D5jYZqt2BozO827d3dcqiqNuh7uipRicfBeU2W815jNMd8TKFVKovUq692UM4oTvoAALm8bctfHBHGxrGthflmTjLTq6zdB2m55LTZSPle5znF0reQwgjRuep8go+E2zOmO6HDS3nMGllgpVjWxDgd/wtpW1KxPJsiFjGvZM4Rgh1rgjLSxOnbmoY9oyvcWujBeQW6WPO/HyVh0f2HIw6tNek2ahUBR3A/eAL6MVpUgWH1jQxo7R2ziBbFk3S+8+w8+zRWNDsnCQ6XXXs9/vtVvimyTXYXyvnHMEiYPYRHMvOCa6v2daO3JfS9mvWWOVfz+MdTSOvH2KgnFnqVGyoUgiQRIIkESCJBEgiQRIIkESCJBFD2xOySZh+qQPE2HvjVrZMEDjy9clPTMxStC+auKq31mp6kID6AGOU3roFxN6kbyWHrVfhGJNnLIaKsmgoWyixocp7pBFQCOVwCLjLrG5FK6Nwe02I3j738NFFJEyVhY8XC6YSf2ldKVWpKsKstQQSKagV7w0rcb46NlfHXxflqk4SbZjIOsdOV+GnA7lzk2z5KKTp4BiAvkdR7+vqumDmqqOi/3rsBlzmSxQXHVPShNamg43iXakL31LXSC0TG5EtxtxHXE0ZgWyueF7rV2fI1sDgw3kccxfCbbrHQm+feoOPFW+UldZQG0wCXNqaUDMlQxG40vmjfpIXtp8UUgbvyPSMsL6B2YvvF8rZb1qVEjXT4XsJ3ZjA654ka23ZZ3XvaclZDNLlTMQpWmkw9XehpYgix4Rhsx81bE2aeOMtdfcb5XGhuMzzCyrxHSvdFC9+IW3i3HkdF52ak2ark4iexUgdWs4hzW9aswGX1htCWGkkaxsTBcE4nNOEcuqL37wvaGOaoY57pHG2WEHM88zokrZyLipQmpMKzBT5alQ+7tKaMK0H3ohl2jPJQSPgcwOYc8GfV7CLtyvx01UjKKJlYxkwcWuGWLj2g5/Vfu18O+QjtKJbEhiJciUGWv90nec8DWMdnzQmQF1jjFrXdK8g2+J2jRxFrLKtjkEdm3GA3vYMbccBq47gbr3MEzFmTMJaUZdM7knJnBsUUXzn6IubC1jGLY6fZTJY5LODj1R+7DwceHDvOegzBn2i+N8d2lup3X5Djx8DxMzEIVVglVDd92NZr8czfNX6o8yamObqdovnIaMmjQDIDsHzXSUtCyHrauOpOpXeRJyIifRUFvtzAHb0GRfuxp1DtGrajzu5dpoqJZ4pl85ZKH2ZIxmzDXckjyJHNbrojPzSV45QPNao3tEdDs5+JvgVTVrLOV7FktJIIkESCJBEgiQRIIkESCJBEgiQRZ/pnicskAakk/hH5kRU7Wf+m1nE+isNnsu8u4BYzELlCqNQDTxAyj2sIoRmbq2SbKpYbojKzBUCbh82ubeLFbipYag/SMSB4AXliuP9mrWtZgI0IZKg8R2RGfTBLFd2wiuMurUJYOqhWHE5ahTzsDwqYvNnbcfBZkmbPMe45bt3BUe0Njsmu+Owd5H2PPxXCbgCFDVVVBWjdYhAIIy3NQdBaLh23KJzTH1rEEEAW113qpGxqsPDsrix14ablzxOGLsWZ5dTqTMUfCPKfbVDBG2JgdYZDL6r2bYtZK8yOw3PP6LlLwqrWpwzg0tMdDT7LAAj1jCo2vSzEOD5Wkfx+YJIPgsodkVUQIwRuvxv5EAEeK9tgHnFER5HYqUSVNUBb1JAAJ1pePINpbPhxnruL/AIi4XJ3W1AtyAC9n2ZXyYfhaG6AEgDyUnB7AGfrMTMzXC0VzMcnUAvTse/mN8dRt2KOLo6NmEdgFu7ee3wKzp9iyPkx1Tr95N+/LyVsuHYbtLKAiKEXgozkDmaVO+OZklEhJeSSdea6ONgYA1oAC4T8OGBDdZQ2NBLNt+8REOiBvmpevusvMxiWZjbMzGnCpJA8hQeUQyOxOJUjRZoC9C8s/VmDyWYtP4pY9Yl+KHsKw0k7QtP0In95eDH0YBveGi02U/Qdo+ar9oN3rXxfKpSCJBEgiQRIIkESCJBEgiQRIIkEWN6YTc06WnCnxc+xR6xzu1H4p8PAev2FcUDbRE8SqQrmmgcCPZVz7eritGi3dy6z5cYFegqvnCh8dOJ8Bvjy11Jdcyf8AoEV82uF8BU+EZYQNV5cnRAtaLSu8Ko9tN/2mPnC5dolgFdbH2BMmHNSg3/RI4OfneAjapqSWX4Blx3LWnqWM1+q67a6NvJGaX203rvH2a6Dlp4b5qrZ74hi1HH39/FR09Y2Q2ORVBgdhtinpLqFHeamnECu/jXTmbRDTxSPdhaM/vyWxNM2MXK1E3or1KjqgCB3tTn+3vI4bhw3RuTUUsXW+Ict3ctKOrZJkciozqjUUrkalALacFOjLy9RGkeIWyFFZWT7Pnl+JT2rb5sYdV3IrJfho3I0rQ604jcRzFREbmEarMFRpsqIyFICucof3i8ZZI5tLImL7FaJoBcObxCwkyseas+is/LOI4qD+BvycxsbPfhf4FQVjLsX0KOqVAkESCJBEgiQRIIkESCJBEgi/HYAEk0AuTHhIAuV6ASbBZDaO35k1ikjsqNW09TqOQF+NI5+o2hJKbRmzfM+yt4aNkYu/MqrMujZnmAtQ60GtL3JO7jFablbg0sF52WAWmTCQAAbk0FGa1/sonrErGXBKwkdawXLF4ypogPjS/kp0HNqDxiIgKQBQ2l0ux1trUnkTqfAUHKMb7gslKwGypk00VSByArT3KPH0jOKB8rrNFz971hJM2MXJWw2V0bSWO0ATw3eZN284vKfZbW5y5nhu+qqpq5zsmZeqvFFLCwi1AAFgtAm+qER6RdFzw+HVAQoAqaxFFCyIWYLLN8jnm7iusSrBQNobKlzQagAnlY+I+Mac9FHLmMitiKpezLULOY3Zk2Vp215m/k518GvzikqKN8eo9lZxVDH6KpeWDXLahqVIIoTvpYofrClecauItyK2LA5rxU6XJ4WzfdpZ/KjfVj3AHfD4JiI1XiUQHRtQGFfA9lq+TGMYurILrJ+bCuGFmNJcECpQspBtWlUN/b5R41/QyFeub0jFr9j9Jg5CNUMdAaGv2W3nkaGLqm2jiNj9VVz0WHMLSI4IqNIt2uDhcKuIINivUZLxIIkESCJBEgiQRIIkEVD0xxZSRQasfUAVp5mkVe1ZCIgwfuNlvUDAZC47lm9pN1EtUXU1qRqdKkcCWYDlU8Ip5BhFgrJnXNysvicRMGhA5ACnnUVPnETbHVbFlPweKWYaCoAZa+YygqNFuALXvqIEECyxtvVisolurlrex4613asbH84wDS42GZXhcALlaHZXRenamm/D53roo5CLen2WTnLkOA+ZVdNXjSPxWlkSVQUUADgIuo42xtwsFgq1z3PN3FdIzWKQRIIkESCJBF+MK2MeEAixQG2ip9p7BSZdbEabiPstu8DaK2o2e12bPBbsNWW5OWW2hgXl2cVWoFaXuaDMvjS49kUstO6M9itI5mv0UKYoIfOTQL3heZUnKi3s9b964obiPGOxAl+7fvXpFiMO/wAFE2ptVesYpLlspoasrhySBmqwYUNa6e2JHPaXaAoyN2HMkICrIsxK5ScpBNWRx2subeKXDa24xBLGGgPZ/RWbHEktd/YW86KY8zJYzd64P2l3+YoYvtnTF7c9/qqisiwuyV9FmtFIIkESCJBEgiQRIIkEWd6bSSZKsBXK3vFvaB6xU7WacDX8CrDZ7hic3iFQdIJedEmLdae8qyk8BVafeEVk7bi4W9A6xsVm8VTjQ8DYjxEabbhba7bFwZzVpSpU/dU5q+ZAA8+ESON1gVp9gS82KqNFpX7oY/zgRsUDC6oZyuVq1TrQlbiOpVGkESCJBEgiQRIIkESCJBFnel6diu4ZSfBXVj6C/lFRtNpNjyVjQnOyyuIlkhwBfstQakLnDegcGnI8IpmDFG5o11VkTZwJ7FTYqXW4iJhU5UjASiki/wC0mBlH1UVlLeBLgeRjYkNobHeVCM5MtwWw6DSzlY7i7EeAVEPtB9IsdlNNge0/JaG0CL+C1sXiqkgiQRIIkESCJBEgiQRcsVhxMRkbRhQxHLG2VhY7QrNjyxwcNyxk2VMwpKOpaUSaEc9aVsQd6+NKxzr2Ppjgk03FXDXNnGJmu8KKyYc3DleXaHoGFR5RC5sZzFlKDIF5RgexIQ1O8g19G7THxtz3RFa5wtzPALLQXctd0f2T1CX77a76b6V3mtyeMdDQUnQNxO+I+XJVFVUdKbDQK2iwWokESCJBEgiQRIIkESCJBFHx+GExCvv08DyMQVEPSstv3KWKTA66w2NwTSjRg2VTZhWq00zEXBH0tD5xzUsL43XCu45WvGaguwN6SW35jLUk8zQhSfuxH053tF+xSdHzPivWFwUye1QSQaVmHSnBdx5AW8I9ZDJO67tPvReOkZELBfQNk4ESkCgUoKAcufM6mOmpoejaqOeXG5TY2VAkESCJBEgiQRIIkESCJBF5dARQgEcDcR45ocLEL0Eg3ChNsWQTXqx5VHsBjUOz6Ym+AKcVcw/cpGGwiS+4gXwF/WJ4oI4vgaAo3yvf8Ruu8SqNIIkESCJBEgiQRIIkESCJBEgi5TsOrajz3+sRSQsk+ILNkjm6KEdiyia0FeOVa+tIg/JM4lTfmnqZJwyroL8TE8cDGaBROkc7VdolUaQRIIkESCJB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TEhMUExMWFhUXGBgaGRgWFhUXFhgZFxoXFxgaFxUZHSggGhsmIBcWJTEhJSorLi4uFx8zODMsNygtLisBCgoKDg0OGxAQGywmICQsLCwsMiwuLCwvLC80LywsLTI3LC8sLCwsLCwsLCwsLCwsLCwsLDQsLCwsLCwsLCwsLP/AABEIAN4A4wMBEQACEQEDEQH/xAAbAAEAAwEBAQEAAAAAAAAAAAAABAUGAwIHAf/EAEYQAAIABAMEBwMIBwgCAwAAAAECAAMRIQQSMQVBUWEGEyIycYGRobHBI0JSYnKCktEUJENzssLwFTNTY4Oi0vGz4Qclk//EABsBAQACAwEBAAAAAAAAAAAAAAADBQIEBgEH/8QAPBEAAQMCAwQIBAYCAQQDAAAAAQACAwQREiExBUFRYRMicYGRobHRMsHh8AYUI0JS8TNichU0Q4IWJFP/2gAMAwEAAhEDEQA/APuMESCJBEgiQRIIkESCJBEgiQRIIuWJxCy1zMaD2nkIimmZC3E8rOON0jsLVlMf0uNSJa24ih/3G3oDFHNtWQnqZDxPsrWPZ7bdbNR5PS6YD2gSPBT7qH0iJm05gc3X7R7LN1BGdAtLsnbKTgKGh9h+IPIxb0tc2bqnI+qrp6V0We5Wcb61UgiQRIIkESCJBEgiQRIIkESCJBEgiQRIIkESCJBEgiQRIIkESCJBFiOlONMyaZYPZFQfAWPqfYDHMbQnMkp4DIfNXdHEGMB3nNZyfNVQCamvdVbEjSpb5q8KXNI0gzity53LhIxstiFIaUToc5da/WzXA5iMzGCEuQp2CnmVMB0vlYedj5a14VjBhLHWXj2h7V9MwU/OitvOviLGOtppeliD1zszMDy1d4nUaQRIIkESCJBEgiQRIIkESCJBEgiQRIIkESCJBEgiQRIIkESCJBF882mhE+YN9Pcz1949Y4+cWe4HiV0URuwdgVLiZdT4qlPAKFI8iDEbjZTN0VbOk10vutx0pGbSitsaDVxqaKp5tkVT7bRg74xZeM+FfSdhj5IeJjpdnD9AdpVFV/5FYRvrVSCJBEgiQRIIkESCJBEgiQRIIkESCJBEgiQRIIkESCJBEgiQRIIsl0uwWVhNBAsTfkO0DyIA8wI5/acAZJjH7vVW9DLibhO5Zx0FqizG4NQVrdmVhdTSpPGkVY4LfPFcOuFmRArd2tyVAHYopsGKgiv1DHpdlcIG52Kl7CwPWzAKiikWO9jcE8hrzI5Xyp4zI8DeVjPJgaV9IkSgqhRoBHXRRiNgYNy517i9xcV0jNYpBEgiQRIIkESCJBEgiQRIIkESCJBEgiQRIIkESCJBEgiQRIIkEWK6RYrrZuUd0e5T8W9gMcxXT9LMSNBkPmruki6OMX1Oaoca9yOPZ8hQuf4V/FGkcgtsZlcAL8K2rwNaqT4NTyLRiw7lk7ipGzcSUmK2leyeRravMNbzMZRuLXLGRoc1fTMJPzorcR7d8dfBKJYw8b1zkjMDi1dolWCQRIIkESCJBEgiQRIIkESCJBEgiQRIIkESCJBEgiQRIIkESCKFtfFdXLY7zYeJ/K5jUrZ+hhJGpyCnpoukkA3LEKaIXpdqZRy0Qeda/eMcvbcrxVbCt9RoDxArfzJY/ejB5zUrdF4YVsYwWSNe531B+0KV9QVbxJ4RI/OzgsW5ZLbdD9oZ0ysb7/tDX1FDF3sufMs45j5qpr4rdYLSxdKtSCJBEgiQRIIkESCJBEgiQRIIkESCJBEgiQRIIkESCJBEgiQRZPpJP62aJQ0Fj4av8F8THP18vSz4Ro31VvSMwR4jqVT7TarBBu4biwNfRa+brFe7JbbNFFxCADgP6oAPhENrqUFQyCDQgg8DTTyjFzbLIG6KKmnHT7Qrl9asv3hwjNmfVXjss1P2DjOrmqRo1PUXHqKj0iSmkMb8tQop2B7V9IlTAwBGhFY69jw9ocN655zS02K9xksUgiQRIIkESCJBEgiQRIIkESCJBEgiQRIIkESCJBEgiQRR9oYnq5bNwFvE6RBUzCGIv+7qWGPpHhqyGEssyc++tOOVa1PiWr40WOejYQzE7U5q3ebuwhVSYpVzuxq1SNeyCT2qtuvRQLmiCgMQEXz4qa25QsS7PeuUeh8hqo594/V0iMuw6KUBVizDKtSqfRBoV5odx5aHfxjMEOGaEbwp0pw4JRsw35e+vNk1HiKi2sRmMtNwvcW4r2Wr2gaZu0CNzA9qngwr4MsH5EOC8bpYr6B0Xx/WSwN+tOG5h5H3x0GzZsTcHeFTVsWF2JXcWi0UgiQRIIkESCJBEgiQRIIkESCL8ZgNY8JA1XoF1+JMB0IPgY8DmnQoWkar1GS8SCJBEgiQRIIsPtvpXOlT5iSwrKtNTShvUWU8K+cUE9fK2Vwa7K+WQ+9VcQ0cbowXDNU2O6ZTZ2VDJBNbBWNSfwxBPUSTtAechy+qnipmRG7VQ7Z6XCSglijzhbLnZ5UumgO5mFBYC3GLOh2TNU2fMSGeBPsOZ+qrK3accF2xWLvIKhldKcdNso6zkJKv7ADFtJsnZ0Qu/q9riPmqtm0q2T4M+wfRecX0hxko5ZktEOtGkItRyqsIdmbPmGKPrDk4n5r2TaNbGbPy7Qu2z9tY2dmMtJRC0zEy5KqK6VZqCMJ6DZ0BAkvc6C7iT3C5WUNdXSglm7XQeq9YjpFj5DhWREYi1JUvtA/RK2YeEItnbOmaXMzA1zOXbfMd68krq6Nwa/U6ZDNdtl9OSzgYtA6E95BldOJFNRxGvujGq2DE5n6OR4HMH2WdNtmRrv1NOW5bLZG2WlANKWWysSVYTXyPahoSrUNBdTcUPjHNu6SkfmCCPv73K/HR1LLg3BUyf05nKRWWqioqQ9aCtzdBuiZu0pX6HyCx/IRhb7DTMyKeI9u+LyF+OMO5KokbhcQusSLBIIkESCJBEgiQRIIkEVN0h231ACqM01u6NaVtUjfyEV9dW9DZjM3Hy5rbpabpes7JoWWxOGmP28RNI5VFvM9keAHnFDK17zeQ3KtmOa3JgsFFlyFrWVO7Q4FT/DQj1iEDDmBbsUl75FX+wekLhxKn79G91TvHPUb4tqLaLmuDJTcHQ8O1aFTRtIxx+C1TzVGpA8SBF4XtbqVVhpOgUd9pyRrNT8QiF1XA3V48VIKeU6NPguD7dkD9pXwDH4RC7aVMP3eRUgo5ju9FHmdJpI+kfID3kREdrQbgT3LMUEu+yit0vlaKATuq6+4ViJ21xbqsPepRs529ywWLxQo8xmAzEszN3Vr3a7y2UL2RevDWKmOCSeQNaLn7v3X3nJWL5WQsxONgFkto7ad1mDDKwlqB1k2nbYE0FSO4pPzRrv3x1lFsqGmc0zkF5+EbuOXEjju3blzVZtOWoDhCCGjU7/opQ2DJkS0d2Rw6BhNmtSWK7kkKc8xwONBpGJ2hPUSOjaCC02wtGZtvLz1WtPLMrEUkMTGvJBBF7nTuaMyV+bLDDB4jDtM6h86OhmsZOZWNDrehCm3hGVTZ1ZFUsZjFnNdhGKxGY5anksYLtgkgc7Cbgi/Vv89yi7Yn9bIw+HllsQ8rMWmIrsBmNkUkVI0vyHlsUcLmVMtQ8YA+1gSL5bzbIf3dRVLw6FkLTiLb3Ofhnn9hdej6tKlzFmLNl5iCRMkGZIZRudMtQeYhXR9M9jmBrrX0dheDxDr2txBSkPRtcHXF+LcTT2i1+8KNt7Hy2bD/AKM5zoDXIZiy1ZiKdUrmq760pujKhp5h0n5kCxtbFhLiP9iBZ3K91jVyxuwdCcxwuBfkDmFO6Y41EYSWlS5kxZSh5pqJnWEVrmUioFQaGovGnseB8jDO1zmtLjhaPhwg6WINt4uLLY2jK1jhE5ocQ0XO+/aPFRdk4fGYaU08S/kTd5czR1+kZZuKWowobilo2amegqpBTudd24jceF9O7TvUVPHV07OmaLDeD62+/BX+FxkvFITKqSB2pTGs1BvI/wAVPrC4tUb45ut2XLSuvq3j96Hl4LoqLaUdQLaHgvoHRjpGow0vOy1HZJLhbrrrxFG+9E1PWdGyxCjqKXE8kK+k7altpf7JU/GNsVzDqCtU0rhvUhcenMeR+ESirjKjMD10XFIfnDzt74kE8Z3rExPG5dFmA6EHzEZh7ToVgWkahcsZihLUkkCgJuaAAakncIwllEYWccZeVjsf0rZieqUU+k9b+EsEUHia8oop9p52bn6eCtYqEAdb771GkdJ5wNSJbDkGQ/iDGnpELNpvBzA7slK6hYRkT6rU7F24k8GlQRqrUzDnbVefrF1S1jZRcfUKsnpnRlXEby1FicF8riZ85vmnKvLUexQPxGObZ+rLJKeNgrp/6cbIxwus1j8W01i9aDdyBuAOFiKnUk8o0ZJMTluMZhFlWHFsrCpJFfMcwdQYyDQRksloFHWKDXtKdQPhwIINPyiJY6FcpqU1mU/APeI8sOCyUdnG5yfA/wDGGfBe5L8yV3OfEP8AzR51kyXnKB81R4mWPjHuFx3+qXCh7Y2pLw6VmDMXUhEU6htWLjug6WvrSLLZuzJap3VyaDmfkBvKr67aEdMM8ydAsgWn4wl2VjJlULLKoAik3yKdWpW99KmOua2moGiJpAc+9i7eeZ4eHJcw589Y4yOBLW6gbhyH3zVkMTIxWFeUoXDtJrMljMcjilCHJ7z89eFqxqGCopKps5vIH2a7LNp3EcG8vHOxU4lhqYTF8Bbm3PI9vE/Y3qRsH9I/R5SuVlSwS0tymfEENqJKHQa9s/StWINpyUUc7nm7nkAOaDZuWmLyy5aKfZ8NVJEGiwaDcG2efDzz56q2wuyVBzCWuY3Myf8ALzieJr2VPhFJNtad4wtOFvBvVHv6K5i2XCw4nZnic1ZfozEUabNP3so8goEVznOdr55+t1vCNjdAv0YKmjzR/qP8THluQ8AvcLVwxeAZ++UmjhORWPk6gMvjG1DWTwm7HEdh+RuFry0cEo6zQqM7FEqYJkmkqaO6s75SQx+pNN0PDNfmIuWbZbURmGrBIOpbcHvHra45Kpk2S6F/S05zG45/f3mo+P2q36Pi1xChMUVlJeoLoH1C93QtdbHXdG9HQtbUQOpjeG7nbiGm2WeufO9uO5aL6pxhlbNlJYDtF+Gnh4Kv2LsV5sgzpOdJ0t+y2agmV+ahsQ49taRt1m0GQVAikILXDMWzbzP+p38LX0WvTUj5YS9gIcDkb68u1aHot0sV2Mqeolz2YUmAEK8wVWkxB3WNSpYC9b0oI0K/ZADTJBprb2O8fea36PaZLhHNrotfiGUsVZFLDUFpJI36Fq+yOaMLtyvQ8LwZVO6kxfsLMHtS0eYZhxXuJh1svDYxl/auv2mPuesOlnbx8F70cbtwXpNsTt0wN4qh/hpHv52QcF5+WYVxx+1Js1QjZQtQTlUitNAasbVv5CMZatz2YbWWUdO1jsSisciqcqs7DMM4zIiknL2dGc0rewFLXrGTcMLQbXcc89w90N5CRewGXaon9sNmpPRJibyqIkxRxR0AvyNQYlE4flIAR59y8MOHNhsfJWEuccPODhqhCDmGjy2AbTmpFtx8IibemqBY5eoK9I6aKx19Cvoy4gAU1/q0dKJQ3IqiMd81ldkqEnYmS2uYsOYuD7Cn4opacYHSRnUEqzmOJrJBwWXxEkymaW+7f5UB8DSoPiN0VskZY7Ct5jw4XCruqzMLAjfXu05kRmDYL1XeBw0t2KuShqMoyi9hQHNWjeV/ZGUbWkWJN1E9zhmBkpczZaLoW/2j+ECI35FetcSoM+SB9LzZj7zEZJUgUcyl4DzAjzEeKyUfFYgKKAVJ7q6Fq2FeC+07uMSsjvmViSsp0pmPPxBRFLkWARSaiXVbKL97rD4MI7vZjGUlE0yEC/WJJtrp5WC4vaD3VFU4MF7ZC3LXzurrC7JMmWMTJD4WZLXtpONZcwAdq+tTwprSgGsVcta2aQ00xEzHnIs+JvDllxvprfRbrKUxs6aO8bmjMO0PHx/q2q5YHZyTJn6S0hVaZRpUm5RRvnTRwJuF328Ywrq99JF+VjkLiMi7eOAHO2/cpqKibUyfmHtsDoPmtLh8NQliSznvMdT+Q5COYJLl0YAaLBS0lxmGrEldllxKGLAuXQSozDFjiRpEDGmNRp+GBBBFQdQdIidHZSB6z+2dlI6ZJlerHdfV5BO8H50vip08gRuUG0JKSS7cwdRuPs71WlXUDKlnPcVncZJxk+cmFoqdSoKhTklgCnytd9ai4G/QXjp4n0VLE6rbch51+Im/7foe86Lm5GVU8gpzYYR2DLf/AF3Lx0i2J1a9ak5pswZWmt+8ukxD85a2rU3I0j3Z1e6R3RvjDGm4YP8Ajq0jcbZgWGV0rKUMGNr8RFi49uhHEbr3K3+B271glzGChZkuW1fmk0Ksrk2VgysA+lKA7jHO1cYhmdEeOXy8l0NK7pYWyDvUybJlmpCAEa9kBgee8RWPxNK3G5hQ5k117syYP9R6elaRj08g0cVn0bDqAuTYlzqwb7UuU3tZKxl+ak32PaAvOhZu9SizakKJUtiTQBUdWJ4Dq3WMmS4zhwNPdZeOZhF8RCl7RlrkRlygrRJhRyyIUACp2q6i2YmlVI1MbNUxuAOAuRkbHRQwOOIgnmL71UzcGXYIgzM2gGvjyHE6CNKEOe7C1bT3BouVLxyhmySzmAVJSkaMVUJUci1acqRLU2kmDGbrNUUN2sLncyvoow53aaelo6Exl2YVLjA1Vd0k2Ozss+Taau4fOA95pUU3iNeupHl3TQ/ENRxCmpKhoHRyaHyVDO2hKmCk+WVdbaNY76Fe0vgfbFW6eOTJwseBW+2J7M2G4UZnkLdAzEaVDmngXsI13YRpZSjGdV4fLOGmVxxvb+Zf6sYwustF5lYwr2Jm7Rje3M7x9b14x6c0twXjFCIis2qumVr5i+tARYgaVqKVNaVHGM22tdenVVp7Ls+uQF7nVrKgJO8sV9I3qSHp5GRfyNu7f5XWtVTCCF0nAee7zUDYOExGZp+GeWzCqmWzDOyClKg8acRpHWbWqKQf/XqmuDciHAGwOe8bx2ELktnxVB/WgcCcwQTmR9e5P0WViMQZjSWliSC09Caqzg0REG7MdRwrTiYJKiWhpCekDw6wjO/ManjbX14DYjhZV1IAZhI+Mbu7tVttbDT+raZLciae0wFKH6oqNALD/uOaoZoOmtUNxNO83uOfuukq4pehtA6zh2Z8vZY49I8ULdcw8l/KOyGyaIi4jHn7rkztSsBsXnwHsvUvpPiq/wB+3ov5RmNk0f8A+Y8/dYHalX/PyHsrGT0jnn9rM/En/CJm7Ioz+wefuoXbXqx+/wBPZSV2/O/xZv4k/wCESf8ARqP+A8/dRHbNX/L09lNkbWmn9tN/En/CMDsmkH7B5+6yG1qs/vPl7KfJnu2s6Z+IflELtlUn8B5+6nbtSq/n6eyl7PkO1ZjOxQiiq1DmH0zawO4cL7xTltrima7o4GgW1Ofhr4rpdmGpc3pJna6DLx+/6q9q4dkoyCryAXl1+fJ/ayjxABqORI3mPNkztcTTS/DJl2O3EfeoXm1ICAKiP4m+Y3hUiddOKphgFkkTVSZMtSWVVpktia1VSbGhvcb6XjjDCC+ozeMBcG53cCQ1wGWbhqL6ZHnStEkhAhyacVidwIBc08gdPJW/RZWWU+HmCjyJlCN2SeKinEZ1X/8ASKzbjWTNZUx6OHp927labHc6MugfqFa4CayzBLa8sBjX58tVBJyNw0GQ1FSLCKaJwkFnK3kbbNuvqps5DQZtaX8Y03clK1R5cssQqipPkABqSdyjeY9jjdIbNR7w0XKkFggIQ6ijTNCw3qn0ZfPVuQ1ndI2IYI+8+yiDS84n9w+96/FlTZQEwLMQEWYCxX6wuKcmEGx1EXWaDn96L0vik6pIX4MVNmAopLA6rLRRX7XVqKjxtGZmqZRhAPcLLHo4WdY+ZWi6OdH2VhMmijDurrl+sxFs3AD/AKsKGgLHYna+n1WlVVYcMLdPVa9VoKRdgWFlVk3X7Hq8UfE4KXM76K3iAT6xDJBFJ8bQe0KRkr2fCSFzk7KkqarKQHjlFfbGDKOBhu1g8Fk6olcLFxVP0h6PZ6zJNnFyBv5jny0MaFds/FeSIZ7xx+q26Wsw9STTjwWUY5uy4o48tNStfaD7RFErVRWqvZOnL+Xl9XUbqiBF1kFxnLUW32B8e7/uCmPGGxzXpVLtadSUSP2hqPsqKDzzMx/046n8NU2KZ0h/aLd5+g81zv4iqMETYxvN+4fW3gokjB4MhGGImS2WhZWSpNKVyFdDwuYtpp9psLmGBrgbgEHIcLg688gqeKKgcA8SlpFiQR6W+qu9ndvK5FOumPPYb8qnJKU+F2Ecxtg9E5lMDlG0N7yLkrpNkDpGunP7yT3aBXcsRTtCtyvlXSAUxE3x+Aj6Hsn/ALOPsPqVw+1f+7f3egVfFiq5S8O8TMKge1WCGJwtZwU7CTIxcFk0q3lNVaHQ0B5gsAY06jKNx5H0W7TZyNHMeq3GKSPncgX0BhVJtPsgTP8ADYN93Rx+EmNQXDsvs7vNTkBzSCszh3kyXmSZszIJBnhVIJEyVPTsj7Q7J846yds07GzwtxdII77sLmuvfsIuOVly0bo43GKR1sBdbmCLW7d6jbA2ur4yUq1VZkhcOS1K5woyN+NUpyjZqaJwpZA43OJzxbgSfkSTzUVLVt/MMIFhhDVucFKDOWprlFN4AAmsPxNJ9DHI4MDHc11BdchdcStSQKWuSe6o0q3wGpOnKBkReeXFZl+ELmUCqQKhbVr3nO4vTdwQaczpm+QAYI9PMrFoJOJ2vp98Vd7E2EWIeaNLhDoOBfi3Bd3jpYUdDnidr6fValTVWFm/2tV+jL/73xddCyyrOkcgw45+v5QELU6QrqoppEgAGQWBN1+x6vEgiQRIIkEVH0g2As4FktM9M1Oe5ucVlbQCXrx5O9VvUtWY+q7T0WKnKQSkwUINK6XHub+hy50gtJGhGquQQRcKI0oggDUkHgDQg15Ny0MMjmvVmekM0GYVWyr2QBpRaj+LP6x9G2BTdFRtJ1d1j36eVlwG3ajpaogaNy8NfO6qGWLohU4K3OzpdMo+jJkL/sqfaY+V7TfjqpD/ALO9vkvpuzW4aZg5BWcuNNq3CsFtrYNZ7lp8pCTXKzXApaOtoNqtip2x4HG28W4qhq9iy1MzpWnI8jwUZ+ixAUnESQGFVObUDeI2xtthy6N3ktUfh6YkgO05FdpPRZspYT5JUGlcx1NwNIyG22g26N3ksHfh6W9i7PsKlSOjjmtJsk0Use2RRVpU6aCo9Yl/680f+M+Shd+GpN7/ACKkyOj02oo8q5AHaYVJsBXLGR2822cZ8Qo//jbx/wCQeB91MkbNmKe08oKD2mzOQMpqdF5RDLtgSMIEZzHJTxbCkY8OxjIg6LazzHJvXSNVVjUqrDiCPURpvyN1sNXzbpeKzZT73kSmPjQp7lEdzsN16QDgXDzXGbXaG1J7lSyphVgymjKQQeBFwYtiARYqtaSDcL7bhJytLlzpYos5C9bGjzSGdVXUt2RbQUJJoI4Spi6N5Y7cSuzgl6RgcN9l7MulKjf2VHaJY7z9Jzx3CwoKxXvcXnA0ZLaAAzKu9jbGJIeZqNBqE8OLc92g31s6Oi3nx9lpVFTuC0iIAKCLlrQ0WCrSSTcr1GS8SCJBEgiQRIIkESCJBFVbc2Ks9ToHpruPJvz3RoVlC2cYm5O4+626aqMRsdFgcdhXltkcHUDmKka/Bv6PNvjLHWcLEK7Y8ObcaLJbdlqXzp3W7Q+8TXzzB/UR9D/D9QZKQMdq3q+GnkR4Lg9vU/RVRcNHZ+/nc96gnZ8wq7dW2Ve8aG1RW/leLN1ZTh7Yy8XdoL6/enkqxtLOWl+A2brlotds6ZUg/SkyG9UofasfMtpsw1Ug/wBne/zX0jZzsVMw8grNI1GrbKwXSFv1mZ4xdUo/SC3aV1mr3jmouH/dfzQZ8T+0Kajd+q/tXfDzvkweE3+QR6fjHYV5M29UBy91OnTs0uaP8mZ/HJj2U9UdoUFUzCW9q0n6TVQK/Pl/+RIleeoVpTR2zXrZj/8A15H+VN/njOD/ABt7Atd4/U7wpsxop3lZNCr8W9ATwBPpGq/M2U7VgekOCMyYACB1GElFq8bUUcz1i0js9kyiGlZcfG8geZv2WC5LaTOmqX2Pwtv9+KqZ2xZqmhAr1vU0BBrMoDQeovFnFWxSWwnVuPT9qrn0kjNf5Ye9fYsCJaBJUvtdWnUqBrmlECZfcLrU8hyjjKlxmkLuJJXWQs6KMN4WWj2Rsi+d7sd+4D6KcBxOp9KbVJRj4j/f0UFRU7gr1RSwi1AAFgq8m6/Y9RIIkESCJBEgiQRIIkESCJBFmunbquHzUHWaId9T8K09YqtqtZgaSM7+WpVhs8uxkDRfKp8qsplGqG3g+n+9VH34n/D1RhqDGdHjzH0J8Fr/AIgp8cLZf4nyP1srV8WgyzDNGSbOZ7GpyGQVKuo5gLTjSEVNI+8LIzjjY1uYt1hJfEDzF3KB9RGy0j3jC9xd/wCuC1iO2wUbYM+suUfolpLevWSz4UJUeEa/4kpujqi8aOAPeMj8itz8PVHSU2HeMlfoY54FXxWA6Sn9ZmeMX1H/AIQpYzYL1tJuxhv3XxhH8b+1TU7rPcV6lt+rn97/ACCPHf5B2FTYr1TTy913wU2qzh/kP/HKjyTQdoWW0Bk08/kr3AYmtBXen/kQ/nEkh6h7FrVcdm3UvZk/9Ucf5c73PEkPwt7B6LTezQ9itXe0UjnKMBVu0e0BLGswhPI970XNELbl2X3w81I44WkrKYTa0szcXOmypjyWmSwHQWAlMDLBJpc5ZduUdnNRyCOGCF7Q9oOTt9xYnK+lznZcjHUtxySyNJaSMxyN9/cp+zJ8ibiZbyi7JI6/EvnFCZjlcg4VzZaeEa7mT0tO8z2BIawYdMLQe/jdTxGKonaIr2uXG/E2Wu/+N54LTZT3ObrPEsKN7VX8UVdEWvfZyt60FrbtX0aL1UyQRIIkESCJBEgiQRIIkESCJBEgiyfTXZk+aUdAGRPmjWt6n+uA0im2lBM92IC7QN2o45eys6CaNgwnUr566/KUuuaqGtipbunyYKa6WiuppjDI2QftIPbbXxFwt+ohE0TozvBC/dnPKQM7ygWV1zFjZEe2fLShysCDwprHW7UNVM8RwyWY5pLbZFxGeHFqLjMd+RXH0DaeJpfIy7muAN9Gg6G2mRyO/mvE+cFmkzCF635OdSwSbLNZU4A6Kaqa6doxqml/M0ZijucFnxk72u/aTxGbTv0W2yq/L1QkfYYuq8cHDf2EWPirnCzSQQwo6mjDgR8DqPGOPIwldcCHC4WI6Sj9YeL2iP6IUjNF52qfk8N+7+MZQ/G/tXrDYlfspv1Y/vf5RB3+YdhUrXfqg8l02Y399+4f+OVGM2QH/IKWrdiY3tUvZOIrMlj6y++Eh6h7Fs1rB0JKn4TE0kOPqzB65h8YkjNmjsC0THdgK0jtFC5y0wFl+km1erlM4PamBpcr7JtNm+nZB8xvi72HQmWbG4ZNzPbuHdqe5U+2KwRx9G3U+iivsma6YNpRX9FRJbOSyhEcHNNaYpNzrx4RZCtghlnbMD0pLgMjct0aAeFrcOKrPy8kjInRkYAATnkDvurPYqKZc+coouJnuw3fIySSDyq7CvhGhtZ74oYqdxza0A9ts/IKx2Yxr5HzDQk2+/FaTopsOcZyz17CCveF3BHDcK0NTe2lLxp0cEpNwt2qnjDcJX0cR0So1+wRIIkESCJBEgiQRIIkESCJBEgiQRfOOm8pHnMMtDpmUXFgWNPnXIqPjHMVrwKl1tMvFX1GD0Ius1jJBDk1HaU1pQqyzB2hfdmBPkI63Y72VVIwP1jOXIjTyNuea5TarHU9S8t0ePI6+YuueI6lJMusnOHlh3bOVYA6hBShK0NjTSEZrqmaV0coYGOLWtwgg2477Hl3c43ikgjY17C4uaHF17EX4dn96r3LmNLm9S7DrFost2ss5NVludzgHsny8aiuoBVwCtgbk7NzRuOhI45jMb9VcUNf+WlNJMdNDxGo8vZdcbs6Xidaq62I0ZTwI/oRQRVEkGmi6Vrt4XjE9G0cSx1jgIuUd2p8bRKyuc0k2Ga9xELnP6NASSktyTmzdqmtAKCnhEgrSZA5w5IHm9152R0cKq5mPRnUpRbgAlSSTvPZEZT1gdYNGhuspJcVgpOE6OLLdW6xjlNQKKPWI31hc0iwzWb6qR7S06Fd8JslJZqWLUNRmoFBrWtB8axFJVvc3CMlgZHFobuXLaW0ECF3JErlZpx+hL+rxbSkT0Gz5aqTC3vO5v14DxVbW10dMy513BZ3A4t36/GggzZOWkoqCiyTVSF30AO6m/XNHU1MEUXR0RFo33FwbHELEePO9z2LmYZny46kHrttkdLaH7FvNV228XImhDh0eW7ntygfk62oVHEndy0G/booamEls7g5o+F37u/s+yoKmSGQAxNLSdRu7vvuX03Z+AlyZmHksc+SWiZbBFcBnLN9JmY2GgsTekclUztlqC46km3L7C6eniMcAaN3mvpGGplWlrCLyK2AW4KrkviN10iRYJBEgiQRIIkESCJBEgiQRIIkESCL8Jhoi+Y7QnZ5rt4n8RJPsyxxcr8bi7iSV00bcLQOCr3AIobUWoIFTmI6wqV+cL6cucb9BtCWjfdmYOoOh3dx5rTraGOqZ1tRoeH0UBaqpAKtLapoy51v3jKaoKnivHde/XU7qateJ43Oa8WxAGxNtA4Zhw4Hz4crUxz0jTDI0ObnYkX8DqDyXaZh5XVrKCpOdgGK5jmKAGgkvoWUUNK6ctNB1VUOnM9zFG27W5dW98y9uoDjvtkd4Ouy2nhEYiye82Ls87WywniBu3jdZcZ6zJTlGDzlQAq6WxEtTuJ0cDg3rSMH0lLtCFtQ0iNziRY/C4jwvfcRY96mirKihlMJBe0Z8wDx+/JSsHtHPZGSbyBEub5ynpXxBpFHVbIqac9ZhtxHWHlmO8K7ptq0046rs+altjAtmWYp+tLf3gEe2K7CRw8VYBzTvX5/aCcWPgjn3CPLH7IS4X5NxTAVyFR9KaRKT1a/sieGllmNmAnsF/p5qGWqhiF3uAVRiNphmCL+sOTQKAUkV517UzzoI6Cn/D5jYZqt2BozO827d3dcqiqNuh7uipRicfBeU2W815jNMd8TKFVKovUq692UM4oTvoAALm8bctfHBHGxrGthflmTjLTq6zdB2m55LTZSPle5znF0reQwgjRuep8go+E2zOmO6HDS3nMGllgpVjWxDgd/wtpW1KxPJsiFjGvZM4Rgh1rgjLSxOnbmoY9oyvcWujBeQW6WPO/HyVh0f2HIw6tNek2ahUBR3A/eAL6MVpUgWH1jQxo7R2ziBbFk3S+8+w8+zRWNDsnCQ6XXXs9/vtVvimyTXYXyvnHMEiYPYRHMvOCa6v2daO3JfS9mvWWOVfz+MdTSOvH2KgnFnqVGyoUgiQRIIkESCJBEgiQRIIkESCJBFD2xOySZh+qQPE2HvjVrZMEDjy9clPTMxStC+auKq31mp6kID6AGOU3roFxN6kbyWHrVfhGJNnLIaKsmgoWyixocp7pBFQCOVwCLjLrG5FK6Nwe02I3j738NFFJEyVhY8XC6YSf2ldKVWpKsKstQQSKagV7w0rcb46NlfHXxflqk4SbZjIOsdOV+GnA7lzk2z5KKTp4BiAvkdR7+vqumDmqqOi/3rsBlzmSxQXHVPShNamg43iXakL31LXSC0TG5EtxtxHXE0ZgWyueF7rV2fI1sDgw3kccxfCbbrHQm+feoOPFW+UldZQG0wCXNqaUDMlQxG40vmjfpIXtp8UUgbvyPSMsL6B2YvvF8rZb1qVEjXT4XsJ3ZjA654ka23ZZ3XvaclZDNLlTMQpWmkw9XehpYgix4Rhsx81bE2aeOMtdfcb5XGhuMzzCyrxHSvdFC9+IW3i3HkdF52ak2ark4iexUgdWs4hzW9aswGX1htCWGkkaxsTBcE4nNOEcuqL37wvaGOaoY57pHG2WEHM88zokrZyLipQmpMKzBT5alQ+7tKaMK0H3ohl2jPJQSPgcwOYc8GfV7CLtyvx01UjKKJlYxkwcWuGWLj2g5/Vfu18O+QjtKJbEhiJciUGWv90nec8DWMdnzQmQF1jjFrXdK8g2+J2jRxFrLKtjkEdm3GA3vYMbccBq47gbr3MEzFmTMJaUZdM7knJnBsUUXzn6IubC1jGLY6fZTJY5LODj1R+7DwceHDvOegzBn2i+N8d2lup3X5Djx8DxMzEIVVglVDd92NZr8czfNX6o8yamObqdovnIaMmjQDIDsHzXSUtCyHrauOpOpXeRJyIifRUFvtzAHb0GRfuxp1DtGrajzu5dpoqJZ4pl85ZKH2ZIxmzDXckjyJHNbrojPzSV45QPNao3tEdDs5+JvgVTVrLOV7FktJIIkESCJBEgiQRIIkESCJBEgiQRZ/pnicskAakk/hH5kRU7Wf+m1nE+isNnsu8u4BYzELlCqNQDTxAyj2sIoRmbq2SbKpYbojKzBUCbh82ubeLFbipYag/SMSB4AXliuP9mrWtZgI0IZKg8R2RGfTBLFd2wiuMurUJYOqhWHE5ahTzsDwqYvNnbcfBZkmbPMe45bt3BUe0Njsmu+Owd5H2PPxXCbgCFDVVVBWjdYhAIIy3NQdBaLh23KJzTH1rEEEAW113qpGxqsPDsrix14ablzxOGLsWZ5dTqTMUfCPKfbVDBG2JgdYZDL6r2bYtZK8yOw3PP6LlLwqrWpwzg0tMdDT7LAAj1jCo2vSzEOD5Wkfx+YJIPgsodkVUQIwRuvxv5EAEeK9tgHnFER5HYqUSVNUBb1JAAJ1pePINpbPhxnruL/AIi4XJ3W1AtyAC9n2ZXyYfhaG6AEgDyUnB7AGfrMTMzXC0VzMcnUAvTse/mN8dRt2KOLo6NmEdgFu7ee3wKzp9iyPkx1Tr95N+/LyVsuHYbtLKAiKEXgozkDmaVO+OZklEhJeSSdea6ONgYA1oAC4T8OGBDdZQ2NBLNt+8REOiBvmpevusvMxiWZjbMzGnCpJA8hQeUQyOxOJUjRZoC9C8s/VmDyWYtP4pY9Yl+KHsKw0k7QtP0In95eDH0YBveGi02U/Qdo+ar9oN3rXxfKpSCJBEgiQRIIkESCJBEgiQRIIkEWN6YTc06WnCnxc+xR6xzu1H4p8PAev2FcUDbRE8SqQrmmgcCPZVz7eritGi3dy6z5cYFegqvnCh8dOJ8Bvjy11Jdcyf8AoEV82uF8BU+EZYQNV5cnRAtaLSu8Ko9tN/2mPnC5dolgFdbH2BMmHNSg3/RI4OfneAjapqSWX4Blx3LWnqWM1+q67a6NvJGaX203rvH2a6Dlp4b5qrZ74hi1HH39/FR09Y2Q2ORVBgdhtinpLqFHeamnECu/jXTmbRDTxSPdhaM/vyWxNM2MXK1E3or1KjqgCB3tTn+3vI4bhw3RuTUUsXW+Ict3ctKOrZJkciozqjUUrkalALacFOjLy9RGkeIWyFFZWT7Pnl+JT2rb5sYdV3IrJfho3I0rQ604jcRzFREbmEarMFRpsqIyFICucof3i8ZZI5tLImL7FaJoBcObxCwkyseas+is/LOI4qD+BvycxsbPfhf4FQVjLsX0KOqVAkESCJBEgiQRIIkESCJBEgi/HYAEk0AuTHhIAuV6ASbBZDaO35k1ikjsqNW09TqOQF+NI5+o2hJKbRmzfM+yt4aNkYu/MqrMujZnmAtQ60GtL3JO7jFablbg0sF52WAWmTCQAAbk0FGa1/sonrErGXBKwkdawXLF4ypogPjS/kp0HNqDxiIgKQBQ2l0ux1trUnkTqfAUHKMb7gslKwGypk00VSByArT3KPH0jOKB8rrNFz971hJM2MXJWw2V0bSWO0ATw3eZN284vKfZbW5y5nhu+qqpq5zsmZeqvFFLCwi1AAFgtAm+qER6RdFzw+HVAQoAqaxFFCyIWYLLN8jnm7iusSrBQNobKlzQagAnlY+I+Mac9FHLmMitiKpezLULOY3Zk2Vp215m/k518GvzikqKN8eo9lZxVDH6KpeWDXLahqVIIoTvpYofrClecauItyK2LA5rxU6XJ4WzfdpZ/KjfVj3AHfD4JiI1XiUQHRtQGFfA9lq+TGMYurILrJ+bCuGFmNJcECpQspBtWlUN/b5R41/QyFeub0jFr9j9Jg5CNUMdAaGv2W3nkaGLqm2jiNj9VVz0WHMLSI4IqNIt2uDhcKuIINivUZLxIIkESCJBEgiQRIIkEVD0xxZSRQasfUAVp5mkVe1ZCIgwfuNlvUDAZC47lm9pN1EtUXU1qRqdKkcCWYDlU8Ip5BhFgrJnXNysvicRMGhA5ACnnUVPnETbHVbFlPweKWYaCoAZa+YygqNFuALXvqIEECyxtvVisolurlrex4613asbH84wDS42GZXhcALlaHZXRenamm/D53roo5CLen2WTnLkOA+ZVdNXjSPxWlkSVQUUADgIuo42xtwsFgq1z3PN3FdIzWKQRIIkESCJBF+MK2MeEAixQG2ip9p7BSZdbEabiPstu8DaK2o2e12bPBbsNWW5OWW2hgXl2cVWoFaXuaDMvjS49kUstO6M9itI5mv0UKYoIfOTQL3heZUnKi3s9b964obiPGOxAl+7fvXpFiMO/wAFE2ptVesYpLlspoasrhySBmqwYUNa6e2JHPaXaAoyN2HMkICrIsxK5ScpBNWRx2subeKXDa24xBLGGgPZ/RWbHEktd/YW86KY8zJYzd64P2l3+YoYvtnTF7c9/qqisiwuyV9FmtFIIkESCJBEgiQRIIkEWd6bSSZKsBXK3vFvaB6xU7WacDX8CrDZ7hic3iFQdIJedEmLdae8qyk8BVafeEVk7bi4W9A6xsVm8VTjQ8DYjxEabbhba7bFwZzVpSpU/dU5q+ZAA8+ESON1gVp9gS82KqNFpX7oY/zgRsUDC6oZyuVq1TrQlbiOpVGkESCJBEgiQRIIkESCJBFnel6diu4ZSfBXVj6C/lFRtNpNjyVjQnOyyuIlkhwBfstQakLnDegcGnI8IpmDFG5o11VkTZwJ7FTYqXW4iJhU5UjASiki/wC0mBlH1UVlLeBLgeRjYkNobHeVCM5MtwWw6DSzlY7i7EeAVEPtB9IsdlNNge0/JaG0CL+C1sXiqkgiQRIIkESCJBEgiQRcsVhxMRkbRhQxHLG2VhY7QrNjyxwcNyxk2VMwpKOpaUSaEc9aVsQd6+NKxzr2Ppjgk03FXDXNnGJmu8KKyYc3DleXaHoGFR5RC5sZzFlKDIF5RgexIQ1O8g19G7THxtz3RFa5wtzPALLQXctd0f2T1CX77a76b6V3mtyeMdDQUnQNxO+I+XJVFVUdKbDQK2iwWokESCJBEgiQRIIkESCJBFHx+GExCvv08DyMQVEPSstv3KWKTA66w2NwTSjRg2VTZhWq00zEXBH0tD5xzUsL43XCu45WvGaguwN6SW35jLUk8zQhSfuxH053tF+xSdHzPivWFwUye1QSQaVmHSnBdx5AW8I9ZDJO67tPvReOkZELBfQNk4ESkCgUoKAcufM6mOmpoejaqOeXG5TY2VAkESCJBEgiQRIIkESCJBF5dARQgEcDcR45ocLEL0Eg3ChNsWQTXqx5VHsBjUOz6Ym+AKcVcw/cpGGwiS+4gXwF/WJ4oI4vgaAo3yvf8Ruu8SqNIIkESCJBEgiQRIIkESCJBEgi5TsOrajz3+sRSQsk+ILNkjm6KEdiyia0FeOVa+tIg/JM4lTfmnqZJwyroL8TE8cDGaBROkc7VdolUaQRIIkESCJB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s://localtvwqad.files.wordpress.com/2014/03/secret-servic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819" y="4245836"/>
            <a:ext cx="3018981" cy="230736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4.bp.blogspot.com/-Kw-PQUzAkCE/TnVPV0WBFOI/AAAAAAAACBk/o3zAf19eW5M/s1600/Marine%2BOne%2Bv1%2BExterior%2B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6979" y="4267200"/>
            <a:ext cx="5107021"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028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0" indent="0" algn="ctr">
              <a:buNone/>
            </a:pPr>
            <a:endParaRPr lang="en-US" sz="3600" dirty="0" smtClean="0"/>
          </a:p>
          <a:p>
            <a:pPr marL="0" indent="0" algn="ctr">
              <a:buNone/>
            </a:pPr>
            <a:endParaRPr lang="en-US" sz="3600" dirty="0"/>
          </a:p>
          <a:p>
            <a:pPr marL="0" indent="0" algn="ctr">
              <a:buNone/>
            </a:pPr>
            <a:r>
              <a:rPr lang="en-US" sz="3600" dirty="0" smtClean="0"/>
              <a:t>So, we’ve talked about what it takes to be President, and the benefits of being the President, but what exactly is his job?</a:t>
            </a:r>
            <a:endParaRPr lang="en-US" sz="3600" dirty="0"/>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4204548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i="1" u="sng" dirty="0" smtClean="0">
                <a:solidFill>
                  <a:srgbClr val="FF0000"/>
                </a:solidFill>
              </a:rPr>
              <a:t>Chief of State</a:t>
            </a:r>
            <a:r>
              <a:rPr lang="en-US" sz="2800" dirty="0" smtClean="0">
                <a:solidFill>
                  <a:srgbClr val="FF0000"/>
                </a:solidFill>
              </a:rPr>
              <a:t>: The President is the ceremonial head of the government of the United States. He is the symbol of the people of the nation.</a:t>
            </a:r>
          </a:p>
          <a:p>
            <a:pPr marL="731520" lvl="1" indent="-457200"/>
            <a:r>
              <a:rPr lang="en-US" sz="2600" dirty="0" smtClean="0">
                <a:solidFill>
                  <a:srgbClr val="FF0000"/>
                </a:solidFill>
              </a:rPr>
              <a:t>Ex:  Patriotic rallies, 4</a:t>
            </a:r>
            <a:r>
              <a:rPr lang="en-US" sz="2600" baseline="30000" dirty="0" smtClean="0">
                <a:solidFill>
                  <a:srgbClr val="FF0000"/>
                </a:solidFill>
              </a:rPr>
              <a:t>th</a:t>
            </a:r>
            <a:r>
              <a:rPr lang="en-US" sz="2600" dirty="0" smtClean="0">
                <a:solidFill>
                  <a:srgbClr val="FF0000"/>
                </a:solidFill>
              </a:rPr>
              <a:t> of July, etc.</a:t>
            </a:r>
          </a:p>
          <a:p>
            <a:pPr marL="0" indent="0">
              <a:buNone/>
            </a:pPr>
            <a:endParaRPr lang="en-US" sz="2800" dirty="0" smtClean="0">
              <a:solidFill>
                <a:srgbClr val="FF0000"/>
              </a:solidFill>
            </a:endParaRPr>
          </a:p>
          <a:p>
            <a:pPr marL="0" indent="0">
              <a:buNone/>
            </a:pPr>
            <a:endParaRPr lang="en-US" sz="2800" dirty="0">
              <a:solidFill>
                <a:srgbClr val="FF0000"/>
              </a:solidFill>
            </a:endParaRPr>
          </a:p>
          <a:p>
            <a:pPr marL="0" indent="0">
              <a:buNone/>
            </a:pPr>
            <a:endParaRPr lang="en-US" sz="2800" dirty="0" smtClean="0">
              <a:solidFill>
                <a:srgbClr val="FF0000"/>
              </a:solidFill>
            </a:endParaRPr>
          </a:p>
          <a:p>
            <a:pPr marL="0" indent="0">
              <a:buNone/>
            </a:pPr>
            <a:endParaRPr lang="en-US" dirty="0" smtClean="0">
              <a:solidFill>
                <a:srgbClr val="FF0000"/>
              </a:solidFill>
            </a:endParaRPr>
          </a:p>
          <a:p>
            <a:pPr marL="0" indent="0">
              <a:buNone/>
            </a:pPr>
            <a:endParaRPr lang="en-US" dirty="0"/>
          </a:p>
        </p:txBody>
      </p:sp>
      <p:sp>
        <p:nvSpPr>
          <p:cNvPr id="2" name="Title 1"/>
          <p:cNvSpPr>
            <a:spLocks noGrp="1"/>
          </p:cNvSpPr>
          <p:nvPr>
            <p:ph type="title"/>
          </p:nvPr>
        </p:nvSpPr>
        <p:spPr/>
        <p:txBody>
          <a:bodyPr/>
          <a:lstStyle/>
          <a:p>
            <a:r>
              <a:rPr lang="en-US" dirty="0" smtClean="0"/>
              <a:t>The President’s Roles</a:t>
            </a:r>
            <a:endParaRPr lang="en-US" dirty="0"/>
          </a:p>
        </p:txBody>
      </p:sp>
      <p:pic>
        <p:nvPicPr>
          <p:cNvPr id="1036" name="Picture 12" descr="http://1.bp.blogspot.com/_K9bulaMNPbU/S_ivA3oP8QI/AAAAAAAAAB4/f3SxSMXhXqQ/s1600/State-Dinner-for-President-Felipe-Calderon-of-Mexico-in-Washington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038600"/>
            <a:ext cx="3771900" cy="25948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mg.photobucket.com/albums/v642/shakespeares_sister/shakes5/mad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022933"/>
            <a:ext cx="33337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774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Clr>
                <a:srgbClr val="C66951"/>
              </a:buClr>
              <a:buNone/>
            </a:pPr>
            <a:r>
              <a:rPr lang="en-US" sz="2800" i="1" u="sng" dirty="0">
                <a:solidFill>
                  <a:srgbClr val="FF0000"/>
                </a:solidFill>
              </a:rPr>
              <a:t>Chief Executive</a:t>
            </a:r>
            <a:r>
              <a:rPr lang="en-US" sz="2800" dirty="0">
                <a:solidFill>
                  <a:srgbClr val="FF0000"/>
                </a:solidFill>
              </a:rPr>
              <a:t>: The President has “the executive </a:t>
            </a:r>
            <a:r>
              <a:rPr lang="en-US" sz="2800" dirty="0" smtClean="0">
                <a:solidFill>
                  <a:srgbClr val="FF0000"/>
                </a:solidFill>
              </a:rPr>
              <a:t>power</a:t>
            </a:r>
            <a:r>
              <a:rPr lang="en-US" sz="2800" dirty="0">
                <a:solidFill>
                  <a:srgbClr val="FF0000"/>
                </a:solidFill>
              </a:rPr>
              <a:t>” of the United States. He holds “the most powerful office in the world</a:t>
            </a:r>
            <a:r>
              <a:rPr lang="en-US" sz="2800" dirty="0" smtClean="0">
                <a:solidFill>
                  <a:srgbClr val="FF0000"/>
                </a:solidFill>
              </a:rPr>
              <a:t>.”</a:t>
            </a:r>
          </a:p>
          <a:p>
            <a:pPr marL="731520" lvl="1" indent="-457200">
              <a:buClr>
                <a:srgbClr val="C66951"/>
              </a:buClr>
            </a:pPr>
            <a:r>
              <a:rPr lang="en-US" sz="2600" dirty="0" smtClean="0">
                <a:solidFill>
                  <a:srgbClr val="FF0000"/>
                </a:solidFill>
              </a:rPr>
              <a:t>Ex: He’s the boss; hold cabinet meetings; appoints leaders of departments, etc.</a:t>
            </a:r>
            <a:endParaRPr lang="en-US" sz="2600" dirty="0">
              <a:solidFill>
                <a:srgbClr val="FF0000"/>
              </a:solidFill>
            </a:endParaRPr>
          </a:p>
          <a:p>
            <a:endParaRPr lang="en-US" dirty="0"/>
          </a:p>
        </p:txBody>
      </p:sp>
      <p:sp>
        <p:nvSpPr>
          <p:cNvPr id="3" name="Title 2"/>
          <p:cNvSpPr>
            <a:spLocks noGrp="1"/>
          </p:cNvSpPr>
          <p:nvPr>
            <p:ph type="title"/>
          </p:nvPr>
        </p:nvSpPr>
        <p:spPr/>
        <p:txBody>
          <a:bodyPr/>
          <a:lstStyle/>
          <a:p>
            <a:r>
              <a:rPr lang="en-US" dirty="0"/>
              <a:t>President’s roles…</a:t>
            </a:r>
          </a:p>
        </p:txBody>
      </p:sp>
      <p:pic>
        <p:nvPicPr>
          <p:cNvPr id="5126" name="Picture 6" descr="https://www.whitehouse.gov/sites/default/files/whitehouse_files/sandy/story_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88498"/>
            <a:ext cx="3733800" cy="248126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upload.wikimedia.org/wikipedia/commons/8/85/Clinton_Administ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139238"/>
            <a:ext cx="4733658" cy="257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3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800" i="1" u="sng" dirty="0">
                <a:solidFill>
                  <a:srgbClr val="FF0000"/>
                </a:solidFill>
              </a:rPr>
              <a:t>Chief Administrator</a:t>
            </a:r>
            <a:r>
              <a:rPr lang="en-US" sz="2800" dirty="0">
                <a:solidFill>
                  <a:srgbClr val="FF0000"/>
                </a:solidFill>
              </a:rPr>
              <a:t>: The President is the director of the executive branch. He directs an administration that employs more than 2.5 million people and </a:t>
            </a:r>
            <a:r>
              <a:rPr lang="en-US" sz="2800">
                <a:solidFill>
                  <a:srgbClr val="FF0000"/>
                </a:solidFill>
              </a:rPr>
              <a:t>spends </a:t>
            </a:r>
            <a:r>
              <a:rPr lang="en-US" sz="2800" smtClean="0">
                <a:solidFill>
                  <a:srgbClr val="FF0000"/>
                </a:solidFill>
              </a:rPr>
              <a:t>over 3 trillion </a:t>
            </a:r>
            <a:r>
              <a:rPr lang="en-US" sz="2800" dirty="0">
                <a:solidFill>
                  <a:srgbClr val="FF0000"/>
                </a:solidFill>
              </a:rPr>
              <a:t>dollars a year!</a:t>
            </a:r>
          </a:p>
          <a:p>
            <a:pPr marL="0" indent="0">
              <a:buNone/>
            </a:pPr>
            <a:endParaRPr lang="en-US" sz="2800" dirty="0">
              <a:solidFill>
                <a:srgbClr val="FF0000"/>
              </a:solidFill>
            </a:endParaRPr>
          </a:p>
          <a:p>
            <a:endParaRPr lang="en-US" dirty="0"/>
          </a:p>
        </p:txBody>
      </p:sp>
      <p:sp>
        <p:nvSpPr>
          <p:cNvPr id="3" name="Title 2"/>
          <p:cNvSpPr>
            <a:spLocks noGrp="1"/>
          </p:cNvSpPr>
          <p:nvPr>
            <p:ph type="title"/>
          </p:nvPr>
        </p:nvSpPr>
        <p:spPr/>
        <p:txBody>
          <a:bodyPr/>
          <a:lstStyle/>
          <a:p>
            <a:r>
              <a:rPr lang="en-US" dirty="0"/>
              <a:t>President’s roles…</a:t>
            </a:r>
          </a:p>
        </p:txBody>
      </p:sp>
      <p:pic>
        <p:nvPicPr>
          <p:cNvPr id="3076" name="Picture 4" descr="http://media3.washingtonpost.com/wp-srv/photo/gallery/100726/GAL-10Jul26-5249/media/PHO-10Jul26-2403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20819"/>
            <a:ext cx="4038600" cy="26943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reagan.utexas.edu/archives/photographs/large/c36864-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540" y="3810000"/>
            <a:ext cx="4327759" cy="292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777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Clr>
                <a:srgbClr val="C66951"/>
              </a:buClr>
              <a:buNone/>
            </a:pPr>
            <a:r>
              <a:rPr lang="en-US" sz="2800" i="1" u="sng" dirty="0">
                <a:solidFill>
                  <a:srgbClr val="FF0000"/>
                </a:solidFill>
              </a:rPr>
              <a:t>Chief Diplomat</a:t>
            </a:r>
            <a:r>
              <a:rPr lang="en-US" sz="2800" dirty="0">
                <a:solidFill>
                  <a:srgbClr val="FF0000"/>
                </a:solidFill>
              </a:rPr>
              <a:t>: The President is the main architect of American foreign policy and the nation’s chief spokesperson to the rest of the world. </a:t>
            </a:r>
            <a:endParaRPr lang="en-US" sz="2800" dirty="0" smtClean="0">
              <a:solidFill>
                <a:srgbClr val="FF0000"/>
              </a:solidFill>
            </a:endParaRPr>
          </a:p>
          <a:p>
            <a:pPr marL="731520" lvl="1" indent="-457200">
              <a:buClr>
                <a:srgbClr val="C66951"/>
              </a:buClr>
            </a:pPr>
            <a:r>
              <a:rPr lang="en-US" sz="2600" dirty="0" smtClean="0">
                <a:solidFill>
                  <a:srgbClr val="FF0000"/>
                </a:solidFill>
              </a:rPr>
              <a:t>Ex: Greets foreign leaders, treaties, etc.</a:t>
            </a:r>
            <a:endParaRPr lang="en-US" sz="2600" dirty="0">
              <a:solidFill>
                <a:srgbClr val="FF0000"/>
              </a:solidFill>
            </a:endParaRPr>
          </a:p>
          <a:p>
            <a:endParaRPr lang="en-US" dirty="0"/>
          </a:p>
        </p:txBody>
      </p:sp>
      <p:sp>
        <p:nvSpPr>
          <p:cNvPr id="3" name="Title 2"/>
          <p:cNvSpPr>
            <a:spLocks noGrp="1"/>
          </p:cNvSpPr>
          <p:nvPr>
            <p:ph type="title"/>
          </p:nvPr>
        </p:nvSpPr>
        <p:spPr/>
        <p:txBody>
          <a:bodyPr/>
          <a:lstStyle/>
          <a:p>
            <a:r>
              <a:rPr lang="en-US" dirty="0"/>
              <a:t>President’s roles…</a:t>
            </a:r>
          </a:p>
        </p:txBody>
      </p:sp>
      <p:pic>
        <p:nvPicPr>
          <p:cNvPr id="4" name="Picture 2" descr="http://www.foundry.org/wp-content/uploads/Obama-Calderon-10-5-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121" y="3984611"/>
            <a:ext cx="4220170" cy="28169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media3.washingtonpost.com/wp-srv/photo/gallery/090706/GAL-09Jul06-2266/media/PHO-09Jul06-1685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84611"/>
            <a:ext cx="3600450" cy="281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86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i="1" u="sng" dirty="0" smtClean="0">
                <a:solidFill>
                  <a:srgbClr val="FF0000"/>
                </a:solidFill>
              </a:rPr>
              <a:t>Commander in Chief</a:t>
            </a:r>
            <a:r>
              <a:rPr lang="en-US" sz="2800" dirty="0" smtClean="0">
                <a:solidFill>
                  <a:srgbClr val="FF0000"/>
                </a:solidFill>
              </a:rPr>
              <a:t>: The President is in charge of the 1.4 million people in the military, as well as the nation’s military arsenal (weapons).</a:t>
            </a:r>
          </a:p>
          <a:p>
            <a:pPr lvl="1"/>
            <a:r>
              <a:rPr lang="en-US" sz="2600" dirty="0" smtClean="0">
                <a:solidFill>
                  <a:srgbClr val="FF0000"/>
                </a:solidFill>
              </a:rPr>
              <a:t>Ex: Leader of the armed forces, etc.</a:t>
            </a:r>
          </a:p>
          <a:p>
            <a:pPr marL="45720" indent="0">
              <a:buNone/>
            </a:pPr>
            <a:endParaRPr lang="en-US" sz="2800" dirty="0">
              <a:solidFill>
                <a:srgbClr val="FF0000"/>
              </a:solidFill>
            </a:endParaRPr>
          </a:p>
          <a:p>
            <a:pPr marL="45720" indent="0">
              <a:buNone/>
            </a:pPr>
            <a:endParaRPr lang="en-US" dirty="0">
              <a:solidFill>
                <a:srgbClr val="FF0000"/>
              </a:solidFill>
            </a:endParaRPr>
          </a:p>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The President’s Roles…</a:t>
            </a:r>
            <a:endParaRPr lang="en-US" dirty="0"/>
          </a:p>
        </p:txBody>
      </p:sp>
      <p:pic>
        <p:nvPicPr>
          <p:cNvPr id="6150" name="Picture 6" descr="http://blogs.telegraph.co.uk/news/files/2011/03/obama-404_77898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03397"/>
            <a:ext cx="3848100" cy="256222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cdn2-b.examiner.com/sites/default/files/styles/image_content_width/hash/4e/6c/4e6c5bf5b263ec6ff6edb53d6c64f913.jpg?itok=fYkbyUw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931" y="3635110"/>
            <a:ext cx="3156069" cy="315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933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57200" y="1905000"/>
            <a:ext cx="4040188" cy="4648199"/>
          </a:xfrm>
        </p:spPr>
        <p:txBody>
          <a:bodyPr>
            <a:normAutofit lnSpcReduction="10000"/>
          </a:bodyPr>
          <a:lstStyle/>
          <a:p>
            <a:r>
              <a:rPr lang="en-US" dirty="0" smtClean="0"/>
              <a:t>The song, “Hail to the Chief,” is heavily associated with the President. Many consider it his theme music.</a:t>
            </a:r>
          </a:p>
          <a:p>
            <a:r>
              <a:rPr lang="en-US" dirty="0">
                <a:hlinkClick r:id="rId2"/>
              </a:rPr>
              <a:t>https://</a:t>
            </a:r>
            <a:r>
              <a:rPr lang="en-US" dirty="0" smtClean="0">
                <a:hlinkClick r:id="rId2"/>
              </a:rPr>
              <a:t>www.youtube.com/watch?v=JW8AJds1CzI</a:t>
            </a:r>
            <a:endParaRPr lang="en-US" dirty="0" smtClean="0"/>
          </a:p>
          <a:p>
            <a:r>
              <a:rPr lang="en-US" dirty="0"/>
              <a:t>Lyrics: </a:t>
            </a:r>
            <a:r>
              <a:rPr lang="en-US" dirty="0">
                <a:hlinkClick r:id="rId3"/>
              </a:rPr>
              <a:t>https://</a:t>
            </a:r>
            <a:r>
              <a:rPr lang="en-US" dirty="0" smtClean="0">
                <a:hlinkClick r:id="rId3"/>
              </a:rPr>
              <a:t>www.youtube.com/watch?v=LkO16tqYjk4&amp;list=RDLkO16tqYjk4</a:t>
            </a:r>
            <a:r>
              <a:rPr lang="en-US" dirty="0" smtClean="0"/>
              <a:t>  </a:t>
            </a:r>
            <a:endParaRPr lang="en-US" dirty="0"/>
          </a:p>
        </p:txBody>
      </p:sp>
      <p:sp>
        <p:nvSpPr>
          <p:cNvPr id="2" name="Title 1"/>
          <p:cNvSpPr>
            <a:spLocks noGrp="1"/>
          </p:cNvSpPr>
          <p:nvPr>
            <p:ph type="title"/>
          </p:nvPr>
        </p:nvSpPr>
        <p:spPr/>
        <p:txBody>
          <a:bodyPr>
            <a:normAutofit fontScale="90000"/>
          </a:bodyPr>
          <a:lstStyle/>
          <a:p>
            <a:r>
              <a:rPr lang="en-US" dirty="0" smtClean="0"/>
              <a:t>Let’s Get Into a Patriotic Mood, Shall We?</a:t>
            </a:r>
            <a:endParaRPr lang="en-US" dirty="0"/>
          </a:p>
        </p:txBody>
      </p:sp>
      <p:pic>
        <p:nvPicPr>
          <p:cNvPr id="2050" name="Picture 2" descr="http://americanhistory.si.edu/presidency/images/medium/2000-7780_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828800"/>
            <a:ext cx="3124200" cy="484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06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lvl="0" indent="0">
              <a:buClr>
                <a:srgbClr val="C66951"/>
              </a:buClr>
              <a:buNone/>
            </a:pPr>
            <a:r>
              <a:rPr lang="en-US" sz="2800" i="1" u="sng" dirty="0">
                <a:solidFill>
                  <a:srgbClr val="FF0000"/>
                </a:solidFill>
              </a:rPr>
              <a:t>Chief Legislator</a:t>
            </a:r>
            <a:r>
              <a:rPr lang="en-US" sz="2800" dirty="0">
                <a:solidFill>
                  <a:srgbClr val="FF0000"/>
                </a:solidFill>
              </a:rPr>
              <a:t>: The President is the main architect of the nation’s public policies. He sets the shape of Congress’ agenda</a:t>
            </a:r>
            <a:r>
              <a:rPr lang="en-US" sz="2800" dirty="0" smtClean="0">
                <a:solidFill>
                  <a:srgbClr val="FF0000"/>
                </a:solidFill>
              </a:rPr>
              <a:t>.</a:t>
            </a:r>
          </a:p>
          <a:p>
            <a:pPr lvl="1">
              <a:buClr>
                <a:srgbClr val="C66951"/>
              </a:buClr>
            </a:pPr>
            <a:r>
              <a:rPr lang="en-US" sz="2600" dirty="0" smtClean="0">
                <a:solidFill>
                  <a:srgbClr val="FF0000"/>
                </a:solidFill>
              </a:rPr>
              <a:t>Ex: Signs bills, proposes bills, etc.</a:t>
            </a:r>
            <a:endParaRPr lang="en-US" sz="2600" dirty="0">
              <a:solidFill>
                <a:srgbClr val="FF0000"/>
              </a:solidFill>
            </a:endParaRPr>
          </a:p>
          <a:p>
            <a:endParaRPr lang="en-US" dirty="0"/>
          </a:p>
        </p:txBody>
      </p:sp>
      <p:sp>
        <p:nvSpPr>
          <p:cNvPr id="3" name="Title 2"/>
          <p:cNvSpPr>
            <a:spLocks noGrp="1"/>
          </p:cNvSpPr>
          <p:nvPr>
            <p:ph type="title"/>
          </p:nvPr>
        </p:nvSpPr>
        <p:spPr/>
        <p:txBody>
          <a:bodyPr/>
          <a:lstStyle/>
          <a:p>
            <a:r>
              <a:rPr lang="en-US" dirty="0"/>
              <a:t>The President’s Roles…</a:t>
            </a:r>
          </a:p>
        </p:txBody>
      </p:sp>
      <p:pic>
        <p:nvPicPr>
          <p:cNvPr id="7170" name="Picture 2" descr="http://static01.nyt.com/images/2010/03/24/us/24healthspan2-cnd/24healthspan2-cnd-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722" y="4114800"/>
            <a:ext cx="4971277" cy="27424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thumb/a/a4/SOU2007.jpg/220px-SOU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9" y="4114800"/>
            <a:ext cx="3483601"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56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800" i="1" u="sng" dirty="0">
                <a:solidFill>
                  <a:srgbClr val="FF0000"/>
                </a:solidFill>
              </a:rPr>
              <a:t>Chief of Party</a:t>
            </a:r>
            <a:r>
              <a:rPr lang="en-US" sz="2800" dirty="0">
                <a:solidFill>
                  <a:srgbClr val="FF0000"/>
                </a:solidFill>
              </a:rPr>
              <a:t>: The President is the acknowledged leader of the political party that controls the executive branch. </a:t>
            </a:r>
          </a:p>
          <a:p>
            <a:pPr marL="45720" indent="0">
              <a:buNone/>
            </a:pPr>
            <a:endParaRPr lang="en-US" sz="2800" dirty="0">
              <a:solidFill>
                <a:srgbClr val="FF0000"/>
              </a:solidFill>
            </a:endParaRPr>
          </a:p>
          <a:p>
            <a:pPr marL="45720" indent="0">
              <a:buNone/>
            </a:pPr>
            <a:endParaRPr lang="en-US" dirty="0"/>
          </a:p>
        </p:txBody>
      </p:sp>
      <p:sp>
        <p:nvSpPr>
          <p:cNvPr id="3" name="Title 2"/>
          <p:cNvSpPr>
            <a:spLocks noGrp="1"/>
          </p:cNvSpPr>
          <p:nvPr>
            <p:ph type="title"/>
          </p:nvPr>
        </p:nvSpPr>
        <p:spPr/>
        <p:txBody>
          <a:bodyPr/>
          <a:lstStyle/>
          <a:p>
            <a:r>
              <a:rPr lang="en-US" dirty="0"/>
              <a:t>The President’s Roles…</a:t>
            </a:r>
          </a:p>
        </p:txBody>
      </p:sp>
      <p:pic>
        <p:nvPicPr>
          <p:cNvPr id="8194" name="Picture 2" descr="http://flaglerlive.com/wp-content/uploads/reagan-1980-conven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668619"/>
            <a:ext cx="4648200" cy="31893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1.gstatic.com/images?q=tbn:ANd9GcTEUpNT7foQ_Sm9W20GwDmdnZ7TJ1cwFjDWYfqshiwab0jSqyZ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62151"/>
            <a:ext cx="3986580" cy="180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876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lvl="0" indent="0">
              <a:buClr>
                <a:srgbClr val="C66951"/>
              </a:buClr>
              <a:buNone/>
            </a:pPr>
            <a:r>
              <a:rPr lang="en-US" sz="2800" i="1" u="sng" dirty="0">
                <a:solidFill>
                  <a:srgbClr val="FF0000"/>
                </a:solidFill>
              </a:rPr>
              <a:t>Chief Citizen</a:t>
            </a:r>
            <a:r>
              <a:rPr lang="en-US" sz="2800" dirty="0">
                <a:solidFill>
                  <a:srgbClr val="FF0000"/>
                </a:solidFill>
              </a:rPr>
              <a:t>: The President is expected to be “the representative of all the people.” He is supposed to represent the public against private interests. </a:t>
            </a:r>
          </a:p>
          <a:p>
            <a:endParaRPr lang="en-US" dirty="0"/>
          </a:p>
        </p:txBody>
      </p:sp>
      <p:sp>
        <p:nvSpPr>
          <p:cNvPr id="3" name="Title 2"/>
          <p:cNvSpPr>
            <a:spLocks noGrp="1"/>
          </p:cNvSpPr>
          <p:nvPr>
            <p:ph type="title"/>
          </p:nvPr>
        </p:nvSpPr>
        <p:spPr/>
        <p:txBody>
          <a:bodyPr/>
          <a:lstStyle/>
          <a:p>
            <a:r>
              <a:rPr lang="en-US" dirty="0"/>
              <a:t>The President’s Roles…</a:t>
            </a:r>
          </a:p>
        </p:txBody>
      </p:sp>
      <p:pic>
        <p:nvPicPr>
          <p:cNvPr id="4" name="Picture 6" descr="http://www.gannett-cdn.com/-mm-/ac1394dbdcca6a36cbf486633b129cd813095ac3/r=x404&amp;c=534x401/local/-/media/USATODAY/USATODAY/2013/02/14/ap-obama_002-4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10000"/>
            <a:ext cx="3790950" cy="28467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georgewbushlibrary.smu.edu/~/media/GWBL/Images/ThePresidentandFamily/ZoomImages/Hait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826955"/>
            <a:ext cx="4114800" cy="281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354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a:xfrm>
            <a:off x="381000" y="2590800"/>
            <a:ext cx="6324600" cy="1947397"/>
          </a:xfrm>
        </p:spPr>
        <p:txBody>
          <a:bodyPr/>
          <a:lstStyle/>
          <a:p>
            <a:r>
              <a:rPr lang="en-US" dirty="0" err="1" smtClean="0"/>
              <a:t>Vp</a:t>
            </a:r>
            <a:r>
              <a:rPr lang="en-US" dirty="0" smtClean="0"/>
              <a:t>, Succession and the electoral college</a:t>
            </a:r>
            <a:endParaRPr lang="en-US" dirty="0"/>
          </a:p>
        </p:txBody>
      </p:sp>
    </p:spTree>
    <p:extLst>
      <p:ext uri="{BB962C8B-B14F-4D97-AF65-F5344CB8AC3E}">
        <p14:creationId xmlns:p14="http://schemas.microsoft.com/office/powerpoint/2010/main" val="1940823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solidFill>
                  <a:schemeClr val="bg1"/>
                </a:solidFill>
              </a:rPr>
              <a:t>Office of Vice-Presidency</a:t>
            </a:r>
          </a:p>
        </p:txBody>
      </p:sp>
      <p:sp>
        <p:nvSpPr>
          <p:cNvPr id="15363" name="Rectangle 3"/>
          <p:cNvSpPr>
            <a:spLocks noGrp="1" noChangeArrowheads="1"/>
          </p:cNvSpPr>
          <p:nvPr>
            <p:ph type="body" idx="1"/>
          </p:nvPr>
        </p:nvSpPr>
        <p:spPr>
          <a:xfrm>
            <a:off x="457200" y="1600200"/>
            <a:ext cx="8534400" cy="4525963"/>
          </a:xfrm>
        </p:spPr>
        <p:txBody>
          <a:bodyPr/>
          <a:lstStyle/>
          <a:p>
            <a:pPr marL="609600" indent="-609600" algn="ctr">
              <a:buFontTx/>
              <a:buNone/>
            </a:pPr>
            <a:r>
              <a:rPr lang="en-US" b="1" u="sng" dirty="0">
                <a:solidFill>
                  <a:schemeClr val="tx1">
                    <a:lumMod val="65000"/>
                    <a:lumOff val="35000"/>
                  </a:schemeClr>
                </a:solidFill>
              </a:rPr>
              <a:t>Duties</a:t>
            </a:r>
          </a:p>
          <a:p>
            <a:pPr marL="609600" indent="-609600">
              <a:buFontTx/>
              <a:buAutoNum type="arabicPeriod"/>
            </a:pPr>
            <a:r>
              <a:rPr lang="en-US" dirty="0">
                <a:solidFill>
                  <a:schemeClr val="tx1">
                    <a:lumMod val="65000"/>
                    <a:lumOff val="35000"/>
                  </a:schemeClr>
                </a:solidFill>
              </a:rPr>
              <a:t>To preside over the Senate</a:t>
            </a:r>
          </a:p>
          <a:p>
            <a:pPr marL="609600" indent="-609600">
              <a:buFontTx/>
              <a:buAutoNum type="arabicPeriod"/>
            </a:pPr>
            <a:r>
              <a:rPr lang="en-US" dirty="0">
                <a:solidFill>
                  <a:schemeClr val="tx1">
                    <a:lumMod val="65000"/>
                    <a:lumOff val="35000"/>
                  </a:schemeClr>
                </a:solidFill>
              </a:rPr>
              <a:t>To help decide the question of presidential </a:t>
            </a:r>
            <a:r>
              <a:rPr lang="en-US" dirty="0" smtClean="0">
                <a:solidFill>
                  <a:schemeClr val="tx1">
                    <a:lumMod val="65000"/>
                    <a:lumOff val="35000"/>
                  </a:schemeClr>
                </a:solidFill>
              </a:rPr>
              <a:t>disability</a:t>
            </a:r>
          </a:p>
          <a:p>
            <a:pPr marL="883920" lvl="1" indent="-609600"/>
            <a:r>
              <a:rPr lang="en-US" dirty="0" smtClean="0">
                <a:solidFill>
                  <a:schemeClr val="tx1">
                    <a:lumMod val="65000"/>
                    <a:lumOff val="35000"/>
                  </a:schemeClr>
                </a:solidFill>
              </a:rPr>
              <a:t>Virtually </a:t>
            </a:r>
            <a:r>
              <a:rPr lang="en-US" dirty="0">
                <a:solidFill>
                  <a:schemeClr val="tx1">
                    <a:lumMod val="65000"/>
                    <a:lumOff val="35000"/>
                  </a:schemeClr>
                </a:solidFill>
              </a:rPr>
              <a:t>a “president in waiting”</a:t>
            </a:r>
          </a:p>
          <a:p>
            <a:pPr marL="883920" lvl="1" indent="-609600"/>
            <a:r>
              <a:rPr lang="en-US" dirty="0">
                <a:solidFill>
                  <a:schemeClr val="tx1">
                    <a:lumMod val="65000"/>
                    <a:lumOff val="35000"/>
                  </a:schemeClr>
                </a:solidFill>
              </a:rPr>
              <a:t>Picked by President to “balance the ticket”</a:t>
            </a:r>
          </a:p>
          <a:p>
            <a:pPr marL="609600" indent="-609600">
              <a:buFontTx/>
              <a:buNone/>
            </a:pPr>
            <a:endParaRPr lang="en-US" dirty="0">
              <a:solidFill>
                <a:schemeClr val="tx1">
                  <a:lumMod val="65000"/>
                  <a:lumOff val="35000"/>
                </a:schemeClr>
              </a:solidFill>
            </a:endParaRPr>
          </a:p>
          <a:p>
            <a:pPr marL="609600" indent="-609600" algn="ctr">
              <a:buFontTx/>
              <a:buNone/>
            </a:pPr>
            <a:endParaRPr lang="en-US" b="1" u="sng" dirty="0">
              <a:solidFill>
                <a:schemeClr val="tx1">
                  <a:lumMod val="65000"/>
                  <a:lumOff val="35000"/>
                </a:schemeClr>
              </a:solidFill>
            </a:endParaRPr>
          </a:p>
        </p:txBody>
      </p:sp>
      <p:sp>
        <p:nvSpPr>
          <p:cNvPr id="2" name="AutoShape 2" descr="http://upload.wikimedia.org/wikipedia/commons/9/90/US_Vice_President_Seal.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upload.wikimedia.org/wikipedia/commons/9/90/US_Vice_President_Seal.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images.sodahead.com/polls/003114617/5522369457_vice_president_of_the_us_seal_plaque_l_1_2_x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060" y="3505200"/>
            <a:ext cx="3095625" cy="3105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3807" y="3505200"/>
            <a:ext cx="2511425" cy="1323439"/>
          </a:xfrm>
          <a:prstGeom prst="rect">
            <a:avLst/>
          </a:prstGeom>
          <a:noFill/>
        </p:spPr>
        <p:txBody>
          <a:bodyPr wrap="square" rtlCol="0">
            <a:spAutoFit/>
          </a:bodyPr>
          <a:lstStyle/>
          <a:p>
            <a:r>
              <a:rPr lang="en-US" sz="1600" dirty="0"/>
              <a:t>"I do not propose to be buried until I am dead." </a:t>
            </a:r>
            <a:endParaRPr lang="en-US" sz="1600" dirty="0" smtClean="0"/>
          </a:p>
          <a:p>
            <a:r>
              <a:rPr lang="en-US" sz="1600" dirty="0" smtClean="0"/>
              <a:t>—</a:t>
            </a:r>
            <a:r>
              <a:rPr lang="en-US" sz="1600" dirty="0"/>
              <a:t> Daniel Webster, turning down the vice presidency in 1839.</a:t>
            </a:r>
          </a:p>
        </p:txBody>
      </p:sp>
      <p:sp>
        <p:nvSpPr>
          <p:cNvPr id="8" name="TextBox 7"/>
          <p:cNvSpPr txBox="1"/>
          <p:nvPr/>
        </p:nvSpPr>
        <p:spPr>
          <a:xfrm>
            <a:off x="6477000" y="3505200"/>
            <a:ext cx="2511425" cy="3046988"/>
          </a:xfrm>
          <a:prstGeom prst="rect">
            <a:avLst/>
          </a:prstGeom>
          <a:noFill/>
        </p:spPr>
        <p:txBody>
          <a:bodyPr wrap="square" rtlCol="0">
            <a:spAutoFit/>
          </a:bodyPr>
          <a:lstStyle/>
          <a:p>
            <a:r>
              <a:rPr lang="en-US" sz="1600" dirty="0"/>
              <a:t>"The vice president has two duties. One is to inquire daily as to the health of the president, and the other is to attend the funerals of Third World dictators. And neither of those do I find an enjoyable exercise</a:t>
            </a:r>
            <a:r>
              <a:rPr lang="en-US" sz="1600" dirty="0" smtClean="0"/>
              <a:t>.“</a:t>
            </a:r>
          </a:p>
          <a:p>
            <a:r>
              <a:rPr lang="en-US" sz="1600" dirty="0" smtClean="0"/>
              <a:t>-  Presidential </a:t>
            </a:r>
            <a:r>
              <a:rPr lang="en-US" sz="1600" dirty="0"/>
              <a:t>candidate John </a:t>
            </a:r>
            <a:r>
              <a:rPr lang="en-US" sz="1600" dirty="0" smtClean="0"/>
              <a:t>McCain (2000)</a:t>
            </a:r>
            <a:endParaRPr lang="en-US" sz="1600" dirty="0"/>
          </a:p>
        </p:txBody>
      </p:sp>
      <p:sp>
        <p:nvSpPr>
          <p:cNvPr id="10" name="TextBox 9"/>
          <p:cNvSpPr txBox="1"/>
          <p:nvPr/>
        </p:nvSpPr>
        <p:spPr>
          <a:xfrm>
            <a:off x="361516" y="4828639"/>
            <a:ext cx="2511425" cy="1815882"/>
          </a:xfrm>
          <a:prstGeom prst="rect">
            <a:avLst/>
          </a:prstGeom>
          <a:noFill/>
        </p:spPr>
        <p:txBody>
          <a:bodyPr wrap="square" rtlCol="0">
            <a:spAutoFit/>
          </a:bodyPr>
          <a:lstStyle/>
          <a:p>
            <a:r>
              <a:rPr lang="en-US" sz="1600" dirty="0"/>
              <a:t>“Once there were two brothers: one ran away to sea, the other was elected Vice-President - and nothing was ever heard from either of them again</a:t>
            </a:r>
            <a:r>
              <a:rPr lang="en-US" sz="1600" dirty="0" smtClean="0"/>
              <a:t>”</a:t>
            </a:r>
          </a:p>
          <a:p>
            <a:r>
              <a:rPr lang="en-US" sz="1600" dirty="0" smtClean="0"/>
              <a:t>-Thomas R. Marshall</a:t>
            </a:r>
            <a:endParaRPr lang="en-US" sz="1600" dirty="0"/>
          </a:p>
        </p:txBody>
      </p:sp>
    </p:spTree>
    <p:extLst>
      <p:ext uri="{BB962C8B-B14F-4D97-AF65-F5344CB8AC3E}">
        <p14:creationId xmlns:p14="http://schemas.microsoft.com/office/powerpoint/2010/main" val="2571648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4" name="Rectangle 8"/>
          <p:cNvSpPr>
            <a:spLocks noGrp="1" noChangeArrowheads="1"/>
          </p:cNvSpPr>
          <p:nvPr>
            <p:ph type="title"/>
          </p:nvPr>
        </p:nvSpPr>
        <p:spPr/>
        <p:txBody>
          <a:bodyPr/>
          <a:lstStyle/>
          <a:p>
            <a:r>
              <a:rPr lang="en-US" sz="4000" dirty="0">
                <a:solidFill>
                  <a:srgbClr val="FF66CC"/>
                </a:solidFill>
              </a:rPr>
              <a:t>Presidential </a:t>
            </a:r>
            <a:r>
              <a:rPr lang="en-US" sz="4000" dirty="0" smtClean="0">
                <a:solidFill>
                  <a:srgbClr val="FF66CC"/>
                </a:solidFill>
              </a:rPr>
              <a:t>Succession:</a:t>
            </a:r>
            <a:r>
              <a:rPr lang="en-US" sz="4000" dirty="0">
                <a:solidFill>
                  <a:srgbClr val="FF66CC"/>
                </a:solidFill>
              </a:rPr>
              <a:t/>
            </a:r>
            <a:br>
              <a:rPr lang="en-US" sz="4000" dirty="0">
                <a:solidFill>
                  <a:srgbClr val="FF66CC"/>
                </a:solidFill>
              </a:rPr>
            </a:br>
            <a:r>
              <a:rPr lang="en-US" sz="4000" dirty="0">
                <a:solidFill>
                  <a:srgbClr val="FF66CC"/>
                </a:solidFill>
              </a:rPr>
              <a:t>25</a:t>
            </a:r>
            <a:r>
              <a:rPr lang="en-US" sz="4000" baseline="30000" dirty="0">
                <a:solidFill>
                  <a:srgbClr val="FF66CC"/>
                </a:solidFill>
              </a:rPr>
              <a:t>th</a:t>
            </a:r>
            <a:r>
              <a:rPr lang="en-US" sz="4000" dirty="0">
                <a:solidFill>
                  <a:srgbClr val="FF66CC"/>
                </a:solidFill>
              </a:rPr>
              <a:t> </a:t>
            </a:r>
            <a:r>
              <a:rPr lang="en-US" sz="4000" dirty="0" smtClean="0">
                <a:solidFill>
                  <a:srgbClr val="FF66CC"/>
                </a:solidFill>
              </a:rPr>
              <a:t>Amendment - 1967</a:t>
            </a:r>
            <a:endParaRPr lang="en-US" sz="4000" dirty="0">
              <a:solidFill>
                <a:srgbClr val="FF66CC"/>
              </a:solidFill>
            </a:endParaRPr>
          </a:p>
        </p:txBody>
      </p:sp>
      <p:sp>
        <p:nvSpPr>
          <p:cNvPr id="9225" name="Rectangle 9"/>
          <p:cNvSpPr>
            <a:spLocks noGrp="1" noChangeArrowheads="1"/>
          </p:cNvSpPr>
          <p:nvPr>
            <p:ph type="body" idx="1"/>
          </p:nvPr>
        </p:nvSpPr>
        <p:spPr>
          <a:xfrm>
            <a:off x="457200" y="1905000"/>
            <a:ext cx="8229600" cy="4572000"/>
          </a:xfrm>
        </p:spPr>
        <p:txBody>
          <a:bodyPr/>
          <a:lstStyle/>
          <a:p>
            <a:pPr>
              <a:lnSpc>
                <a:spcPct val="90000"/>
              </a:lnSpc>
            </a:pPr>
            <a:r>
              <a:rPr lang="en-US" b="1" u="sng" dirty="0">
                <a:solidFill>
                  <a:schemeClr val="accent1"/>
                </a:solidFill>
              </a:rPr>
              <a:t>Section I</a:t>
            </a:r>
            <a:r>
              <a:rPr lang="en-US" dirty="0">
                <a:solidFill>
                  <a:schemeClr val="accent1"/>
                </a:solidFill>
              </a:rPr>
              <a:t> – If </a:t>
            </a:r>
            <a:r>
              <a:rPr lang="en-US" dirty="0" smtClean="0">
                <a:solidFill>
                  <a:schemeClr val="accent1"/>
                </a:solidFill>
              </a:rPr>
              <a:t>the Pres. </a:t>
            </a:r>
            <a:r>
              <a:rPr lang="en-US" dirty="0">
                <a:solidFill>
                  <a:schemeClr val="accent1"/>
                </a:solidFill>
              </a:rPr>
              <a:t>i</a:t>
            </a:r>
            <a:r>
              <a:rPr lang="en-US" dirty="0" smtClean="0">
                <a:solidFill>
                  <a:schemeClr val="accent1"/>
                </a:solidFill>
              </a:rPr>
              <a:t>s removed</a:t>
            </a:r>
            <a:r>
              <a:rPr lang="en-US" dirty="0">
                <a:solidFill>
                  <a:schemeClr val="accent1"/>
                </a:solidFill>
              </a:rPr>
              <a:t>, dies, or resigns, the Vice-President becomes </a:t>
            </a:r>
            <a:r>
              <a:rPr lang="en-US" dirty="0" smtClean="0">
                <a:solidFill>
                  <a:schemeClr val="accent1"/>
                </a:solidFill>
              </a:rPr>
              <a:t>President</a:t>
            </a:r>
          </a:p>
          <a:p>
            <a:pPr>
              <a:lnSpc>
                <a:spcPct val="90000"/>
              </a:lnSpc>
            </a:pPr>
            <a:r>
              <a:rPr lang="en-US" b="1" u="sng" dirty="0" smtClean="0">
                <a:solidFill>
                  <a:srgbClr val="9966FF"/>
                </a:solidFill>
              </a:rPr>
              <a:t>Section </a:t>
            </a:r>
            <a:r>
              <a:rPr lang="en-US" b="1" u="sng" dirty="0">
                <a:solidFill>
                  <a:srgbClr val="9966FF"/>
                </a:solidFill>
              </a:rPr>
              <a:t>II</a:t>
            </a:r>
            <a:r>
              <a:rPr lang="en-US" dirty="0">
                <a:solidFill>
                  <a:srgbClr val="9966FF"/>
                </a:solidFill>
              </a:rPr>
              <a:t> – A vacancy in </a:t>
            </a:r>
            <a:r>
              <a:rPr lang="en-US" dirty="0" smtClean="0">
                <a:solidFill>
                  <a:srgbClr val="9966FF"/>
                </a:solidFill>
              </a:rPr>
              <a:t>the office </a:t>
            </a:r>
            <a:r>
              <a:rPr lang="en-US" dirty="0">
                <a:solidFill>
                  <a:srgbClr val="9966FF"/>
                </a:solidFill>
              </a:rPr>
              <a:t>of </a:t>
            </a:r>
            <a:r>
              <a:rPr lang="en-US" dirty="0" smtClean="0">
                <a:solidFill>
                  <a:srgbClr val="9966FF"/>
                </a:solidFill>
              </a:rPr>
              <a:t>Vice-President;  </a:t>
            </a:r>
            <a:r>
              <a:rPr lang="en-US" dirty="0">
                <a:solidFill>
                  <a:srgbClr val="9966FF"/>
                </a:solidFill>
              </a:rPr>
              <a:t>President will nominate and Congress will confirm with majority </a:t>
            </a:r>
            <a:r>
              <a:rPr lang="en-US" dirty="0" smtClean="0">
                <a:solidFill>
                  <a:srgbClr val="9966FF"/>
                </a:solidFill>
              </a:rPr>
              <a:t>vote</a:t>
            </a:r>
          </a:p>
          <a:p>
            <a:pPr>
              <a:lnSpc>
                <a:spcPct val="90000"/>
              </a:lnSpc>
            </a:pPr>
            <a:r>
              <a:rPr lang="en-US" b="1" u="sng" dirty="0" smtClean="0">
                <a:solidFill>
                  <a:srgbClr val="FF7C80"/>
                </a:solidFill>
              </a:rPr>
              <a:t>Section </a:t>
            </a:r>
            <a:r>
              <a:rPr lang="en-US" b="1" u="sng" dirty="0">
                <a:solidFill>
                  <a:srgbClr val="FF7C80"/>
                </a:solidFill>
              </a:rPr>
              <a:t>III &amp; IV</a:t>
            </a:r>
            <a:r>
              <a:rPr lang="en-US" dirty="0">
                <a:solidFill>
                  <a:srgbClr val="FF7C80"/>
                </a:solidFill>
              </a:rPr>
              <a:t> – Disability Gap – President informs Congress in writing or Vice and Cabinet determine inability, President may resume if Vice objects Congress has 21 days to decide.</a:t>
            </a:r>
          </a:p>
        </p:txBody>
      </p:sp>
      <p:pic>
        <p:nvPicPr>
          <p:cNvPr id="2050" name="Picture 2" descr="http://georgiainfo.galileo.usg.edu/gastudiesimages/25th%20Amendment%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343400"/>
            <a:ext cx="2895600" cy="235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34889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p:cTn id="7" dur="1000" fill="hold"/>
                                        <p:tgtEl>
                                          <p:spTgt spid="9224"/>
                                        </p:tgtEl>
                                        <p:attrNameLst>
                                          <p:attrName>ppt_w</p:attrName>
                                        </p:attrNameLst>
                                      </p:cBhvr>
                                      <p:tavLst>
                                        <p:tav tm="0">
                                          <p:val>
                                            <p:strVal val="#ppt_w+.3"/>
                                          </p:val>
                                        </p:tav>
                                        <p:tav tm="100000">
                                          <p:val>
                                            <p:strVal val="#ppt_w"/>
                                          </p:val>
                                        </p:tav>
                                      </p:tavLst>
                                    </p:anim>
                                    <p:anim calcmode="lin" valueType="num">
                                      <p:cBhvr>
                                        <p:cTn id="8" dur="1000" fill="hold"/>
                                        <p:tgtEl>
                                          <p:spTgt spid="9224"/>
                                        </p:tgtEl>
                                        <p:attrNameLst>
                                          <p:attrName>ppt_h</p:attrName>
                                        </p:attrNameLst>
                                      </p:cBhvr>
                                      <p:tavLst>
                                        <p:tav tm="0">
                                          <p:val>
                                            <p:strVal val="#ppt_h"/>
                                          </p:val>
                                        </p:tav>
                                        <p:tav tm="100000">
                                          <p:val>
                                            <p:strVal val="#ppt_h"/>
                                          </p:val>
                                        </p:tav>
                                      </p:tavLst>
                                    </p:anim>
                                    <p:animEffect transition="in" filter="fade">
                                      <p:cBhvr>
                                        <p:cTn id="9" dur="1000"/>
                                        <p:tgtEl>
                                          <p:spTgt spid="92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225">
                                            <p:txEl>
                                              <p:pRg st="0" end="0"/>
                                            </p:txEl>
                                          </p:spTgt>
                                        </p:tgtEl>
                                        <p:attrNameLst>
                                          <p:attrName>style.visibility</p:attrName>
                                        </p:attrNameLst>
                                      </p:cBhvr>
                                      <p:to>
                                        <p:strVal val="visible"/>
                                      </p:to>
                                    </p:set>
                                    <p:anim calcmode="lin" valueType="num">
                                      <p:cBhvr>
                                        <p:cTn id="14" dur="1000" fill="hold"/>
                                        <p:tgtEl>
                                          <p:spTgt spid="922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922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22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225">
                                            <p:txEl>
                                              <p:pRg st="1" end="1"/>
                                            </p:txEl>
                                          </p:spTgt>
                                        </p:tgtEl>
                                        <p:attrNameLst>
                                          <p:attrName>style.visibility</p:attrName>
                                        </p:attrNameLst>
                                      </p:cBhvr>
                                      <p:to>
                                        <p:strVal val="visible"/>
                                      </p:to>
                                    </p:set>
                                    <p:anim calcmode="lin" valueType="num">
                                      <p:cBhvr>
                                        <p:cTn id="21" dur="1000" fill="hold"/>
                                        <p:tgtEl>
                                          <p:spTgt spid="922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922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922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225">
                                            <p:txEl>
                                              <p:pRg st="2" end="2"/>
                                            </p:txEl>
                                          </p:spTgt>
                                        </p:tgtEl>
                                        <p:attrNameLst>
                                          <p:attrName>style.visibility</p:attrName>
                                        </p:attrNameLst>
                                      </p:cBhvr>
                                      <p:to>
                                        <p:strVal val="visible"/>
                                      </p:to>
                                    </p:set>
                                    <p:anim calcmode="lin" valueType="num">
                                      <p:cBhvr>
                                        <p:cTn id="28" dur="1000" fill="hold"/>
                                        <p:tgtEl>
                                          <p:spTgt spid="922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922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92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a:solidFill>
                  <a:srgbClr val="009900"/>
                </a:solidFill>
              </a:rPr>
              <a:t>Presidential Succession Act </a:t>
            </a:r>
            <a:br>
              <a:rPr lang="en-US" sz="4000">
                <a:solidFill>
                  <a:srgbClr val="009900"/>
                </a:solidFill>
              </a:rPr>
            </a:br>
            <a:r>
              <a:rPr lang="en-US" sz="4000">
                <a:solidFill>
                  <a:srgbClr val="009900"/>
                </a:solidFill>
              </a:rPr>
              <a:t>of 1947</a:t>
            </a:r>
          </a:p>
        </p:txBody>
      </p:sp>
      <p:sp>
        <p:nvSpPr>
          <p:cNvPr id="14339" name="Rectangle 3"/>
          <p:cNvSpPr>
            <a:spLocks noGrp="1" noChangeArrowheads="1"/>
          </p:cNvSpPr>
          <p:nvPr>
            <p:ph type="body" idx="1"/>
          </p:nvPr>
        </p:nvSpPr>
        <p:spPr/>
        <p:txBody>
          <a:bodyPr/>
          <a:lstStyle/>
          <a:p>
            <a:pPr marL="0" indent="0">
              <a:lnSpc>
                <a:spcPct val="90000"/>
              </a:lnSpc>
              <a:buNone/>
            </a:pPr>
            <a:r>
              <a:rPr lang="en-US" b="1" dirty="0">
                <a:solidFill>
                  <a:srgbClr val="009900"/>
                </a:solidFill>
              </a:rPr>
              <a:t>Fixes the order of succession after the Vice-President.</a:t>
            </a:r>
          </a:p>
          <a:p>
            <a:pPr marL="609600" indent="-609600">
              <a:lnSpc>
                <a:spcPct val="90000"/>
              </a:lnSpc>
              <a:buFontTx/>
              <a:buAutoNum type="arabicPeriod"/>
            </a:pPr>
            <a:r>
              <a:rPr lang="en-US" dirty="0">
                <a:solidFill>
                  <a:srgbClr val="009900"/>
                </a:solidFill>
              </a:rPr>
              <a:t>Vice </a:t>
            </a:r>
            <a:r>
              <a:rPr lang="en-US" dirty="0" smtClean="0">
                <a:solidFill>
                  <a:srgbClr val="009900"/>
                </a:solidFill>
              </a:rPr>
              <a:t>President (Joe Biden)</a:t>
            </a:r>
            <a:endParaRPr lang="en-US" dirty="0">
              <a:solidFill>
                <a:srgbClr val="009900"/>
              </a:solidFill>
            </a:endParaRPr>
          </a:p>
          <a:p>
            <a:pPr marL="609600" indent="-609600">
              <a:lnSpc>
                <a:spcPct val="90000"/>
              </a:lnSpc>
              <a:buFontTx/>
              <a:buAutoNum type="arabicPeriod"/>
            </a:pPr>
            <a:r>
              <a:rPr lang="en-US" dirty="0">
                <a:solidFill>
                  <a:srgbClr val="009900"/>
                </a:solidFill>
              </a:rPr>
              <a:t>Speaker of </a:t>
            </a:r>
            <a:r>
              <a:rPr lang="en-US" dirty="0" smtClean="0">
                <a:solidFill>
                  <a:srgbClr val="009900"/>
                </a:solidFill>
              </a:rPr>
              <a:t>House (Paul Ryan)</a:t>
            </a:r>
            <a:endParaRPr lang="en-US" dirty="0">
              <a:solidFill>
                <a:srgbClr val="009900"/>
              </a:solidFill>
            </a:endParaRPr>
          </a:p>
          <a:p>
            <a:pPr marL="609600" indent="-609600">
              <a:lnSpc>
                <a:spcPct val="90000"/>
              </a:lnSpc>
              <a:buFontTx/>
              <a:buAutoNum type="arabicPeriod"/>
            </a:pPr>
            <a:r>
              <a:rPr lang="en-US" dirty="0">
                <a:solidFill>
                  <a:srgbClr val="009900"/>
                </a:solidFill>
              </a:rPr>
              <a:t>President Pro </a:t>
            </a:r>
            <a:r>
              <a:rPr lang="en-US" dirty="0" smtClean="0">
                <a:solidFill>
                  <a:srgbClr val="009900"/>
                </a:solidFill>
              </a:rPr>
              <a:t>Tempore (Orrin Hatch)</a:t>
            </a:r>
            <a:endParaRPr lang="en-US" dirty="0">
              <a:solidFill>
                <a:srgbClr val="009900"/>
              </a:solidFill>
            </a:endParaRPr>
          </a:p>
          <a:p>
            <a:pPr marL="609600" indent="-609600">
              <a:lnSpc>
                <a:spcPct val="90000"/>
              </a:lnSpc>
              <a:buFontTx/>
              <a:buAutoNum type="arabicPeriod"/>
            </a:pPr>
            <a:r>
              <a:rPr lang="en-US" dirty="0">
                <a:solidFill>
                  <a:srgbClr val="009900"/>
                </a:solidFill>
              </a:rPr>
              <a:t>Secretary of </a:t>
            </a:r>
            <a:r>
              <a:rPr lang="en-US" dirty="0" smtClean="0">
                <a:solidFill>
                  <a:srgbClr val="009900"/>
                </a:solidFill>
              </a:rPr>
              <a:t>State (John Kerry)</a:t>
            </a:r>
            <a:endParaRPr lang="en-US" dirty="0">
              <a:solidFill>
                <a:srgbClr val="009900"/>
              </a:solidFill>
            </a:endParaRPr>
          </a:p>
          <a:p>
            <a:pPr marL="609600" indent="-609600">
              <a:lnSpc>
                <a:spcPct val="90000"/>
              </a:lnSpc>
              <a:buFontTx/>
              <a:buAutoNum type="arabicPeriod"/>
            </a:pPr>
            <a:r>
              <a:rPr lang="en-US" dirty="0">
                <a:solidFill>
                  <a:srgbClr val="009900"/>
                </a:solidFill>
              </a:rPr>
              <a:t>Each of the other 14 heads of Cabinet Depts. In the order in which they were created</a:t>
            </a:r>
            <a:r>
              <a:rPr lang="en-US" dirty="0" smtClean="0">
                <a:solidFill>
                  <a:srgbClr val="009900"/>
                </a:solidFill>
              </a:rPr>
              <a:t>.</a:t>
            </a:r>
          </a:p>
          <a:p>
            <a:pPr marL="609600" indent="-609600">
              <a:lnSpc>
                <a:spcPct val="90000"/>
              </a:lnSpc>
              <a:buFontTx/>
              <a:buAutoNum type="arabicPeriod"/>
            </a:pPr>
            <a:endParaRPr lang="en-US" dirty="0">
              <a:solidFill>
                <a:srgbClr val="009900"/>
              </a:solidFill>
            </a:endParaRPr>
          </a:p>
          <a:p>
            <a:pPr marL="0" indent="0">
              <a:lnSpc>
                <a:spcPct val="90000"/>
              </a:lnSpc>
              <a:buNone/>
            </a:pPr>
            <a:r>
              <a:rPr lang="en-US" dirty="0" smtClean="0">
                <a:solidFill>
                  <a:srgbClr val="009900"/>
                </a:solidFill>
              </a:rPr>
              <a:t>For fun…..</a:t>
            </a:r>
            <a:r>
              <a:rPr lang="en-US" dirty="0">
                <a:solidFill>
                  <a:srgbClr val="009900"/>
                </a:solidFill>
              </a:rPr>
              <a:t> </a:t>
            </a:r>
            <a:r>
              <a:rPr lang="en-US" dirty="0" smtClean="0">
                <a:solidFill>
                  <a:srgbClr val="009900"/>
                </a:solidFill>
              </a:rPr>
              <a:t>Let’s try and put the rest in order….</a:t>
            </a:r>
            <a:endParaRPr lang="en-US" dirty="0">
              <a:solidFill>
                <a:srgbClr val="009900"/>
              </a:solidFill>
            </a:endParaRPr>
          </a:p>
          <a:p>
            <a:pPr marL="0" indent="0">
              <a:lnSpc>
                <a:spcPct val="90000"/>
              </a:lnSpc>
              <a:buNone/>
            </a:pPr>
            <a:endParaRPr lang="en-US" dirty="0" smtClean="0">
              <a:solidFill>
                <a:srgbClr val="009900"/>
              </a:solidFill>
            </a:endParaRPr>
          </a:p>
          <a:p>
            <a:pPr marL="0" indent="0">
              <a:lnSpc>
                <a:spcPct val="90000"/>
              </a:lnSpc>
              <a:buNone/>
            </a:pPr>
            <a:r>
              <a:rPr lang="en-US" dirty="0" smtClean="0">
                <a:solidFill>
                  <a:srgbClr val="009900"/>
                </a:solidFill>
              </a:rPr>
              <a:t>Treasury, Defense, Attorney General, Interior, Agriculture, Commerce, Labor, HHS, HUD, Transportation, Energy, Education, Veterans Affairs, Homeland Security</a:t>
            </a:r>
          </a:p>
        </p:txBody>
      </p:sp>
    </p:spTree>
    <p:extLst>
      <p:ext uri="{BB962C8B-B14F-4D97-AF65-F5344CB8AC3E}">
        <p14:creationId xmlns:p14="http://schemas.microsoft.com/office/powerpoint/2010/main" val="178089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amond(in)">
                                      <p:cBhvr>
                                        <p:cTn id="7" dur="2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amond(in)">
                                      <p:cBhvr>
                                        <p:cTn id="12" dur="20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amond(in)">
                                      <p:cBhvr>
                                        <p:cTn id="17" dur="20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amond(in)">
                                      <p:cBhvr>
                                        <p:cTn id="22" dur="20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amond(in)">
                                      <p:cBhvr>
                                        <p:cTn id="27" dur="20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amond(in)">
                                      <p:cBhvr>
                                        <p:cTn id="32" dur="20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4339">
                                            <p:txEl>
                                              <p:pRg st="7" end="7"/>
                                            </p:txEl>
                                          </p:spTgt>
                                        </p:tgtEl>
                                        <p:attrNameLst>
                                          <p:attrName>style.visibility</p:attrName>
                                        </p:attrNameLst>
                                      </p:cBhvr>
                                      <p:to>
                                        <p:strVal val="visible"/>
                                      </p:to>
                                    </p:set>
                                    <p:animEffect transition="in" filter="diamond(in)">
                                      <p:cBhvr>
                                        <p:cTn id="37" dur="2000"/>
                                        <p:tgtEl>
                                          <p:spTgt spid="1433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4339">
                                            <p:txEl>
                                              <p:pRg st="9" end="9"/>
                                            </p:txEl>
                                          </p:spTgt>
                                        </p:tgtEl>
                                        <p:attrNameLst>
                                          <p:attrName>style.visibility</p:attrName>
                                        </p:attrNameLst>
                                      </p:cBhvr>
                                      <p:to>
                                        <p:strVal val="visible"/>
                                      </p:to>
                                    </p:set>
                                    <p:animEffect transition="in" filter="diamond(in)">
                                      <p:cBhvr>
                                        <p:cTn id="42" dur="2000"/>
                                        <p:tgtEl>
                                          <p:spTgt spid="14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 </a:t>
            </a:r>
            <a:r>
              <a:rPr lang="en-US" dirty="0"/>
              <a:t>Succession Song - </a:t>
            </a:r>
            <a:r>
              <a:rPr lang="en-US" dirty="0">
                <a:hlinkClick r:id="rId2"/>
              </a:rPr>
              <a:t>https://</a:t>
            </a:r>
            <a:r>
              <a:rPr lang="en-US" dirty="0" smtClean="0">
                <a:hlinkClick r:id="rId2"/>
              </a:rPr>
              <a:t>www.youtube.com/watch?v=s4MF_aE0ZG0</a:t>
            </a:r>
            <a:endParaRPr lang="en-US" dirty="0" smtClean="0"/>
          </a:p>
          <a:p>
            <a:endParaRPr lang="en-US" dirty="0"/>
          </a:p>
          <a:p>
            <a:r>
              <a:rPr lang="en-US" dirty="0" smtClean="0"/>
              <a:t>Pres. </a:t>
            </a:r>
            <a:r>
              <a:rPr lang="en-US" dirty="0"/>
              <a:t>Succession Video - </a:t>
            </a:r>
            <a:r>
              <a:rPr lang="en-US" dirty="0">
                <a:hlinkClick r:id="rId3"/>
              </a:rPr>
              <a:t>https://</a:t>
            </a:r>
            <a:r>
              <a:rPr lang="en-US" dirty="0" smtClean="0">
                <a:hlinkClick r:id="rId3"/>
              </a:rPr>
              <a:t>www.youtube.com/watch?v=bn8e-WzKK9Y</a:t>
            </a: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Videos</a:t>
            </a:r>
            <a:endParaRPr lang="en-US" dirty="0"/>
          </a:p>
        </p:txBody>
      </p:sp>
    </p:spTree>
    <p:extLst>
      <p:ext uri="{BB962C8B-B14F-4D97-AF65-F5344CB8AC3E}">
        <p14:creationId xmlns:p14="http://schemas.microsoft.com/office/powerpoint/2010/main" val="193032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p:txBody>
          <a:bodyPr/>
          <a:lstStyle/>
          <a:p>
            <a:r>
              <a:rPr lang="en-US" sz="4000">
                <a:solidFill>
                  <a:srgbClr val="FFCCFF"/>
                </a:solidFill>
              </a:rPr>
              <a:t>Presidential Selection</a:t>
            </a:r>
            <a:br>
              <a:rPr lang="en-US" sz="4000">
                <a:solidFill>
                  <a:srgbClr val="FFCCFF"/>
                </a:solidFill>
              </a:rPr>
            </a:br>
            <a:r>
              <a:rPr lang="en-US" sz="4000">
                <a:solidFill>
                  <a:srgbClr val="FFCCFF"/>
                </a:solidFill>
              </a:rPr>
              <a:t>The Framers’ Plan</a:t>
            </a:r>
          </a:p>
        </p:txBody>
      </p:sp>
      <p:sp>
        <p:nvSpPr>
          <p:cNvPr id="16390" name="Rectangle 6"/>
          <p:cNvSpPr>
            <a:spLocks noGrp="1" noChangeArrowheads="1"/>
          </p:cNvSpPr>
          <p:nvPr>
            <p:ph type="body" idx="1"/>
          </p:nvPr>
        </p:nvSpPr>
        <p:spPr>
          <a:xfrm>
            <a:off x="228600" y="1828800"/>
            <a:ext cx="8686800" cy="4297363"/>
          </a:xfrm>
        </p:spPr>
        <p:txBody>
          <a:bodyPr>
            <a:normAutofit/>
          </a:bodyPr>
          <a:lstStyle/>
          <a:p>
            <a:pPr>
              <a:lnSpc>
                <a:spcPct val="90000"/>
              </a:lnSpc>
            </a:pPr>
            <a:r>
              <a:rPr lang="en-US" sz="2200" dirty="0">
                <a:solidFill>
                  <a:schemeClr val="tx1">
                    <a:lumMod val="65000"/>
                    <a:lumOff val="35000"/>
                  </a:schemeClr>
                </a:solidFill>
              </a:rPr>
              <a:t>Presidential electors chosen (</a:t>
            </a:r>
            <a:r>
              <a:rPr lang="en-US" sz="2200" b="1" i="1" dirty="0">
                <a:solidFill>
                  <a:schemeClr val="tx1">
                    <a:lumMod val="65000"/>
                    <a:lumOff val="35000"/>
                  </a:schemeClr>
                </a:solidFill>
              </a:rPr>
              <a:t>wisest citizens</a:t>
            </a:r>
            <a:r>
              <a:rPr lang="en-US" sz="2200" dirty="0">
                <a:solidFill>
                  <a:schemeClr val="tx1">
                    <a:lumMod val="65000"/>
                    <a:lumOff val="35000"/>
                  </a:schemeClr>
                </a:solidFill>
              </a:rPr>
              <a:t>)</a:t>
            </a:r>
          </a:p>
          <a:p>
            <a:pPr>
              <a:lnSpc>
                <a:spcPct val="90000"/>
              </a:lnSpc>
            </a:pPr>
            <a:r>
              <a:rPr lang="en-US" sz="2200" dirty="0">
                <a:solidFill>
                  <a:schemeClr val="tx1">
                    <a:lumMod val="65000"/>
                    <a:lumOff val="35000"/>
                  </a:schemeClr>
                </a:solidFill>
              </a:rPr>
              <a:t>Selection of electors determined by states</a:t>
            </a:r>
          </a:p>
          <a:p>
            <a:pPr>
              <a:lnSpc>
                <a:spcPct val="90000"/>
              </a:lnSpc>
            </a:pPr>
            <a:r>
              <a:rPr lang="en-US" sz="2200" dirty="0">
                <a:solidFill>
                  <a:schemeClr val="tx1">
                    <a:lumMod val="65000"/>
                    <a:lumOff val="35000"/>
                  </a:schemeClr>
                </a:solidFill>
              </a:rPr>
              <a:t>Electors cast two votes </a:t>
            </a:r>
          </a:p>
          <a:p>
            <a:pPr>
              <a:lnSpc>
                <a:spcPct val="90000"/>
              </a:lnSpc>
            </a:pPr>
            <a:r>
              <a:rPr lang="en-US" sz="2200" dirty="0">
                <a:solidFill>
                  <a:schemeClr val="tx1">
                    <a:lumMod val="65000"/>
                    <a:lumOff val="35000"/>
                  </a:schemeClr>
                </a:solidFill>
              </a:rPr>
              <a:t>Votes opened and counted by Congress</a:t>
            </a:r>
          </a:p>
          <a:p>
            <a:pPr>
              <a:lnSpc>
                <a:spcPct val="90000"/>
              </a:lnSpc>
            </a:pPr>
            <a:r>
              <a:rPr lang="en-US" sz="2200" dirty="0">
                <a:solidFill>
                  <a:schemeClr val="tx1">
                    <a:lumMod val="65000"/>
                    <a:lumOff val="35000"/>
                  </a:schemeClr>
                </a:solidFill>
              </a:rPr>
              <a:t>Highest # of votes becomes President</a:t>
            </a:r>
          </a:p>
          <a:p>
            <a:pPr>
              <a:lnSpc>
                <a:spcPct val="90000"/>
              </a:lnSpc>
            </a:pPr>
            <a:r>
              <a:rPr lang="en-US" sz="2200" dirty="0">
                <a:solidFill>
                  <a:schemeClr val="tx1">
                    <a:lumMod val="65000"/>
                    <a:lumOff val="35000"/>
                  </a:schemeClr>
                </a:solidFill>
              </a:rPr>
              <a:t>2</a:t>
            </a:r>
            <a:r>
              <a:rPr lang="en-US" sz="2200" baseline="30000" dirty="0">
                <a:solidFill>
                  <a:schemeClr val="tx1">
                    <a:lumMod val="65000"/>
                    <a:lumOff val="35000"/>
                  </a:schemeClr>
                </a:solidFill>
              </a:rPr>
              <a:t>nd</a:t>
            </a:r>
            <a:r>
              <a:rPr lang="en-US" sz="2200" dirty="0">
                <a:solidFill>
                  <a:schemeClr val="tx1">
                    <a:lumMod val="65000"/>
                    <a:lumOff val="35000"/>
                  </a:schemeClr>
                </a:solidFill>
              </a:rPr>
              <a:t> highest becomes </a:t>
            </a:r>
            <a:r>
              <a:rPr lang="en-US" sz="2200" dirty="0" smtClean="0">
                <a:solidFill>
                  <a:schemeClr val="tx1">
                    <a:lumMod val="65000"/>
                    <a:lumOff val="35000"/>
                  </a:schemeClr>
                </a:solidFill>
              </a:rPr>
              <a:t>Vice-President</a:t>
            </a:r>
          </a:p>
          <a:p>
            <a:pPr lvl="1">
              <a:lnSpc>
                <a:spcPct val="90000"/>
              </a:lnSpc>
            </a:pPr>
            <a:r>
              <a:rPr lang="en-US" dirty="0" smtClean="0">
                <a:solidFill>
                  <a:schemeClr val="tx1">
                    <a:lumMod val="65000"/>
                    <a:lumOff val="35000"/>
                  </a:schemeClr>
                </a:solidFill>
              </a:rPr>
              <a:t>Could have a Pres. of one party and VP of another</a:t>
            </a:r>
            <a:endParaRPr lang="en-US" dirty="0">
              <a:solidFill>
                <a:schemeClr val="tx1">
                  <a:lumMod val="65000"/>
                  <a:lumOff val="35000"/>
                </a:schemeClr>
              </a:solidFill>
            </a:endParaRPr>
          </a:p>
          <a:p>
            <a:pPr>
              <a:lnSpc>
                <a:spcPct val="90000"/>
              </a:lnSpc>
            </a:pPr>
            <a:r>
              <a:rPr lang="en-US" sz="2200" dirty="0">
                <a:solidFill>
                  <a:schemeClr val="tx1">
                    <a:lumMod val="65000"/>
                    <a:lumOff val="35000"/>
                  </a:schemeClr>
                </a:solidFill>
              </a:rPr>
              <a:t>In the case of a tie, House would decide</a:t>
            </a:r>
          </a:p>
          <a:p>
            <a:pPr>
              <a:lnSpc>
                <a:spcPct val="90000"/>
              </a:lnSpc>
            </a:pPr>
            <a:r>
              <a:rPr lang="en-US" sz="2200" dirty="0">
                <a:solidFill>
                  <a:schemeClr val="tx1">
                    <a:lumMod val="65000"/>
                    <a:lumOff val="35000"/>
                  </a:schemeClr>
                </a:solidFill>
              </a:rPr>
              <a:t>Senate would decide tie for Vice-President</a:t>
            </a:r>
          </a:p>
        </p:txBody>
      </p:sp>
      <p:pic>
        <p:nvPicPr>
          <p:cNvPr id="3074" name="Picture 2" descr="http://3219a2.medialib.glogster.com/media/9f/9fdec3c89506dce4ab649e0a0dfc184e9b67b3ad67fbbba8cd858ea3bbdefe6f/185629-f260-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657600"/>
            <a:ext cx="2352287"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525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6389"/>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6390">
                                            <p:txEl>
                                              <p:pRg st="0" end="0"/>
                                            </p:txEl>
                                          </p:spTgt>
                                        </p:tgtEl>
                                        <p:attrNameLst>
                                          <p:attrName>style.visibility</p:attrName>
                                        </p:attrNameLst>
                                      </p:cBhvr>
                                      <p:to>
                                        <p:strVal val="visible"/>
                                      </p:to>
                                    </p:set>
                                    <p:animEffect transition="in" filter="fade">
                                      <p:cBhvr>
                                        <p:cTn id="11" dur="1000"/>
                                        <p:tgtEl>
                                          <p:spTgt spid="16390">
                                            <p:txEl>
                                              <p:pRg st="0" end="0"/>
                                            </p:txEl>
                                          </p:spTgt>
                                        </p:tgtEl>
                                      </p:cBhvr>
                                    </p:animEffect>
                                    <p:anim calcmode="lin" valueType="num">
                                      <p:cBhvr>
                                        <p:cTn id="12" dur="1000" fill="hold"/>
                                        <p:tgtEl>
                                          <p:spTgt spid="16390">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6390">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639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6390">
                                            <p:txEl>
                                              <p:pRg st="1" end="1"/>
                                            </p:txEl>
                                          </p:spTgt>
                                        </p:tgtEl>
                                        <p:attrNameLst>
                                          <p:attrName>style.visibility</p:attrName>
                                        </p:attrNameLst>
                                      </p:cBhvr>
                                      <p:to>
                                        <p:strVal val="visible"/>
                                      </p:to>
                                    </p:set>
                                    <p:animEffect transition="in" filter="fade">
                                      <p:cBhvr>
                                        <p:cTn id="19" dur="1000"/>
                                        <p:tgtEl>
                                          <p:spTgt spid="16390">
                                            <p:txEl>
                                              <p:pRg st="1" end="1"/>
                                            </p:txEl>
                                          </p:spTgt>
                                        </p:tgtEl>
                                      </p:cBhvr>
                                    </p:animEffect>
                                    <p:anim calcmode="lin" valueType="num">
                                      <p:cBhvr>
                                        <p:cTn id="20" dur="1000" fill="hold"/>
                                        <p:tgtEl>
                                          <p:spTgt spid="16390">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6390">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639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6390">
                                            <p:txEl>
                                              <p:pRg st="2" end="2"/>
                                            </p:txEl>
                                          </p:spTgt>
                                        </p:tgtEl>
                                        <p:attrNameLst>
                                          <p:attrName>style.visibility</p:attrName>
                                        </p:attrNameLst>
                                      </p:cBhvr>
                                      <p:to>
                                        <p:strVal val="visible"/>
                                      </p:to>
                                    </p:set>
                                    <p:animEffect transition="in" filter="fade">
                                      <p:cBhvr>
                                        <p:cTn id="27" dur="1000"/>
                                        <p:tgtEl>
                                          <p:spTgt spid="16390">
                                            <p:txEl>
                                              <p:pRg st="2" end="2"/>
                                            </p:txEl>
                                          </p:spTgt>
                                        </p:tgtEl>
                                      </p:cBhvr>
                                    </p:animEffect>
                                    <p:anim calcmode="lin" valueType="num">
                                      <p:cBhvr>
                                        <p:cTn id="28" dur="1000" fill="hold"/>
                                        <p:tgtEl>
                                          <p:spTgt spid="16390">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6390">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639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6390">
                                            <p:txEl>
                                              <p:pRg st="3" end="3"/>
                                            </p:txEl>
                                          </p:spTgt>
                                        </p:tgtEl>
                                        <p:attrNameLst>
                                          <p:attrName>style.visibility</p:attrName>
                                        </p:attrNameLst>
                                      </p:cBhvr>
                                      <p:to>
                                        <p:strVal val="visible"/>
                                      </p:to>
                                    </p:set>
                                    <p:animEffect transition="in" filter="fade">
                                      <p:cBhvr>
                                        <p:cTn id="35" dur="1000"/>
                                        <p:tgtEl>
                                          <p:spTgt spid="16390">
                                            <p:txEl>
                                              <p:pRg st="3" end="3"/>
                                            </p:txEl>
                                          </p:spTgt>
                                        </p:tgtEl>
                                      </p:cBhvr>
                                    </p:animEffect>
                                    <p:anim calcmode="lin" valueType="num">
                                      <p:cBhvr>
                                        <p:cTn id="36" dur="1000" fill="hold"/>
                                        <p:tgtEl>
                                          <p:spTgt spid="16390">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6390">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639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6390">
                                            <p:txEl>
                                              <p:pRg st="4" end="4"/>
                                            </p:txEl>
                                          </p:spTgt>
                                        </p:tgtEl>
                                        <p:attrNameLst>
                                          <p:attrName>style.visibility</p:attrName>
                                        </p:attrNameLst>
                                      </p:cBhvr>
                                      <p:to>
                                        <p:strVal val="visible"/>
                                      </p:to>
                                    </p:set>
                                    <p:animEffect transition="in" filter="fade">
                                      <p:cBhvr>
                                        <p:cTn id="43" dur="1000"/>
                                        <p:tgtEl>
                                          <p:spTgt spid="16390">
                                            <p:txEl>
                                              <p:pRg st="4" end="4"/>
                                            </p:txEl>
                                          </p:spTgt>
                                        </p:tgtEl>
                                      </p:cBhvr>
                                    </p:animEffect>
                                    <p:anim calcmode="lin" valueType="num">
                                      <p:cBhvr>
                                        <p:cTn id="44" dur="1000" fill="hold"/>
                                        <p:tgtEl>
                                          <p:spTgt spid="16390">
                                            <p:txEl>
                                              <p:pRg st="4" end="4"/>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16390">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16390">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6390">
                                            <p:txEl>
                                              <p:pRg st="5" end="5"/>
                                            </p:txEl>
                                          </p:spTgt>
                                        </p:tgtEl>
                                        <p:attrNameLst>
                                          <p:attrName>style.visibility</p:attrName>
                                        </p:attrNameLst>
                                      </p:cBhvr>
                                      <p:to>
                                        <p:strVal val="visible"/>
                                      </p:to>
                                    </p:set>
                                    <p:animEffect transition="in" filter="fade">
                                      <p:cBhvr>
                                        <p:cTn id="51" dur="1000"/>
                                        <p:tgtEl>
                                          <p:spTgt spid="16390">
                                            <p:txEl>
                                              <p:pRg st="5" end="5"/>
                                            </p:txEl>
                                          </p:spTgt>
                                        </p:tgtEl>
                                      </p:cBhvr>
                                    </p:animEffect>
                                    <p:anim calcmode="lin" valueType="num">
                                      <p:cBhvr>
                                        <p:cTn id="52" dur="1000" fill="hold"/>
                                        <p:tgtEl>
                                          <p:spTgt spid="16390">
                                            <p:txEl>
                                              <p:pRg st="5" end="5"/>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16390">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16390">
                                            <p:txEl>
                                              <p:pRg st="5" end="5"/>
                                            </p:tx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16390">
                                            <p:txEl>
                                              <p:pRg st="6" end="6"/>
                                            </p:txEl>
                                          </p:spTgt>
                                        </p:tgtEl>
                                        <p:attrNameLst>
                                          <p:attrName>style.visibility</p:attrName>
                                        </p:attrNameLst>
                                      </p:cBhvr>
                                      <p:to>
                                        <p:strVal val="visible"/>
                                      </p:to>
                                    </p:set>
                                    <p:animEffect transition="in" filter="fade">
                                      <p:cBhvr>
                                        <p:cTn id="57" dur="1000"/>
                                        <p:tgtEl>
                                          <p:spTgt spid="16390">
                                            <p:txEl>
                                              <p:pRg st="6" end="6"/>
                                            </p:txEl>
                                          </p:spTgt>
                                        </p:tgtEl>
                                      </p:cBhvr>
                                    </p:animEffect>
                                    <p:anim calcmode="lin" valueType="num">
                                      <p:cBhvr>
                                        <p:cTn id="58" dur="1000" fill="hold"/>
                                        <p:tgtEl>
                                          <p:spTgt spid="16390">
                                            <p:txEl>
                                              <p:pRg st="6" end="6"/>
                                            </p:txEl>
                                          </p:spTgt>
                                        </p:tgtEl>
                                        <p:attrNameLst>
                                          <p:attrName>ppt_x</p:attrName>
                                        </p:attrNameLst>
                                      </p:cBhvr>
                                      <p:tavLst>
                                        <p:tav tm="0">
                                          <p:val>
                                            <p:strVal val="#ppt_x"/>
                                          </p:val>
                                        </p:tav>
                                        <p:tav tm="100000">
                                          <p:val>
                                            <p:strVal val="#ppt_x"/>
                                          </p:val>
                                        </p:tav>
                                      </p:tavLst>
                                    </p:anim>
                                    <p:anim calcmode="lin" valueType="num">
                                      <p:cBhvr>
                                        <p:cTn id="59" dur="898" decel="100000" fill="hold"/>
                                        <p:tgtEl>
                                          <p:spTgt spid="16390">
                                            <p:txEl>
                                              <p:pRg st="6" end="6"/>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898"/>
                                          </p:stCondLst>
                                        </p:cTn>
                                        <p:tgtEl>
                                          <p:spTgt spid="16390">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16390">
                                            <p:txEl>
                                              <p:pRg st="7" end="7"/>
                                            </p:txEl>
                                          </p:spTgt>
                                        </p:tgtEl>
                                        <p:attrNameLst>
                                          <p:attrName>style.visibility</p:attrName>
                                        </p:attrNameLst>
                                      </p:cBhvr>
                                      <p:to>
                                        <p:strVal val="visible"/>
                                      </p:to>
                                    </p:set>
                                    <p:animEffect transition="in" filter="fade">
                                      <p:cBhvr>
                                        <p:cTn id="65" dur="1000"/>
                                        <p:tgtEl>
                                          <p:spTgt spid="16390">
                                            <p:txEl>
                                              <p:pRg st="7" end="7"/>
                                            </p:txEl>
                                          </p:spTgt>
                                        </p:tgtEl>
                                      </p:cBhvr>
                                    </p:animEffect>
                                    <p:anim calcmode="lin" valueType="num">
                                      <p:cBhvr>
                                        <p:cTn id="66" dur="1000" fill="hold"/>
                                        <p:tgtEl>
                                          <p:spTgt spid="16390">
                                            <p:txEl>
                                              <p:pRg st="7" end="7"/>
                                            </p:txEl>
                                          </p:spTgt>
                                        </p:tgtEl>
                                        <p:attrNameLst>
                                          <p:attrName>ppt_x</p:attrName>
                                        </p:attrNameLst>
                                      </p:cBhvr>
                                      <p:tavLst>
                                        <p:tav tm="0">
                                          <p:val>
                                            <p:strVal val="#ppt_x"/>
                                          </p:val>
                                        </p:tav>
                                        <p:tav tm="100000">
                                          <p:val>
                                            <p:strVal val="#ppt_x"/>
                                          </p:val>
                                        </p:tav>
                                      </p:tavLst>
                                    </p:anim>
                                    <p:anim calcmode="lin" valueType="num">
                                      <p:cBhvr>
                                        <p:cTn id="67" dur="898" decel="100000" fill="hold"/>
                                        <p:tgtEl>
                                          <p:spTgt spid="16390">
                                            <p:txEl>
                                              <p:pRg st="7" end="7"/>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898"/>
                                          </p:stCondLst>
                                        </p:cTn>
                                        <p:tgtEl>
                                          <p:spTgt spid="16390">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16390">
                                            <p:txEl>
                                              <p:pRg st="8" end="8"/>
                                            </p:txEl>
                                          </p:spTgt>
                                        </p:tgtEl>
                                        <p:attrNameLst>
                                          <p:attrName>style.visibility</p:attrName>
                                        </p:attrNameLst>
                                      </p:cBhvr>
                                      <p:to>
                                        <p:strVal val="visible"/>
                                      </p:to>
                                    </p:set>
                                    <p:animEffect transition="in" filter="fade">
                                      <p:cBhvr>
                                        <p:cTn id="73" dur="1000"/>
                                        <p:tgtEl>
                                          <p:spTgt spid="16390">
                                            <p:txEl>
                                              <p:pRg st="8" end="8"/>
                                            </p:txEl>
                                          </p:spTgt>
                                        </p:tgtEl>
                                      </p:cBhvr>
                                    </p:animEffect>
                                    <p:anim calcmode="lin" valueType="num">
                                      <p:cBhvr>
                                        <p:cTn id="74" dur="1000" fill="hold"/>
                                        <p:tgtEl>
                                          <p:spTgt spid="16390">
                                            <p:txEl>
                                              <p:pRg st="8" end="8"/>
                                            </p:txEl>
                                          </p:spTgt>
                                        </p:tgtEl>
                                        <p:attrNameLst>
                                          <p:attrName>ppt_x</p:attrName>
                                        </p:attrNameLst>
                                      </p:cBhvr>
                                      <p:tavLst>
                                        <p:tav tm="0">
                                          <p:val>
                                            <p:strVal val="#ppt_x"/>
                                          </p:val>
                                        </p:tav>
                                        <p:tav tm="100000">
                                          <p:val>
                                            <p:strVal val="#ppt_x"/>
                                          </p:val>
                                        </p:tav>
                                      </p:tavLst>
                                    </p:anim>
                                    <p:anim calcmode="lin" valueType="num">
                                      <p:cBhvr>
                                        <p:cTn id="75" dur="898" decel="100000" fill="hold"/>
                                        <p:tgtEl>
                                          <p:spTgt spid="16390">
                                            <p:txEl>
                                              <p:pRg st="8" end="8"/>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898"/>
                                          </p:stCondLst>
                                        </p:cTn>
                                        <p:tgtEl>
                                          <p:spTgt spid="16390">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solidFill>
                  <a:srgbClr val="FFCCFF"/>
                </a:solidFill>
              </a:rPr>
              <a:t>12</a:t>
            </a:r>
            <a:r>
              <a:rPr lang="en-US" baseline="30000">
                <a:solidFill>
                  <a:srgbClr val="FFCCFF"/>
                </a:solidFill>
              </a:rPr>
              <a:t>th</a:t>
            </a:r>
            <a:r>
              <a:rPr lang="en-US">
                <a:solidFill>
                  <a:srgbClr val="FFCCFF"/>
                </a:solidFill>
              </a:rPr>
              <a:t> Amendment - 1804</a:t>
            </a:r>
          </a:p>
        </p:txBody>
      </p:sp>
      <p:sp>
        <p:nvSpPr>
          <p:cNvPr id="19459" name="Rectangle 3"/>
          <p:cNvSpPr>
            <a:spLocks noGrp="1" noChangeArrowheads="1"/>
          </p:cNvSpPr>
          <p:nvPr>
            <p:ph type="body" idx="1"/>
          </p:nvPr>
        </p:nvSpPr>
        <p:spPr/>
        <p:txBody>
          <a:bodyPr/>
          <a:lstStyle/>
          <a:p>
            <a:r>
              <a:rPr lang="en-US" dirty="0">
                <a:solidFill>
                  <a:schemeClr val="tx1">
                    <a:lumMod val="65000"/>
                    <a:lumOff val="35000"/>
                  </a:schemeClr>
                </a:solidFill>
              </a:rPr>
              <a:t>Changed the Framers Plan in only one way</a:t>
            </a:r>
          </a:p>
          <a:p>
            <a:r>
              <a:rPr lang="en-US" dirty="0">
                <a:solidFill>
                  <a:schemeClr val="tx1">
                    <a:lumMod val="65000"/>
                    <a:lumOff val="35000"/>
                  </a:schemeClr>
                </a:solidFill>
              </a:rPr>
              <a:t>Electors would now cast separate ballots</a:t>
            </a:r>
          </a:p>
          <a:p>
            <a:pPr lvl="1"/>
            <a:r>
              <a:rPr lang="en-US" dirty="0">
                <a:solidFill>
                  <a:schemeClr val="tx1">
                    <a:lumMod val="65000"/>
                    <a:lumOff val="35000"/>
                  </a:schemeClr>
                </a:solidFill>
              </a:rPr>
              <a:t>One for President</a:t>
            </a:r>
          </a:p>
          <a:p>
            <a:pPr lvl="1"/>
            <a:r>
              <a:rPr lang="en-US" dirty="0">
                <a:solidFill>
                  <a:schemeClr val="tx1">
                    <a:lumMod val="65000"/>
                    <a:lumOff val="35000"/>
                  </a:schemeClr>
                </a:solidFill>
              </a:rPr>
              <a:t>One for Vice President</a:t>
            </a:r>
          </a:p>
        </p:txBody>
      </p:sp>
      <p:pic>
        <p:nvPicPr>
          <p:cNvPr id="4098" name="Picture 2" descr="http://c14608526.r26.cf2.rackcdn.com/DB5D0DD5-913F-49B1-BEB5-379CF3ED05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819400"/>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46573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898" decel="100000" fill="hold"/>
                                        <p:tgtEl>
                                          <p:spTgt spid="1945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945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459">
                                            <p:txEl>
                                              <p:pRg st="0" end="0"/>
                                            </p:txEl>
                                          </p:spTgt>
                                        </p:tgtEl>
                                        <p:attrNameLst>
                                          <p:attrName>style.visibility</p:attrName>
                                        </p:attrNameLst>
                                      </p:cBhvr>
                                      <p:to>
                                        <p:strVal val="visible"/>
                                      </p:to>
                                    </p:set>
                                    <p:animEffect transition="in" filter="fade">
                                      <p:cBhvr>
                                        <p:cTn id="15" dur="1000"/>
                                        <p:tgtEl>
                                          <p:spTgt spid="19459">
                                            <p:txEl>
                                              <p:pRg st="0" end="0"/>
                                            </p:txEl>
                                          </p:spTgt>
                                        </p:tgtEl>
                                      </p:cBhvr>
                                    </p:animEffect>
                                    <p:anim calcmode="lin" valueType="num">
                                      <p:cBhvr>
                                        <p:cTn id="16"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945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94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459">
                                            <p:txEl>
                                              <p:pRg st="1" end="1"/>
                                            </p:txEl>
                                          </p:spTgt>
                                        </p:tgtEl>
                                        <p:attrNameLst>
                                          <p:attrName>style.visibility</p:attrName>
                                        </p:attrNameLst>
                                      </p:cBhvr>
                                      <p:to>
                                        <p:strVal val="visible"/>
                                      </p:to>
                                    </p:set>
                                    <p:animEffect transition="in" filter="fade">
                                      <p:cBhvr>
                                        <p:cTn id="23" dur="1000"/>
                                        <p:tgtEl>
                                          <p:spTgt spid="19459">
                                            <p:txEl>
                                              <p:pRg st="1" end="1"/>
                                            </p:txEl>
                                          </p:spTgt>
                                        </p:tgtEl>
                                      </p:cBhvr>
                                    </p:animEffect>
                                    <p:anim calcmode="lin" valueType="num">
                                      <p:cBhvr>
                                        <p:cTn id="24"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945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9459">
                                            <p:txEl>
                                              <p:pRg st="1" end="1"/>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9459">
                                            <p:txEl>
                                              <p:pRg st="2" end="2"/>
                                            </p:txEl>
                                          </p:spTgt>
                                        </p:tgtEl>
                                        <p:attrNameLst>
                                          <p:attrName>style.visibility</p:attrName>
                                        </p:attrNameLst>
                                      </p:cBhvr>
                                      <p:to>
                                        <p:strVal val="visible"/>
                                      </p:to>
                                    </p:set>
                                    <p:animEffect transition="in" filter="fade">
                                      <p:cBhvr>
                                        <p:cTn id="29" dur="1000"/>
                                        <p:tgtEl>
                                          <p:spTgt spid="19459">
                                            <p:txEl>
                                              <p:pRg st="2" end="2"/>
                                            </p:txEl>
                                          </p:spTgt>
                                        </p:tgtEl>
                                      </p:cBhvr>
                                    </p:animEffect>
                                    <p:anim calcmode="lin" valueType="num">
                                      <p:cBhvr>
                                        <p:cTn id="30"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9459">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9459">
                                            <p:txEl>
                                              <p:pRg st="2" end="2"/>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9459">
                                            <p:txEl>
                                              <p:pRg st="3" end="3"/>
                                            </p:txEl>
                                          </p:spTgt>
                                        </p:tgtEl>
                                        <p:attrNameLst>
                                          <p:attrName>style.visibility</p:attrName>
                                        </p:attrNameLst>
                                      </p:cBhvr>
                                      <p:to>
                                        <p:strVal val="visible"/>
                                      </p:to>
                                    </p:set>
                                    <p:animEffect transition="in" filter="fade">
                                      <p:cBhvr>
                                        <p:cTn id="35" dur="1000"/>
                                        <p:tgtEl>
                                          <p:spTgt spid="19459">
                                            <p:txEl>
                                              <p:pRg st="3" end="3"/>
                                            </p:txEl>
                                          </p:spTgt>
                                        </p:tgtEl>
                                      </p:cBhvr>
                                    </p:animEffect>
                                    <p:anim calcmode="lin" valueType="num">
                                      <p:cBhvr>
                                        <p:cTn id="36"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9459">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945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lnSpcReduction="10000"/>
          </a:bodyPr>
          <a:lstStyle/>
          <a:p>
            <a:r>
              <a:rPr lang="en-US" sz="2400" dirty="0" smtClean="0"/>
              <a:t>Take a minute and think back to our unit on the Legislative Branch. What are the formal qualifications for someone to serve in the House of Representatives?</a:t>
            </a:r>
          </a:p>
          <a:p>
            <a:endParaRPr lang="en-US" sz="2400" dirty="0"/>
          </a:p>
          <a:p>
            <a:endParaRPr lang="en-US" sz="2400" dirty="0" smtClean="0"/>
          </a:p>
          <a:p>
            <a:r>
              <a:rPr lang="en-US" sz="2400" dirty="0" smtClean="0"/>
              <a:t>The Senate?</a:t>
            </a:r>
          </a:p>
          <a:p>
            <a:endParaRPr lang="en-US" sz="2400" dirty="0"/>
          </a:p>
          <a:p>
            <a:endParaRPr lang="en-US" sz="2400" dirty="0" smtClean="0"/>
          </a:p>
          <a:p>
            <a:r>
              <a:rPr lang="en-US" sz="2400" dirty="0" smtClean="0"/>
              <a:t>What do you think the formal qualifications are in order to be the President of the United States (PotUS)?</a:t>
            </a:r>
          </a:p>
          <a:p>
            <a:endParaRPr lang="en-US" dirty="0"/>
          </a:p>
          <a:p>
            <a:endParaRPr lang="en-US" dirty="0"/>
          </a:p>
        </p:txBody>
      </p:sp>
      <p:sp>
        <p:nvSpPr>
          <p:cNvPr id="2" name="Title 1"/>
          <p:cNvSpPr>
            <a:spLocks noGrp="1"/>
          </p:cNvSpPr>
          <p:nvPr>
            <p:ph type="title"/>
          </p:nvPr>
        </p:nvSpPr>
        <p:spPr/>
        <p:txBody>
          <a:bodyPr/>
          <a:lstStyle/>
          <a:p>
            <a:r>
              <a:rPr lang="en-US" dirty="0" smtClean="0"/>
              <a:t>Formal Qualifications</a:t>
            </a:r>
            <a:endParaRPr lang="en-US" dirty="0"/>
          </a:p>
        </p:txBody>
      </p:sp>
    </p:spTree>
    <p:extLst>
      <p:ext uri="{BB962C8B-B14F-4D97-AF65-F5344CB8AC3E}">
        <p14:creationId xmlns:p14="http://schemas.microsoft.com/office/powerpoint/2010/main" val="20309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Electoral College</a:t>
            </a:r>
          </a:p>
        </p:txBody>
      </p:sp>
      <p:sp>
        <p:nvSpPr>
          <p:cNvPr id="20483" name="Rectangle 3"/>
          <p:cNvSpPr>
            <a:spLocks noGrp="1" noChangeArrowheads="1"/>
          </p:cNvSpPr>
          <p:nvPr>
            <p:ph type="body" idx="1"/>
          </p:nvPr>
        </p:nvSpPr>
        <p:spPr/>
        <p:txBody>
          <a:bodyPr>
            <a:normAutofit lnSpcReduction="10000"/>
          </a:bodyPr>
          <a:lstStyle/>
          <a:p>
            <a:pPr>
              <a:lnSpc>
                <a:spcPct val="90000"/>
              </a:lnSpc>
            </a:pPr>
            <a:r>
              <a:rPr lang="en-US" sz="2800" dirty="0"/>
              <a:t>Electors are now chosen by the parties in each state</a:t>
            </a:r>
          </a:p>
          <a:p>
            <a:pPr>
              <a:lnSpc>
                <a:spcPct val="90000"/>
              </a:lnSpc>
            </a:pPr>
            <a:r>
              <a:rPr lang="en-US" sz="2800" dirty="0"/>
              <a:t># of Reps + # of Senators = # of electors</a:t>
            </a:r>
          </a:p>
          <a:p>
            <a:pPr>
              <a:lnSpc>
                <a:spcPct val="90000"/>
              </a:lnSpc>
            </a:pPr>
            <a:r>
              <a:rPr lang="en-US" sz="2800" dirty="0"/>
              <a:t>Illinois </a:t>
            </a:r>
            <a:r>
              <a:rPr lang="en-US" sz="2800" dirty="0" smtClean="0"/>
              <a:t>currently has 20 - </a:t>
            </a:r>
            <a:r>
              <a:rPr lang="en-US" sz="2800" dirty="0"/>
              <a:t>Need 270/538 to win. (DC has 3)</a:t>
            </a:r>
          </a:p>
          <a:p>
            <a:pPr>
              <a:lnSpc>
                <a:spcPct val="90000"/>
              </a:lnSpc>
            </a:pPr>
            <a:r>
              <a:rPr lang="en-US" sz="2800" dirty="0"/>
              <a:t>Electors are voted for by the popular vote in each state</a:t>
            </a:r>
          </a:p>
          <a:p>
            <a:pPr>
              <a:lnSpc>
                <a:spcPct val="90000"/>
              </a:lnSpc>
            </a:pPr>
            <a:r>
              <a:rPr lang="en-US" sz="2800" dirty="0"/>
              <a:t>Each elector then casts the official vote for the President and </a:t>
            </a:r>
            <a:r>
              <a:rPr lang="en-US" sz="2800" dirty="0" smtClean="0"/>
              <a:t>VP.</a:t>
            </a:r>
            <a:endParaRPr lang="en-US" sz="2800" dirty="0"/>
          </a:p>
          <a:p>
            <a:pPr>
              <a:lnSpc>
                <a:spcPct val="90000"/>
              </a:lnSpc>
            </a:pPr>
            <a:r>
              <a:rPr lang="en-US" sz="2800" dirty="0"/>
              <a:t>Electoral votes are counted by </a:t>
            </a:r>
            <a:r>
              <a:rPr lang="en-US" sz="2800" dirty="0" smtClean="0"/>
              <a:t>Pres. </a:t>
            </a:r>
            <a:r>
              <a:rPr lang="en-US" sz="2800" dirty="0"/>
              <a:t>of Senate in a joint session of Congress on January 6. </a:t>
            </a:r>
          </a:p>
          <a:p>
            <a:pPr>
              <a:lnSpc>
                <a:spcPct val="90000"/>
              </a:lnSpc>
            </a:pPr>
            <a:endParaRPr lang="en-US" sz="2800" dirty="0"/>
          </a:p>
        </p:txBody>
      </p:sp>
    </p:spTree>
    <p:extLst>
      <p:ext uri="{BB962C8B-B14F-4D97-AF65-F5344CB8AC3E}">
        <p14:creationId xmlns:p14="http://schemas.microsoft.com/office/powerpoint/2010/main" val="2903904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wipe(left)">
                                      <p:cBhvr>
                                        <p:cTn id="17" dur="500"/>
                                        <p:tgtEl>
                                          <p:spTgt spid="204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wipe(left)">
                                      <p:cBhvr>
                                        <p:cTn id="22" dur="500"/>
                                        <p:tgtEl>
                                          <p:spTgt spid="204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Effect transition="in" filter="wipe(left)">
                                      <p:cBhvr>
                                        <p:cTn id="27" dur="500"/>
                                        <p:tgtEl>
                                          <p:spTgt spid="204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3">
                                            <p:txEl>
                                              <p:pRg st="4" end="4"/>
                                            </p:txEl>
                                          </p:spTgt>
                                        </p:tgtEl>
                                        <p:attrNameLst>
                                          <p:attrName>style.visibility</p:attrName>
                                        </p:attrNameLst>
                                      </p:cBhvr>
                                      <p:to>
                                        <p:strVal val="visible"/>
                                      </p:to>
                                    </p:set>
                                    <p:animEffect transition="in" filter="wipe(left)">
                                      <p:cBhvr>
                                        <p:cTn id="32" dur="500"/>
                                        <p:tgtEl>
                                          <p:spTgt spid="204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Effect transition="in" filter="wipe(left)">
                                      <p:cBhvr>
                                        <p:cTn id="37"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Winner Takes All Approach</a:t>
            </a:r>
          </a:p>
        </p:txBody>
      </p:sp>
      <p:sp>
        <p:nvSpPr>
          <p:cNvPr id="22531" name="Rectangle 3"/>
          <p:cNvSpPr>
            <a:spLocks noGrp="1" noChangeArrowheads="1"/>
          </p:cNvSpPr>
          <p:nvPr>
            <p:ph type="body" idx="1"/>
          </p:nvPr>
        </p:nvSpPr>
        <p:spPr>
          <a:xfrm>
            <a:off x="380999" y="1719070"/>
            <a:ext cx="8407893" cy="4910329"/>
          </a:xfrm>
        </p:spPr>
        <p:txBody>
          <a:bodyPr>
            <a:normAutofit/>
          </a:bodyPr>
          <a:lstStyle/>
          <a:p>
            <a:r>
              <a:rPr lang="en-US" sz="2400" dirty="0"/>
              <a:t>48 states and DC use this </a:t>
            </a:r>
            <a:r>
              <a:rPr lang="en-US" sz="2400" dirty="0" smtClean="0"/>
              <a:t>approach</a:t>
            </a:r>
          </a:p>
          <a:p>
            <a:pPr lvl="1"/>
            <a:r>
              <a:rPr lang="en-US" sz="2000" dirty="0"/>
              <a:t>Only Nebraska and Maine use a different </a:t>
            </a:r>
            <a:r>
              <a:rPr lang="en-US" sz="2000" dirty="0" smtClean="0"/>
              <a:t>method.</a:t>
            </a:r>
          </a:p>
          <a:p>
            <a:pPr lvl="1"/>
            <a:endParaRPr lang="en-US" sz="2000" dirty="0"/>
          </a:p>
          <a:p>
            <a:pPr lvl="1"/>
            <a:endParaRPr lang="en-US" sz="2000" dirty="0" smtClean="0"/>
          </a:p>
          <a:p>
            <a:pPr lvl="1"/>
            <a:endParaRPr lang="en-US" sz="2000" dirty="0"/>
          </a:p>
          <a:p>
            <a:pPr lvl="1"/>
            <a:endParaRPr lang="en-US" sz="2200" dirty="0" smtClean="0"/>
          </a:p>
          <a:p>
            <a:pPr lvl="1"/>
            <a:endParaRPr lang="en-US" sz="2200" dirty="0"/>
          </a:p>
          <a:p>
            <a:r>
              <a:rPr lang="en-US" sz="2400" dirty="0"/>
              <a:t>The popular vote determines who will take all of the state’s electoral votes</a:t>
            </a:r>
          </a:p>
          <a:p>
            <a:pPr>
              <a:buFontTx/>
              <a:buNone/>
            </a:pPr>
            <a:r>
              <a:rPr lang="en-US" sz="2400" b="1" u="sng" dirty="0" smtClean="0"/>
              <a:t>Example: Illinois </a:t>
            </a:r>
            <a:r>
              <a:rPr lang="en-US" sz="2400" b="1" u="sng" dirty="0"/>
              <a:t>– </a:t>
            </a:r>
          </a:p>
          <a:p>
            <a:pPr lvl="1"/>
            <a:r>
              <a:rPr lang="en-US" sz="2200" dirty="0" smtClean="0"/>
              <a:t>2008 Vote: 3 million - Obama </a:t>
            </a:r>
            <a:r>
              <a:rPr lang="en-US" sz="2200" dirty="0"/>
              <a:t>to 2.9 </a:t>
            </a:r>
            <a:r>
              <a:rPr lang="en-US" sz="2200" dirty="0" smtClean="0"/>
              <a:t>million - McCain</a:t>
            </a:r>
            <a:endParaRPr lang="en-US" sz="2200" dirty="0"/>
          </a:p>
          <a:p>
            <a:pPr lvl="1"/>
            <a:r>
              <a:rPr lang="en-US" sz="2200" dirty="0"/>
              <a:t>Obama gets all 21 electoral </a:t>
            </a:r>
            <a:r>
              <a:rPr lang="en-US" sz="2200" dirty="0" smtClean="0"/>
              <a:t>votes</a:t>
            </a:r>
            <a:endParaRPr lang="en-US" sz="2200" dirty="0"/>
          </a:p>
        </p:txBody>
      </p:sp>
      <p:pic>
        <p:nvPicPr>
          <p:cNvPr id="1026" name="Picture 2" descr="http://www.sr22insurancequotes.org/images/states/nebraska-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90800"/>
            <a:ext cx="2590800" cy="18100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thomasmemoriallibrary.org/wp-content/uploads/2013/07/state-of-ma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219" y="2561103"/>
            <a:ext cx="1696915" cy="186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75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wipe(left)">
                                      <p:cBhvr>
                                        <p:cTn id="12" dur="500"/>
                                        <p:tgtEl>
                                          <p:spTgt spid="2253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wipe(left)">
                                      <p:cBhvr>
                                        <p:cTn id="15" dur="500"/>
                                        <p:tgtEl>
                                          <p:spTgt spid="2253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531">
                                            <p:txEl>
                                              <p:pRg st="7" end="7"/>
                                            </p:txEl>
                                          </p:spTgt>
                                        </p:tgtEl>
                                        <p:attrNameLst>
                                          <p:attrName>style.visibility</p:attrName>
                                        </p:attrNameLst>
                                      </p:cBhvr>
                                      <p:to>
                                        <p:strVal val="visible"/>
                                      </p:to>
                                    </p:set>
                                    <p:animEffect transition="in" filter="wipe(left)">
                                      <p:cBhvr>
                                        <p:cTn id="20" dur="500"/>
                                        <p:tgtEl>
                                          <p:spTgt spid="22531">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531">
                                            <p:txEl>
                                              <p:pRg st="8" end="8"/>
                                            </p:txEl>
                                          </p:spTgt>
                                        </p:tgtEl>
                                        <p:attrNameLst>
                                          <p:attrName>style.visibility</p:attrName>
                                        </p:attrNameLst>
                                      </p:cBhvr>
                                      <p:to>
                                        <p:strVal val="visible"/>
                                      </p:to>
                                    </p:set>
                                    <p:animEffect transition="in" filter="wipe(left)">
                                      <p:cBhvr>
                                        <p:cTn id="25" dur="500"/>
                                        <p:tgtEl>
                                          <p:spTgt spid="22531">
                                            <p:txEl>
                                              <p:pRg st="8" end="8"/>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531">
                                            <p:txEl>
                                              <p:pRg st="9" end="9"/>
                                            </p:txEl>
                                          </p:spTgt>
                                        </p:tgtEl>
                                        <p:attrNameLst>
                                          <p:attrName>style.visibility</p:attrName>
                                        </p:attrNameLst>
                                      </p:cBhvr>
                                      <p:to>
                                        <p:strVal val="visible"/>
                                      </p:to>
                                    </p:set>
                                    <p:animEffect transition="in" filter="wipe(left)">
                                      <p:cBhvr>
                                        <p:cTn id="28" dur="500"/>
                                        <p:tgtEl>
                                          <p:spTgt spid="22531">
                                            <p:txEl>
                                              <p:pRg st="9" end="9"/>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2531">
                                            <p:txEl>
                                              <p:pRg st="10" end="10"/>
                                            </p:txEl>
                                          </p:spTgt>
                                        </p:tgtEl>
                                        <p:attrNameLst>
                                          <p:attrName>style.visibility</p:attrName>
                                        </p:attrNameLst>
                                      </p:cBhvr>
                                      <p:to>
                                        <p:strVal val="visible"/>
                                      </p:to>
                                    </p:set>
                                    <p:animEffect transition="in" filter="wipe(left)">
                                      <p:cBhvr>
                                        <p:cTn id="31" dur="500"/>
                                        <p:tgtEl>
                                          <p:spTgt spid="225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45720" indent="0">
              <a:buNone/>
            </a:pPr>
            <a:r>
              <a:rPr lang="en-US" sz="4000" dirty="0" smtClean="0"/>
              <a:t>So, if the Framers set out our government this way, then it’s the best way, right???</a:t>
            </a:r>
            <a:endParaRPr lang="en-US" sz="4000" dirty="0"/>
          </a:p>
        </p:txBody>
      </p:sp>
      <p:sp>
        <p:nvSpPr>
          <p:cNvPr id="3" name="Title 2"/>
          <p:cNvSpPr>
            <a:spLocks noGrp="1"/>
          </p:cNvSpPr>
          <p:nvPr>
            <p:ph type="title"/>
          </p:nvPr>
        </p:nvSpPr>
        <p:spPr/>
        <p:txBody>
          <a:bodyPr/>
          <a:lstStyle/>
          <a:p>
            <a:r>
              <a:rPr lang="en-US" dirty="0" smtClean="0"/>
              <a:t>What’s wrong with this system?</a:t>
            </a:r>
            <a:endParaRPr lang="en-US" dirty="0"/>
          </a:p>
        </p:txBody>
      </p:sp>
    </p:spTree>
    <p:extLst>
      <p:ext uri="{BB962C8B-B14F-4D97-AF65-F5344CB8AC3E}">
        <p14:creationId xmlns:p14="http://schemas.microsoft.com/office/powerpoint/2010/main" val="656010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a:solidFill>
                  <a:schemeClr val="bg1"/>
                </a:solidFill>
              </a:rPr>
              <a:t>1</a:t>
            </a:r>
            <a:r>
              <a:rPr lang="en-US" sz="4000" baseline="30000">
                <a:solidFill>
                  <a:schemeClr val="bg1"/>
                </a:solidFill>
              </a:rPr>
              <a:t>st</a:t>
            </a:r>
            <a:r>
              <a:rPr lang="en-US" sz="4000">
                <a:solidFill>
                  <a:schemeClr val="bg1"/>
                </a:solidFill>
              </a:rPr>
              <a:t> Major Flaw in Electoral College</a:t>
            </a:r>
          </a:p>
        </p:txBody>
      </p:sp>
      <p:sp>
        <p:nvSpPr>
          <p:cNvPr id="21507" name="Rectangle 3"/>
          <p:cNvSpPr>
            <a:spLocks noGrp="1" noChangeArrowheads="1"/>
          </p:cNvSpPr>
          <p:nvPr>
            <p:ph type="body" idx="1"/>
          </p:nvPr>
        </p:nvSpPr>
        <p:spPr/>
        <p:txBody>
          <a:bodyPr>
            <a:normAutofit fontScale="77500" lnSpcReduction="20000"/>
          </a:bodyPr>
          <a:lstStyle/>
          <a:p>
            <a:pPr algn="ctr">
              <a:buFontTx/>
              <a:buNone/>
            </a:pPr>
            <a:r>
              <a:rPr lang="en-US" sz="2800" b="1" u="sng" dirty="0">
                <a:solidFill>
                  <a:schemeClr val="tx1">
                    <a:lumMod val="65000"/>
                    <a:lumOff val="35000"/>
                  </a:schemeClr>
                </a:solidFill>
              </a:rPr>
              <a:t>Winner of Popular Vote May Not Win</a:t>
            </a:r>
          </a:p>
          <a:p>
            <a:r>
              <a:rPr lang="en-US" sz="2800" dirty="0" smtClean="0">
                <a:solidFill>
                  <a:schemeClr val="tx1">
                    <a:lumMod val="65000"/>
                    <a:lumOff val="35000"/>
                  </a:schemeClr>
                </a:solidFill>
              </a:rPr>
              <a:t>This has happened 4 times:</a:t>
            </a:r>
          </a:p>
          <a:p>
            <a:pPr lvl="1"/>
            <a:r>
              <a:rPr lang="en-US" sz="2600" dirty="0" smtClean="0">
                <a:solidFill>
                  <a:schemeClr val="tx1">
                    <a:lumMod val="65000"/>
                    <a:lumOff val="35000"/>
                  </a:schemeClr>
                </a:solidFill>
              </a:rPr>
              <a:t>1824 - Jackson won popular vote; but </a:t>
            </a:r>
            <a:r>
              <a:rPr lang="en-US" sz="2600" dirty="0" err="1" smtClean="0">
                <a:solidFill>
                  <a:schemeClr val="tx1">
                    <a:lumMod val="65000"/>
                    <a:lumOff val="35000"/>
                  </a:schemeClr>
                </a:solidFill>
              </a:rPr>
              <a:t>tHoR</a:t>
            </a:r>
            <a:r>
              <a:rPr lang="en-US" sz="2600" dirty="0" smtClean="0">
                <a:solidFill>
                  <a:schemeClr val="tx1">
                    <a:lumMod val="65000"/>
                    <a:lumOff val="35000"/>
                  </a:schemeClr>
                </a:solidFill>
              </a:rPr>
              <a:t> chose JQ Adams</a:t>
            </a:r>
          </a:p>
          <a:p>
            <a:pPr lvl="1"/>
            <a:r>
              <a:rPr lang="en-US" sz="2600" dirty="0" smtClean="0">
                <a:solidFill>
                  <a:schemeClr val="tx1">
                    <a:lumMod val="65000"/>
                    <a:lumOff val="35000"/>
                  </a:schemeClr>
                </a:solidFill>
              </a:rPr>
              <a:t>1876 - Tilden won popular vote, but Hayes won EC (185 to 184)</a:t>
            </a:r>
          </a:p>
          <a:p>
            <a:pPr lvl="1"/>
            <a:r>
              <a:rPr lang="en-US" sz="2600" dirty="0" smtClean="0">
                <a:solidFill>
                  <a:schemeClr val="tx1">
                    <a:lumMod val="65000"/>
                    <a:lumOff val="35000"/>
                  </a:schemeClr>
                </a:solidFill>
              </a:rPr>
              <a:t>1888 - Cleveland won popular vote, but Harrison won EC (233 to 168) </a:t>
            </a:r>
          </a:p>
          <a:p>
            <a:pPr lvl="1"/>
            <a:r>
              <a:rPr lang="en-US" sz="2600" dirty="0" smtClean="0">
                <a:solidFill>
                  <a:schemeClr val="tx1">
                    <a:lumMod val="65000"/>
                    <a:lumOff val="35000"/>
                  </a:schemeClr>
                </a:solidFill>
              </a:rPr>
              <a:t>2000 – Gore won popular vote, but Bush won EC (271 to 267)</a:t>
            </a:r>
          </a:p>
          <a:p>
            <a:r>
              <a:rPr lang="en-US" sz="3000" dirty="0" smtClean="0">
                <a:solidFill>
                  <a:schemeClr val="tx1">
                    <a:lumMod val="65000"/>
                    <a:lumOff val="35000"/>
                  </a:schemeClr>
                </a:solidFill>
              </a:rPr>
              <a:t>Winning </a:t>
            </a:r>
            <a:r>
              <a:rPr lang="en-US" sz="3000" dirty="0">
                <a:solidFill>
                  <a:schemeClr val="tx1">
                    <a:lumMod val="65000"/>
                    <a:lumOff val="35000"/>
                  </a:schemeClr>
                </a:solidFill>
              </a:rPr>
              <a:t>candidate gets all of the electoral votes. The voice of the others is not heard</a:t>
            </a:r>
          </a:p>
          <a:p>
            <a:r>
              <a:rPr lang="en-US" sz="2800" dirty="0">
                <a:solidFill>
                  <a:schemeClr val="tx1">
                    <a:lumMod val="65000"/>
                    <a:lumOff val="35000"/>
                  </a:schemeClr>
                </a:solidFill>
              </a:rPr>
              <a:t>Distribution of electoral votes gives 2 extra to each state regardless of population.</a:t>
            </a:r>
          </a:p>
        </p:txBody>
      </p:sp>
    </p:spTree>
    <p:extLst>
      <p:ext uri="{BB962C8B-B14F-4D97-AF65-F5344CB8AC3E}">
        <p14:creationId xmlns:p14="http://schemas.microsoft.com/office/powerpoint/2010/main" val="3626183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1000">
                                          <p:stCondLst>
                                            <p:cond delay="0"/>
                                          </p:stCondLst>
                                        </p:cTn>
                                        <p:tgtEl>
                                          <p:spTgt spid="2150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Effect transition="in" filter="fade">
                                      <p:cBhvr>
                                        <p:cTn id="19" dur="1000">
                                          <p:stCondLst>
                                            <p:cond delay="0"/>
                                          </p:stCondLst>
                                        </p:cTn>
                                        <p:tgtEl>
                                          <p:spTgt spid="21507">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fade">
                                      <p:cBhvr>
                                        <p:cTn id="22" dur="1000">
                                          <p:stCondLst>
                                            <p:cond delay="0"/>
                                          </p:stCondLst>
                                        </p:cTn>
                                        <p:tgtEl>
                                          <p:spTgt spid="21507">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Effect transition="in" filter="fade">
                                      <p:cBhvr>
                                        <p:cTn id="25" dur="1000">
                                          <p:stCondLst>
                                            <p:cond delay="0"/>
                                          </p:stCondLst>
                                        </p:cTn>
                                        <p:tgtEl>
                                          <p:spTgt spid="21507">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507">
                                            <p:txEl>
                                              <p:pRg st="4" end="4"/>
                                            </p:txEl>
                                          </p:spTgt>
                                        </p:tgtEl>
                                        <p:attrNameLst>
                                          <p:attrName>style.visibility</p:attrName>
                                        </p:attrNameLst>
                                      </p:cBhvr>
                                      <p:to>
                                        <p:strVal val="visible"/>
                                      </p:to>
                                    </p:set>
                                    <p:animEffect transition="in" filter="fade">
                                      <p:cBhvr>
                                        <p:cTn id="28" dur="1000">
                                          <p:stCondLst>
                                            <p:cond delay="0"/>
                                          </p:stCondLst>
                                        </p:cTn>
                                        <p:tgtEl>
                                          <p:spTgt spid="21507">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507">
                                            <p:txEl>
                                              <p:pRg st="5" end="5"/>
                                            </p:txEl>
                                          </p:spTgt>
                                        </p:tgtEl>
                                        <p:attrNameLst>
                                          <p:attrName>style.visibility</p:attrName>
                                        </p:attrNameLst>
                                      </p:cBhvr>
                                      <p:to>
                                        <p:strVal val="visible"/>
                                      </p:to>
                                    </p:set>
                                    <p:animEffect transition="in" filter="fade">
                                      <p:cBhvr>
                                        <p:cTn id="31" dur="1000">
                                          <p:stCondLst>
                                            <p:cond delay="0"/>
                                          </p:stCondLst>
                                        </p:cTn>
                                        <p:tgtEl>
                                          <p:spTgt spid="2150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507">
                                            <p:txEl>
                                              <p:pRg st="6" end="6"/>
                                            </p:txEl>
                                          </p:spTgt>
                                        </p:tgtEl>
                                        <p:attrNameLst>
                                          <p:attrName>style.visibility</p:attrName>
                                        </p:attrNameLst>
                                      </p:cBhvr>
                                      <p:to>
                                        <p:strVal val="visible"/>
                                      </p:to>
                                    </p:set>
                                    <p:animEffect transition="in" filter="fade">
                                      <p:cBhvr>
                                        <p:cTn id="36" dur="1000">
                                          <p:stCondLst>
                                            <p:cond delay="0"/>
                                          </p:stCondLst>
                                        </p:cTn>
                                        <p:tgtEl>
                                          <p:spTgt spid="21507">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507">
                                            <p:txEl>
                                              <p:pRg st="7" end="7"/>
                                            </p:txEl>
                                          </p:spTgt>
                                        </p:tgtEl>
                                        <p:attrNameLst>
                                          <p:attrName>style.visibility</p:attrName>
                                        </p:attrNameLst>
                                      </p:cBhvr>
                                      <p:to>
                                        <p:strVal val="visible"/>
                                      </p:to>
                                    </p:set>
                                    <p:animEffect transition="in" filter="fade">
                                      <p:cBhvr>
                                        <p:cTn id="41" dur="1000">
                                          <p:stCondLst>
                                            <p:cond delay="0"/>
                                          </p:stCondLst>
                                        </p:cTn>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a:solidFill>
                  <a:schemeClr val="bg1"/>
                </a:solidFill>
              </a:rPr>
              <a:t>2</a:t>
            </a:r>
            <a:r>
              <a:rPr lang="en-US" sz="4000" baseline="30000">
                <a:solidFill>
                  <a:schemeClr val="bg1"/>
                </a:solidFill>
              </a:rPr>
              <a:t>nd</a:t>
            </a:r>
            <a:r>
              <a:rPr lang="en-US" sz="4000">
                <a:solidFill>
                  <a:schemeClr val="bg1"/>
                </a:solidFill>
              </a:rPr>
              <a:t> Major Flaw of Electoral College</a:t>
            </a:r>
          </a:p>
        </p:txBody>
      </p:sp>
      <p:sp>
        <p:nvSpPr>
          <p:cNvPr id="23555" name="Rectangle 3"/>
          <p:cNvSpPr>
            <a:spLocks noGrp="1" noChangeArrowheads="1"/>
          </p:cNvSpPr>
          <p:nvPr>
            <p:ph type="body" idx="1"/>
          </p:nvPr>
        </p:nvSpPr>
        <p:spPr/>
        <p:txBody>
          <a:bodyPr/>
          <a:lstStyle/>
          <a:p>
            <a:pPr algn="ctr">
              <a:buFontTx/>
              <a:buNone/>
            </a:pPr>
            <a:r>
              <a:rPr lang="en-US" sz="2800" b="1" u="sng" dirty="0">
                <a:solidFill>
                  <a:schemeClr val="tx1">
                    <a:lumMod val="65000"/>
                    <a:lumOff val="35000"/>
                  </a:schemeClr>
                </a:solidFill>
              </a:rPr>
              <a:t>Electors are not REQUIRED to vote in accord with the popular vote</a:t>
            </a:r>
          </a:p>
          <a:p>
            <a:r>
              <a:rPr lang="en-US" sz="2800" dirty="0">
                <a:solidFill>
                  <a:schemeClr val="tx1">
                    <a:lumMod val="65000"/>
                    <a:lumOff val="35000"/>
                  </a:schemeClr>
                </a:solidFill>
              </a:rPr>
              <a:t>Called “Faithless Electors”</a:t>
            </a:r>
          </a:p>
          <a:p>
            <a:r>
              <a:rPr lang="en-US" sz="2800" dirty="0">
                <a:solidFill>
                  <a:schemeClr val="tx1">
                    <a:lumMod val="65000"/>
                    <a:lumOff val="35000"/>
                  </a:schemeClr>
                </a:solidFill>
              </a:rPr>
              <a:t>Hasn’t had a bearing on the outcome of a presidential election but the potential is there.</a:t>
            </a:r>
          </a:p>
          <a:p>
            <a:r>
              <a:rPr lang="en-US" sz="2800" dirty="0">
                <a:solidFill>
                  <a:schemeClr val="tx1">
                    <a:lumMod val="65000"/>
                    <a:lumOff val="35000"/>
                  </a:schemeClr>
                </a:solidFill>
              </a:rPr>
              <a:t>Nothing in the Constitution requires that an elector follow the popular vote.</a:t>
            </a:r>
          </a:p>
          <a:p>
            <a:r>
              <a:rPr lang="en-US" sz="2800" dirty="0">
                <a:solidFill>
                  <a:schemeClr val="tx1">
                    <a:lumMod val="65000"/>
                    <a:lumOff val="35000"/>
                  </a:schemeClr>
                </a:solidFill>
              </a:rPr>
              <a:t>Some electors have broken their pledge to vote the party </a:t>
            </a:r>
            <a:r>
              <a:rPr lang="en-US" sz="2800">
                <a:solidFill>
                  <a:schemeClr val="tx1">
                    <a:lumMod val="65000"/>
                    <a:lumOff val="35000"/>
                  </a:schemeClr>
                </a:solidFill>
              </a:rPr>
              <a:t>line </a:t>
            </a:r>
            <a:r>
              <a:rPr lang="en-US" sz="2800" smtClean="0">
                <a:solidFill>
                  <a:schemeClr val="tx1">
                    <a:lumMod val="65000"/>
                    <a:lumOff val="35000"/>
                  </a:schemeClr>
                </a:solidFill>
              </a:rPr>
              <a:t>11x.</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54931402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898" decel="100000" fill="hold"/>
                                        <p:tgtEl>
                                          <p:spTgt spid="2355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355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3555">
                                            <p:txEl>
                                              <p:pRg st="0" end="0"/>
                                            </p:txEl>
                                          </p:spTgt>
                                        </p:tgtEl>
                                        <p:attrNameLst>
                                          <p:attrName>style.visibility</p:attrName>
                                        </p:attrNameLst>
                                      </p:cBhvr>
                                      <p:to>
                                        <p:strVal val="visible"/>
                                      </p:to>
                                    </p:set>
                                    <p:animEffect transition="in" filter="fade">
                                      <p:cBhvr>
                                        <p:cTn id="15" dur="1000"/>
                                        <p:tgtEl>
                                          <p:spTgt spid="23555">
                                            <p:txEl>
                                              <p:pRg st="0" end="0"/>
                                            </p:txEl>
                                          </p:spTgt>
                                        </p:tgtEl>
                                      </p:cBhvr>
                                    </p:animEffect>
                                    <p:anim calcmode="lin" valueType="num">
                                      <p:cBhvr>
                                        <p:cTn id="16"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355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35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3555">
                                            <p:txEl>
                                              <p:pRg st="1" end="1"/>
                                            </p:txEl>
                                          </p:spTgt>
                                        </p:tgtEl>
                                        <p:attrNameLst>
                                          <p:attrName>style.visibility</p:attrName>
                                        </p:attrNameLst>
                                      </p:cBhvr>
                                      <p:to>
                                        <p:strVal val="visible"/>
                                      </p:to>
                                    </p:set>
                                    <p:animEffect transition="in" filter="fade">
                                      <p:cBhvr>
                                        <p:cTn id="23" dur="1000"/>
                                        <p:tgtEl>
                                          <p:spTgt spid="23555">
                                            <p:txEl>
                                              <p:pRg st="1" end="1"/>
                                            </p:txEl>
                                          </p:spTgt>
                                        </p:tgtEl>
                                      </p:cBhvr>
                                    </p:animEffect>
                                    <p:anim calcmode="lin" valueType="num">
                                      <p:cBhvr>
                                        <p:cTn id="24"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355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355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3555">
                                            <p:txEl>
                                              <p:pRg st="2" end="2"/>
                                            </p:txEl>
                                          </p:spTgt>
                                        </p:tgtEl>
                                        <p:attrNameLst>
                                          <p:attrName>style.visibility</p:attrName>
                                        </p:attrNameLst>
                                      </p:cBhvr>
                                      <p:to>
                                        <p:strVal val="visible"/>
                                      </p:to>
                                    </p:set>
                                    <p:animEffect transition="in" filter="fade">
                                      <p:cBhvr>
                                        <p:cTn id="31" dur="1000"/>
                                        <p:tgtEl>
                                          <p:spTgt spid="23555">
                                            <p:txEl>
                                              <p:pRg st="2" end="2"/>
                                            </p:txEl>
                                          </p:spTgt>
                                        </p:tgtEl>
                                      </p:cBhvr>
                                    </p:animEffect>
                                    <p:anim calcmode="lin" valueType="num">
                                      <p:cBhvr>
                                        <p:cTn id="32"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355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355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3555">
                                            <p:txEl>
                                              <p:pRg st="3" end="3"/>
                                            </p:txEl>
                                          </p:spTgt>
                                        </p:tgtEl>
                                        <p:attrNameLst>
                                          <p:attrName>style.visibility</p:attrName>
                                        </p:attrNameLst>
                                      </p:cBhvr>
                                      <p:to>
                                        <p:strVal val="visible"/>
                                      </p:to>
                                    </p:set>
                                    <p:animEffect transition="in" filter="fade">
                                      <p:cBhvr>
                                        <p:cTn id="39" dur="1000"/>
                                        <p:tgtEl>
                                          <p:spTgt spid="23555">
                                            <p:txEl>
                                              <p:pRg st="3" end="3"/>
                                            </p:txEl>
                                          </p:spTgt>
                                        </p:tgtEl>
                                      </p:cBhvr>
                                    </p:animEffect>
                                    <p:anim calcmode="lin" valueType="num">
                                      <p:cBhvr>
                                        <p:cTn id="40"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355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355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3555">
                                            <p:txEl>
                                              <p:pRg st="4" end="4"/>
                                            </p:txEl>
                                          </p:spTgt>
                                        </p:tgtEl>
                                        <p:attrNameLst>
                                          <p:attrName>style.visibility</p:attrName>
                                        </p:attrNameLst>
                                      </p:cBhvr>
                                      <p:to>
                                        <p:strVal val="visible"/>
                                      </p:to>
                                    </p:set>
                                    <p:animEffect transition="in" filter="fade">
                                      <p:cBhvr>
                                        <p:cTn id="47" dur="1000"/>
                                        <p:tgtEl>
                                          <p:spTgt spid="23555">
                                            <p:txEl>
                                              <p:pRg st="4" end="4"/>
                                            </p:txEl>
                                          </p:spTgt>
                                        </p:tgtEl>
                                      </p:cBhvr>
                                    </p:animEffect>
                                    <p:anim calcmode="lin" valueType="num">
                                      <p:cBhvr>
                                        <p:cTn id="48" dur="10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23555">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2355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a:solidFill>
                  <a:schemeClr val="bg1"/>
                </a:solidFill>
              </a:rPr>
              <a:t>3</a:t>
            </a:r>
            <a:r>
              <a:rPr lang="en-US" sz="4000" baseline="30000">
                <a:solidFill>
                  <a:schemeClr val="bg1"/>
                </a:solidFill>
              </a:rPr>
              <a:t>rd</a:t>
            </a:r>
            <a:r>
              <a:rPr lang="en-US" sz="4000">
                <a:solidFill>
                  <a:schemeClr val="bg1"/>
                </a:solidFill>
              </a:rPr>
              <a:t> Major Flaw in Electoral College</a:t>
            </a:r>
          </a:p>
        </p:txBody>
      </p:sp>
      <p:sp>
        <p:nvSpPr>
          <p:cNvPr id="24579" name="Rectangle 3"/>
          <p:cNvSpPr>
            <a:spLocks noGrp="1" noChangeArrowheads="1"/>
          </p:cNvSpPr>
          <p:nvPr>
            <p:ph type="body" idx="1"/>
          </p:nvPr>
        </p:nvSpPr>
        <p:spPr/>
        <p:txBody>
          <a:bodyPr/>
          <a:lstStyle/>
          <a:p>
            <a:pPr algn="ctr">
              <a:buFontTx/>
              <a:buNone/>
            </a:pPr>
            <a:r>
              <a:rPr lang="en-US" sz="3200" b="1" u="sng" dirty="0">
                <a:solidFill>
                  <a:schemeClr val="tx1">
                    <a:lumMod val="65000"/>
                    <a:lumOff val="35000"/>
                  </a:schemeClr>
                </a:solidFill>
              </a:rPr>
              <a:t>Always the possibility of an election being decided by the House </a:t>
            </a:r>
          </a:p>
          <a:p>
            <a:r>
              <a:rPr lang="en-US" sz="3200" dirty="0">
                <a:solidFill>
                  <a:schemeClr val="tx1">
                    <a:lumMod val="65000"/>
                    <a:lumOff val="35000"/>
                  </a:schemeClr>
                </a:solidFill>
              </a:rPr>
              <a:t>Only happened twice in 1800 and </a:t>
            </a:r>
            <a:r>
              <a:rPr lang="en-US" sz="3200" dirty="0" smtClean="0">
                <a:solidFill>
                  <a:schemeClr val="tx1">
                    <a:lumMod val="65000"/>
                    <a:lumOff val="35000"/>
                  </a:schemeClr>
                </a:solidFill>
              </a:rPr>
              <a:t>1824</a:t>
            </a:r>
          </a:p>
          <a:p>
            <a:pPr lvl="1"/>
            <a:r>
              <a:rPr lang="en-US" sz="3000" dirty="0" smtClean="0">
                <a:solidFill>
                  <a:schemeClr val="tx1">
                    <a:lumMod val="65000"/>
                    <a:lumOff val="35000"/>
                  </a:schemeClr>
                </a:solidFill>
              </a:rPr>
              <a:t>1800 – Jefferson and Burr tied </a:t>
            </a:r>
          </a:p>
          <a:p>
            <a:pPr lvl="1"/>
            <a:r>
              <a:rPr lang="en-US" sz="3000" dirty="0" smtClean="0">
                <a:solidFill>
                  <a:schemeClr val="tx1">
                    <a:lumMod val="65000"/>
                    <a:lumOff val="35000"/>
                  </a:schemeClr>
                </a:solidFill>
              </a:rPr>
              <a:t>1824 – Jackson and Adams tied</a:t>
            </a:r>
            <a:endParaRPr lang="en-US" sz="3000" dirty="0">
              <a:solidFill>
                <a:schemeClr val="tx1">
                  <a:lumMod val="65000"/>
                  <a:lumOff val="35000"/>
                </a:schemeClr>
              </a:solidFill>
            </a:endParaRPr>
          </a:p>
          <a:p>
            <a:r>
              <a:rPr lang="en-US" sz="3200" dirty="0">
                <a:solidFill>
                  <a:schemeClr val="tx1">
                    <a:lumMod val="65000"/>
                    <a:lumOff val="35000"/>
                  </a:schemeClr>
                </a:solidFill>
              </a:rPr>
              <a:t>Third party candidates make this possible</a:t>
            </a:r>
          </a:p>
          <a:p>
            <a:pPr>
              <a:buFontTx/>
              <a:buNone/>
            </a:pPr>
            <a:endParaRPr lang="en-US" dirty="0">
              <a:solidFill>
                <a:schemeClr val="tx1">
                  <a:lumMod val="65000"/>
                  <a:lumOff val="35000"/>
                </a:schemeClr>
              </a:solidFill>
            </a:endParaRPr>
          </a:p>
        </p:txBody>
      </p:sp>
    </p:spTree>
    <p:extLst>
      <p:ext uri="{BB962C8B-B14F-4D97-AF65-F5344CB8AC3E}">
        <p14:creationId xmlns:p14="http://schemas.microsoft.com/office/powerpoint/2010/main" val="730447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randombar(horizontal)">
                                      <p:cBhvr>
                                        <p:cTn id="7" dur="600">
                                          <p:stCondLst>
                                            <p:cond delay="0"/>
                                          </p:stCondLst>
                                        </p:cTn>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randombar(horizontal)">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randombar(horizontal)">
                                      <p:cBhvr>
                                        <p:cTn id="17" dur="500"/>
                                        <p:tgtEl>
                                          <p:spTgt spid="24579">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4579">
                                            <p:txEl>
                                              <p:pRg st="2" end="2"/>
                                            </p:txEl>
                                          </p:spTgt>
                                        </p:tgtEl>
                                        <p:attrNameLst>
                                          <p:attrName>style.visibility</p:attrName>
                                        </p:attrNameLst>
                                      </p:cBhvr>
                                      <p:to>
                                        <p:strVal val="visible"/>
                                      </p:to>
                                    </p:set>
                                    <p:animEffect transition="in" filter="randombar(horizontal)">
                                      <p:cBhvr>
                                        <p:cTn id="20" dur="500"/>
                                        <p:tgtEl>
                                          <p:spTgt spid="24579">
                                            <p:txEl>
                                              <p:pRg st="2" end="2"/>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animEffect transition="in" filter="randombar(horizontal)">
                                      <p:cBhvr>
                                        <p:cTn id="23" dur="500"/>
                                        <p:tgtEl>
                                          <p:spTgt spid="2457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4579">
                                            <p:txEl>
                                              <p:pRg st="4" end="4"/>
                                            </p:txEl>
                                          </p:spTgt>
                                        </p:tgtEl>
                                        <p:attrNameLst>
                                          <p:attrName>style.visibility</p:attrName>
                                        </p:attrNameLst>
                                      </p:cBhvr>
                                      <p:to>
                                        <p:strVal val="visible"/>
                                      </p:to>
                                    </p:set>
                                    <p:animEffect transition="in" filter="randombar(horizontal)">
                                      <p:cBhvr>
                                        <p:cTn id="28"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4000">
                <a:solidFill>
                  <a:srgbClr val="0099FF"/>
                </a:solidFill>
              </a:rPr>
              <a:t>Proposals to Reform </a:t>
            </a:r>
            <a:br>
              <a:rPr lang="en-US" sz="4000">
                <a:solidFill>
                  <a:srgbClr val="0099FF"/>
                </a:solidFill>
              </a:rPr>
            </a:br>
            <a:r>
              <a:rPr lang="en-US" sz="4000">
                <a:solidFill>
                  <a:srgbClr val="0099FF"/>
                </a:solidFill>
              </a:rPr>
              <a:t>Electoral College</a:t>
            </a:r>
          </a:p>
        </p:txBody>
      </p:sp>
      <p:sp>
        <p:nvSpPr>
          <p:cNvPr id="25603" name="Rectangle 3"/>
          <p:cNvSpPr>
            <a:spLocks noGrp="1" noChangeArrowheads="1"/>
          </p:cNvSpPr>
          <p:nvPr>
            <p:ph type="body" idx="1"/>
          </p:nvPr>
        </p:nvSpPr>
        <p:spPr/>
        <p:txBody>
          <a:bodyPr>
            <a:normAutofit/>
          </a:bodyPr>
          <a:lstStyle/>
          <a:p>
            <a:r>
              <a:rPr lang="en-US" sz="3200" dirty="0">
                <a:solidFill>
                  <a:srgbClr val="0099FF"/>
                </a:solidFill>
              </a:rPr>
              <a:t>Only way to change is through constitutional amendment</a:t>
            </a:r>
          </a:p>
          <a:p>
            <a:r>
              <a:rPr lang="en-US" sz="3200" dirty="0">
                <a:solidFill>
                  <a:srgbClr val="0099FF"/>
                </a:solidFill>
              </a:rPr>
              <a:t>Have been proposed in every term of Congress since 1789.</a:t>
            </a:r>
          </a:p>
        </p:txBody>
      </p:sp>
    </p:spTree>
    <p:extLst>
      <p:ext uri="{BB962C8B-B14F-4D97-AF65-F5344CB8AC3E}">
        <p14:creationId xmlns:p14="http://schemas.microsoft.com/office/powerpoint/2010/main" val="216038707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768" decel="100000"/>
                                        <p:tgtEl>
                                          <p:spTgt spid="25602"/>
                                        </p:tgtEl>
                                      </p:cBhvr>
                                    </p:animEffect>
                                    <p:animScale>
                                      <p:cBhvr>
                                        <p:cTn id="8" dur="768" decel="100000"/>
                                        <p:tgtEl>
                                          <p:spTgt spid="25602"/>
                                        </p:tgtEl>
                                      </p:cBhvr>
                                      <p:from x="10000" y="10000"/>
                                      <p:to x="200000" y="450000"/>
                                    </p:animScale>
                                    <p:animScale>
                                      <p:cBhvr>
                                        <p:cTn id="9" dur="1230" accel="100000" fill="hold">
                                          <p:stCondLst>
                                            <p:cond delay="768"/>
                                          </p:stCondLst>
                                        </p:cTn>
                                        <p:tgtEl>
                                          <p:spTgt spid="25602"/>
                                        </p:tgtEl>
                                      </p:cBhvr>
                                      <p:from x="200000" y="450000"/>
                                      <p:to x="100000" y="100000"/>
                                    </p:animScale>
                                    <p:set>
                                      <p:cBhvr>
                                        <p:cTn id="10" dur="768" fill="hold"/>
                                        <p:tgtEl>
                                          <p:spTgt spid="25602"/>
                                        </p:tgtEl>
                                        <p:attrNameLst>
                                          <p:attrName>ppt_x</p:attrName>
                                        </p:attrNameLst>
                                      </p:cBhvr>
                                      <p:to>
                                        <p:strVal val="(0.5)"/>
                                      </p:to>
                                    </p:set>
                                    <p:anim from="(0.5)" to="(#ppt_x)" calcmode="lin" valueType="num">
                                      <p:cBhvr>
                                        <p:cTn id="11" dur="1230" accel="100000" fill="hold">
                                          <p:stCondLst>
                                            <p:cond delay="768"/>
                                          </p:stCondLst>
                                        </p:cTn>
                                        <p:tgtEl>
                                          <p:spTgt spid="25602"/>
                                        </p:tgtEl>
                                        <p:attrNameLst>
                                          <p:attrName>ppt_x</p:attrName>
                                        </p:attrNameLst>
                                      </p:cBhvr>
                                    </p:anim>
                                    <p:set>
                                      <p:cBhvr>
                                        <p:cTn id="12" dur="768" fill="hold"/>
                                        <p:tgtEl>
                                          <p:spTgt spid="25602"/>
                                        </p:tgtEl>
                                        <p:attrNameLst>
                                          <p:attrName>ppt_y</p:attrName>
                                        </p:attrNameLst>
                                      </p:cBhvr>
                                      <p:to>
                                        <p:strVal val="(#ppt_y+0.4)"/>
                                      </p:to>
                                    </p:set>
                                    <p:anim from="(#ppt_y+0.4)" to="(#ppt_y)" calcmode="lin" valueType="num">
                                      <p:cBhvr>
                                        <p:cTn id="13" dur="1230" accel="100000" fill="hold">
                                          <p:stCondLst>
                                            <p:cond delay="768"/>
                                          </p:stCondLst>
                                        </p:cTn>
                                        <p:tgtEl>
                                          <p:spTgt spid="2560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5603">
                                            <p:txEl>
                                              <p:pRg st="0" end="0"/>
                                            </p:txEl>
                                          </p:spTgt>
                                        </p:tgtEl>
                                        <p:attrNameLst>
                                          <p:attrName>style.visibility</p:attrName>
                                        </p:attrNameLst>
                                      </p:cBhvr>
                                      <p:to>
                                        <p:strVal val="visible"/>
                                      </p:to>
                                    </p:set>
                                    <p:anim calcmode="lin" valueType="num">
                                      <p:cBhvr>
                                        <p:cTn id="18" dur="5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560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560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5603">
                                            <p:txEl>
                                              <p:pRg st="1" end="1"/>
                                            </p:txEl>
                                          </p:spTgt>
                                        </p:tgtEl>
                                        <p:attrNameLst>
                                          <p:attrName>style.visibility</p:attrName>
                                        </p:attrNameLst>
                                      </p:cBhvr>
                                      <p:to>
                                        <p:strVal val="visible"/>
                                      </p:to>
                                    </p:set>
                                    <p:anim calcmode="lin" valueType="num">
                                      <p:cBhvr>
                                        <p:cTn id="25" dur="5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560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The District Plan</a:t>
            </a:r>
          </a:p>
        </p:txBody>
      </p:sp>
      <p:sp>
        <p:nvSpPr>
          <p:cNvPr id="26627" name="Rectangle 3"/>
          <p:cNvSpPr>
            <a:spLocks noGrp="1" noChangeArrowheads="1"/>
          </p:cNvSpPr>
          <p:nvPr>
            <p:ph type="body" idx="1"/>
          </p:nvPr>
        </p:nvSpPr>
        <p:spPr/>
        <p:txBody>
          <a:bodyPr>
            <a:normAutofit lnSpcReduction="10000"/>
          </a:bodyPr>
          <a:lstStyle/>
          <a:p>
            <a:r>
              <a:rPr lang="en-US" sz="2800" dirty="0">
                <a:solidFill>
                  <a:srgbClr val="3333CC"/>
                </a:solidFill>
              </a:rPr>
              <a:t>2 of the electoral votes would represent the popular vote of the state</a:t>
            </a:r>
          </a:p>
          <a:p>
            <a:r>
              <a:rPr lang="en-US" sz="2800" dirty="0">
                <a:solidFill>
                  <a:srgbClr val="3333CC"/>
                </a:solidFill>
              </a:rPr>
              <a:t>Each of the remaining electoral votes would represent the popular vote within each district.</a:t>
            </a:r>
          </a:p>
          <a:p>
            <a:r>
              <a:rPr lang="en-US" sz="2800" dirty="0">
                <a:solidFill>
                  <a:srgbClr val="3333CC"/>
                </a:solidFill>
              </a:rPr>
              <a:t>Provides a more accurate reflection of the popular vote</a:t>
            </a:r>
          </a:p>
          <a:p>
            <a:r>
              <a:rPr lang="en-US" sz="2800" dirty="0">
                <a:solidFill>
                  <a:srgbClr val="3333CC"/>
                </a:solidFill>
              </a:rPr>
              <a:t>Doesn’t eliminate the possibility of the loser of the national popular vote still gaining the</a:t>
            </a:r>
            <a:r>
              <a:rPr lang="en-US" sz="2800" dirty="0"/>
              <a:t> </a:t>
            </a:r>
            <a:r>
              <a:rPr lang="en-US" sz="2800" dirty="0">
                <a:solidFill>
                  <a:srgbClr val="3333CC"/>
                </a:solidFill>
              </a:rPr>
              <a:t>majority of the electoral vote</a:t>
            </a:r>
          </a:p>
        </p:txBody>
      </p:sp>
    </p:spTree>
    <p:extLst>
      <p:ext uri="{BB962C8B-B14F-4D97-AF65-F5344CB8AC3E}">
        <p14:creationId xmlns:p14="http://schemas.microsoft.com/office/powerpoint/2010/main" val="3107267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662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Effect transition="in" filter="fade">
                                      <p:cBhvr>
                                        <p:cTn id="11" dur="1000"/>
                                        <p:tgtEl>
                                          <p:spTgt spid="26627">
                                            <p:txEl>
                                              <p:pRg st="0" end="0"/>
                                            </p:txEl>
                                          </p:spTgt>
                                        </p:tgtEl>
                                      </p:cBhvr>
                                    </p:animEffect>
                                    <p:anim calcmode="lin" valueType="num">
                                      <p:cBhvr>
                                        <p:cTn id="12"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2662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2662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Effect transition="in" filter="fade">
                                      <p:cBhvr>
                                        <p:cTn id="19" dur="1000"/>
                                        <p:tgtEl>
                                          <p:spTgt spid="26627">
                                            <p:txEl>
                                              <p:pRg st="1" end="1"/>
                                            </p:txEl>
                                          </p:spTgt>
                                        </p:tgtEl>
                                      </p:cBhvr>
                                    </p:animEffect>
                                    <p:anim calcmode="lin" valueType="num">
                                      <p:cBhvr>
                                        <p:cTn id="20"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26627">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2662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6627">
                                            <p:txEl>
                                              <p:pRg st="2" end="2"/>
                                            </p:txEl>
                                          </p:spTgt>
                                        </p:tgtEl>
                                        <p:attrNameLst>
                                          <p:attrName>style.visibility</p:attrName>
                                        </p:attrNameLst>
                                      </p:cBhvr>
                                      <p:to>
                                        <p:strVal val="visible"/>
                                      </p:to>
                                    </p:set>
                                    <p:animEffect transition="in" filter="fade">
                                      <p:cBhvr>
                                        <p:cTn id="27" dur="1000"/>
                                        <p:tgtEl>
                                          <p:spTgt spid="26627">
                                            <p:txEl>
                                              <p:pRg st="2" end="2"/>
                                            </p:txEl>
                                          </p:spTgt>
                                        </p:tgtEl>
                                      </p:cBhvr>
                                    </p:animEffect>
                                    <p:anim calcmode="lin" valueType="num">
                                      <p:cBhvr>
                                        <p:cTn id="28"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266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2662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6627">
                                            <p:txEl>
                                              <p:pRg st="3" end="3"/>
                                            </p:txEl>
                                          </p:spTgt>
                                        </p:tgtEl>
                                        <p:attrNameLst>
                                          <p:attrName>style.visibility</p:attrName>
                                        </p:attrNameLst>
                                      </p:cBhvr>
                                      <p:to>
                                        <p:strVal val="visible"/>
                                      </p:to>
                                    </p:set>
                                    <p:animEffect transition="in" filter="fade">
                                      <p:cBhvr>
                                        <p:cTn id="35" dur="1000"/>
                                        <p:tgtEl>
                                          <p:spTgt spid="26627">
                                            <p:txEl>
                                              <p:pRg st="3" end="3"/>
                                            </p:txEl>
                                          </p:spTgt>
                                        </p:tgtEl>
                                      </p:cBhvr>
                                    </p:animEffect>
                                    <p:anim calcmode="lin" valueType="num">
                                      <p:cBhvr>
                                        <p:cTn id="36"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26627">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2662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solidFill>
                  <a:srgbClr val="FF6699"/>
                </a:solidFill>
              </a:rPr>
              <a:t>The Proportional Plan</a:t>
            </a:r>
          </a:p>
        </p:txBody>
      </p:sp>
      <p:sp>
        <p:nvSpPr>
          <p:cNvPr id="27651" name="Rectangle 3"/>
          <p:cNvSpPr>
            <a:spLocks noGrp="1" noChangeArrowheads="1"/>
          </p:cNvSpPr>
          <p:nvPr>
            <p:ph type="body" idx="1"/>
          </p:nvPr>
        </p:nvSpPr>
        <p:spPr/>
        <p:txBody>
          <a:bodyPr/>
          <a:lstStyle/>
          <a:p>
            <a:pPr>
              <a:lnSpc>
                <a:spcPct val="90000"/>
              </a:lnSpc>
            </a:pPr>
            <a:r>
              <a:rPr lang="en-US" sz="2800" dirty="0">
                <a:solidFill>
                  <a:schemeClr val="tx1">
                    <a:lumMod val="65000"/>
                    <a:lumOff val="35000"/>
                  </a:schemeClr>
                </a:solidFill>
              </a:rPr>
              <a:t>Electoral votes would be divided based on the popular vote</a:t>
            </a:r>
          </a:p>
          <a:p>
            <a:pPr>
              <a:lnSpc>
                <a:spcPct val="90000"/>
              </a:lnSpc>
            </a:pPr>
            <a:r>
              <a:rPr lang="en-US" sz="2800" dirty="0">
                <a:solidFill>
                  <a:schemeClr val="tx1">
                    <a:lumMod val="65000"/>
                    <a:lumOff val="35000"/>
                  </a:schemeClr>
                </a:solidFill>
              </a:rPr>
              <a:t>If 60% of the people vote for Obama then Obama gets 60% of the electoral votes</a:t>
            </a:r>
          </a:p>
          <a:p>
            <a:pPr>
              <a:lnSpc>
                <a:spcPct val="90000"/>
              </a:lnSpc>
            </a:pPr>
            <a:r>
              <a:rPr lang="en-US" sz="2800" dirty="0">
                <a:solidFill>
                  <a:schemeClr val="tx1">
                    <a:lumMod val="65000"/>
                    <a:lumOff val="35000"/>
                  </a:schemeClr>
                </a:solidFill>
              </a:rPr>
              <a:t>Cures winner takes all and faithless electors problems</a:t>
            </a:r>
          </a:p>
          <a:p>
            <a:pPr>
              <a:lnSpc>
                <a:spcPct val="90000"/>
              </a:lnSpc>
            </a:pPr>
            <a:r>
              <a:rPr lang="en-US" sz="2800" dirty="0">
                <a:solidFill>
                  <a:schemeClr val="tx1">
                    <a:lumMod val="65000"/>
                    <a:lumOff val="35000"/>
                  </a:schemeClr>
                </a:solidFill>
              </a:rPr>
              <a:t>Loser of popular vote could still win presidency</a:t>
            </a:r>
          </a:p>
          <a:p>
            <a:pPr>
              <a:lnSpc>
                <a:spcPct val="90000"/>
              </a:lnSpc>
            </a:pPr>
            <a:r>
              <a:rPr lang="en-US" sz="2800" dirty="0">
                <a:solidFill>
                  <a:schemeClr val="tx1">
                    <a:lumMod val="65000"/>
                    <a:lumOff val="35000"/>
                  </a:schemeClr>
                </a:solidFill>
              </a:rPr>
              <a:t>Helps the third party candidates</a:t>
            </a:r>
          </a:p>
          <a:p>
            <a:pPr>
              <a:lnSpc>
                <a:spcPct val="90000"/>
              </a:lnSpc>
            </a:pPr>
            <a:endParaRPr lang="en-US" dirty="0">
              <a:solidFill>
                <a:srgbClr val="FF6699"/>
              </a:solidFill>
            </a:endParaRPr>
          </a:p>
        </p:txBody>
      </p:sp>
    </p:spTree>
    <p:extLst>
      <p:ext uri="{BB962C8B-B14F-4D97-AF65-F5344CB8AC3E}">
        <p14:creationId xmlns:p14="http://schemas.microsoft.com/office/powerpoint/2010/main" val="359049439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2000" fill="hold"/>
                                        <p:tgtEl>
                                          <p:spTgt spid="27650"/>
                                        </p:tgtEl>
                                        <p:attrNameLst>
                                          <p:attrName>ppt_w</p:attrName>
                                        </p:attrNameLst>
                                      </p:cBhvr>
                                      <p:tavLst>
                                        <p:tav tm="0">
                                          <p:val>
                                            <p:strVal val="#ppt_w*2.5"/>
                                          </p:val>
                                        </p:tav>
                                        <p:tav tm="100000">
                                          <p:val>
                                            <p:strVal val="#ppt_w"/>
                                          </p:val>
                                        </p:tav>
                                      </p:tavLst>
                                    </p:anim>
                                    <p:anim calcmode="lin" valueType="num">
                                      <p:cBhvr>
                                        <p:cTn id="8" dur="2000" fill="hold"/>
                                        <p:tgtEl>
                                          <p:spTgt spid="27650"/>
                                        </p:tgtEl>
                                        <p:attrNameLst>
                                          <p:attrName>ppt_h</p:attrName>
                                        </p:attrNameLst>
                                      </p:cBhvr>
                                      <p:tavLst>
                                        <p:tav tm="0">
                                          <p:val>
                                            <p:strVal val="#ppt_h"/>
                                          </p:val>
                                        </p:tav>
                                        <p:tav tm="100000">
                                          <p:val>
                                            <p:strVal val="#ppt_h"/>
                                          </p:val>
                                        </p:tav>
                                      </p:tavLst>
                                    </p:anim>
                                    <p:anim calcmode="lin" valueType="num">
                                      <p:cBhvr>
                                        <p:cTn id="9" dur="2000" fill="hold"/>
                                        <p:tgtEl>
                                          <p:spTgt spid="2765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765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76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651">
                                            <p:txEl>
                                              <p:pRg st="0" end="0"/>
                                            </p:txEl>
                                          </p:spTgt>
                                        </p:tgtEl>
                                        <p:attrNameLst>
                                          <p:attrName>style.visibility</p:attrName>
                                        </p:attrNameLst>
                                      </p:cBhvr>
                                      <p:to>
                                        <p:strVal val="visible"/>
                                      </p:to>
                                    </p:set>
                                    <p:animEffect transition="in" filter="wipe(left)">
                                      <p:cBhvr>
                                        <p:cTn id="16" dur="500"/>
                                        <p:tgtEl>
                                          <p:spTgt spid="2765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Effect transition="in" filter="wipe(left)">
                                      <p:cBhvr>
                                        <p:cTn id="21" dur="500"/>
                                        <p:tgtEl>
                                          <p:spTgt spid="2765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651">
                                            <p:txEl>
                                              <p:pRg st="2" end="2"/>
                                            </p:txEl>
                                          </p:spTgt>
                                        </p:tgtEl>
                                        <p:attrNameLst>
                                          <p:attrName>style.visibility</p:attrName>
                                        </p:attrNameLst>
                                      </p:cBhvr>
                                      <p:to>
                                        <p:strVal val="visible"/>
                                      </p:to>
                                    </p:set>
                                    <p:animEffect transition="in" filter="wipe(left)">
                                      <p:cBhvr>
                                        <p:cTn id="26" dur="500"/>
                                        <p:tgtEl>
                                          <p:spTgt spid="2765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Effect transition="in" filter="wipe(left)">
                                      <p:cBhvr>
                                        <p:cTn id="31" dur="500"/>
                                        <p:tgtEl>
                                          <p:spTgt spid="27651">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7651">
                                            <p:txEl>
                                              <p:pRg st="4" end="4"/>
                                            </p:txEl>
                                          </p:spTgt>
                                        </p:tgtEl>
                                        <p:attrNameLst>
                                          <p:attrName>style.visibility</p:attrName>
                                        </p:attrNameLst>
                                      </p:cBhvr>
                                      <p:to>
                                        <p:strVal val="visible"/>
                                      </p:to>
                                    </p:set>
                                    <p:animEffect transition="in" filter="wipe(left)">
                                      <p:cBhvr>
                                        <p:cTn id="36"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solidFill>
                  <a:srgbClr val="FFCCCC"/>
                </a:solidFill>
              </a:rPr>
              <a:t>Direct Popular Election</a:t>
            </a:r>
          </a:p>
        </p:txBody>
      </p:sp>
      <p:sp>
        <p:nvSpPr>
          <p:cNvPr id="28675" name="Rectangle 3"/>
          <p:cNvSpPr>
            <a:spLocks noGrp="1" noChangeArrowheads="1"/>
          </p:cNvSpPr>
          <p:nvPr>
            <p:ph type="body" idx="1"/>
          </p:nvPr>
        </p:nvSpPr>
        <p:spPr>
          <a:xfrm>
            <a:off x="457200" y="1600200"/>
            <a:ext cx="8686800" cy="4525963"/>
          </a:xfrm>
        </p:spPr>
        <p:txBody>
          <a:bodyPr/>
          <a:lstStyle/>
          <a:p>
            <a:r>
              <a:rPr lang="en-US" sz="2800" dirty="0">
                <a:solidFill>
                  <a:schemeClr val="tx1">
                    <a:lumMod val="65000"/>
                    <a:lumOff val="35000"/>
                  </a:schemeClr>
                </a:solidFill>
              </a:rPr>
              <a:t>Abolish the electoral college</a:t>
            </a:r>
          </a:p>
          <a:p>
            <a:r>
              <a:rPr lang="en-US" sz="2800" dirty="0">
                <a:solidFill>
                  <a:schemeClr val="tx1">
                    <a:lumMod val="65000"/>
                    <a:lumOff val="35000"/>
                  </a:schemeClr>
                </a:solidFill>
              </a:rPr>
              <a:t>Simpler process &amp; each vote counts equally</a:t>
            </a:r>
          </a:p>
          <a:p>
            <a:r>
              <a:rPr lang="en-US" sz="2800" dirty="0">
                <a:solidFill>
                  <a:schemeClr val="tx1">
                    <a:lumMod val="65000"/>
                    <a:lumOff val="35000"/>
                  </a:schemeClr>
                </a:solidFill>
              </a:rPr>
              <a:t>Winner would always be the majority or plurality choice.</a:t>
            </a:r>
          </a:p>
          <a:p>
            <a:r>
              <a:rPr lang="en-US" sz="2800" dirty="0">
                <a:solidFill>
                  <a:schemeClr val="tx1">
                    <a:lumMod val="65000"/>
                    <a:lumOff val="35000"/>
                  </a:schemeClr>
                </a:solidFill>
              </a:rPr>
              <a:t> Smaller states lose their advantage </a:t>
            </a:r>
          </a:p>
          <a:p>
            <a:r>
              <a:rPr lang="en-US" sz="2800" dirty="0">
                <a:solidFill>
                  <a:schemeClr val="tx1">
                    <a:lumMod val="65000"/>
                    <a:lumOff val="35000"/>
                  </a:schemeClr>
                </a:solidFill>
              </a:rPr>
              <a:t>Candidates have to campaign in every state</a:t>
            </a:r>
          </a:p>
          <a:p>
            <a:r>
              <a:rPr lang="en-US" sz="2800" dirty="0">
                <a:solidFill>
                  <a:schemeClr val="tx1">
                    <a:lumMod val="65000"/>
                    <a:lumOff val="35000"/>
                  </a:schemeClr>
                </a:solidFill>
              </a:rPr>
              <a:t>States lose power thus weakening federalism</a:t>
            </a:r>
          </a:p>
          <a:p>
            <a:r>
              <a:rPr lang="en-US" sz="2800" dirty="0">
                <a:solidFill>
                  <a:schemeClr val="tx1">
                    <a:lumMod val="65000"/>
                    <a:lumOff val="35000"/>
                  </a:schemeClr>
                </a:solidFill>
              </a:rPr>
              <a:t>Could lead to ballot box stuffing and voting fraud</a:t>
            </a:r>
          </a:p>
          <a:p>
            <a:endParaRPr lang="en-US" sz="2800" dirty="0">
              <a:solidFill>
                <a:srgbClr val="FFCCCC"/>
              </a:solidFill>
            </a:endParaRPr>
          </a:p>
        </p:txBody>
      </p:sp>
    </p:spTree>
    <p:extLst>
      <p:ext uri="{BB962C8B-B14F-4D97-AF65-F5344CB8AC3E}">
        <p14:creationId xmlns:p14="http://schemas.microsoft.com/office/powerpoint/2010/main" val="4081157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Effect transition="in" filter="fade">
                                      <p:cBhvr>
                                        <p:cTn id="7" dur="600">
                                          <p:stCondLst>
                                            <p:cond delay="0"/>
                                          </p:stCondLst>
                                        </p:cTn>
                                        <p:tgtEl>
                                          <p:spTgt spid="28674"/>
                                        </p:tgtEl>
                                      </p:cBhvr>
                                    </p:animEffect>
                                    <p:anim calcmode="lin" valueType="num">
                                      <p:cBhvr>
                                        <p:cTn id="8" dur="600" fill="hold">
                                          <p:stCondLst>
                                            <p:cond delay="0"/>
                                          </p:stCondLst>
                                        </p:cTn>
                                        <p:tgtEl>
                                          <p:spTgt spid="2867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867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867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animEffect transition="in" filter="slide(fromBottom)">
                                      <p:cBhvr>
                                        <p:cTn id="15" dur="500">
                                          <p:stCondLst>
                                            <p:cond delay="0"/>
                                          </p:stCondLst>
                                        </p:cTn>
                                        <p:tgtEl>
                                          <p:spTgt spid="2867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8675">
                                            <p:txEl>
                                              <p:pRg st="1" end="1"/>
                                            </p:txEl>
                                          </p:spTgt>
                                        </p:tgtEl>
                                        <p:attrNameLst>
                                          <p:attrName>style.visibility</p:attrName>
                                        </p:attrNameLst>
                                      </p:cBhvr>
                                      <p:to>
                                        <p:strVal val="visible"/>
                                      </p:to>
                                    </p:set>
                                    <p:animEffect transition="in" filter="slide(fromBottom)">
                                      <p:cBhvr>
                                        <p:cTn id="20" dur="500">
                                          <p:stCondLst>
                                            <p:cond delay="0"/>
                                          </p:stCondLst>
                                        </p:cTn>
                                        <p:tgtEl>
                                          <p:spTgt spid="2867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8675">
                                            <p:txEl>
                                              <p:pRg st="2" end="2"/>
                                            </p:txEl>
                                          </p:spTgt>
                                        </p:tgtEl>
                                        <p:attrNameLst>
                                          <p:attrName>style.visibility</p:attrName>
                                        </p:attrNameLst>
                                      </p:cBhvr>
                                      <p:to>
                                        <p:strVal val="visible"/>
                                      </p:to>
                                    </p:set>
                                    <p:animEffect transition="in" filter="slide(fromBottom)">
                                      <p:cBhvr>
                                        <p:cTn id="25" dur="500">
                                          <p:stCondLst>
                                            <p:cond delay="0"/>
                                          </p:stCondLst>
                                        </p:cTn>
                                        <p:tgtEl>
                                          <p:spTgt spid="2867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8675">
                                            <p:txEl>
                                              <p:pRg st="3" end="3"/>
                                            </p:txEl>
                                          </p:spTgt>
                                        </p:tgtEl>
                                        <p:attrNameLst>
                                          <p:attrName>style.visibility</p:attrName>
                                        </p:attrNameLst>
                                      </p:cBhvr>
                                      <p:to>
                                        <p:strVal val="visible"/>
                                      </p:to>
                                    </p:set>
                                    <p:animEffect transition="in" filter="slide(fromBottom)">
                                      <p:cBhvr>
                                        <p:cTn id="30" dur="500">
                                          <p:stCondLst>
                                            <p:cond delay="0"/>
                                          </p:stCondLst>
                                        </p:cTn>
                                        <p:tgtEl>
                                          <p:spTgt spid="2867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8675">
                                            <p:txEl>
                                              <p:pRg st="4" end="4"/>
                                            </p:txEl>
                                          </p:spTgt>
                                        </p:tgtEl>
                                        <p:attrNameLst>
                                          <p:attrName>style.visibility</p:attrName>
                                        </p:attrNameLst>
                                      </p:cBhvr>
                                      <p:to>
                                        <p:strVal val="visible"/>
                                      </p:to>
                                    </p:set>
                                    <p:animEffect transition="in" filter="slide(fromBottom)">
                                      <p:cBhvr>
                                        <p:cTn id="35" dur="500">
                                          <p:stCondLst>
                                            <p:cond delay="0"/>
                                          </p:stCondLst>
                                        </p:cTn>
                                        <p:tgtEl>
                                          <p:spTgt spid="28675">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28675">
                                            <p:txEl>
                                              <p:pRg st="5" end="5"/>
                                            </p:txEl>
                                          </p:spTgt>
                                        </p:tgtEl>
                                        <p:attrNameLst>
                                          <p:attrName>style.visibility</p:attrName>
                                        </p:attrNameLst>
                                      </p:cBhvr>
                                      <p:to>
                                        <p:strVal val="visible"/>
                                      </p:to>
                                    </p:set>
                                    <p:animEffect transition="in" filter="slide(fromBottom)">
                                      <p:cBhvr>
                                        <p:cTn id="40" dur="500">
                                          <p:stCondLst>
                                            <p:cond delay="0"/>
                                          </p:stCondLst>
                                        </p:cTn>
                                        <p:tgtEl>
                                          <p:spTgt spid="28675">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28675">
                                            <p:txEl>
                                              <p:pRg st="6" end="6"/>
                                            </p:txEl>
                                          </p:spTgt>
                                        </p:tgtEl>
                                        <p:attrNameLst>
                                          <p:attrName>style.visibility</p:attrName>
                                        </p:attrNameLst>
                                      </p:cBhvr>
                                      <p:to>
                                        <p:strVal val="visible"/>
                                      </p:to>
                                    </p:set>
                                    <p:animEffect transition="in" filter="slide(fromBottom)">
                                      <p:cBhvr>
                                        <p:cTn id="45" dur="500">
                                          <p:stCondLst>
                                            <p:cond delay="0"/>
                                          </p:stCondLst>
                                        </p:cTn>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28600" y="1719072"/>
            <a:ext cx="4267200" cy="4986528"/>
          </a:xfrm>
        </p:spPr>
        <p:txBody>
          <a:bodyPr>
            <a:normAutofit fontScale="92500" lnSpcReduction="20000"/>
          </a:bodyPr>
          <a:lstStyle/>
          <a:p>
            <a:r>
              <a:rPr lang="en-US" dirty="0" smtClean="0">
                <a:solidFill>
                  <a:srgbClr val="FF0000"/>
                </a:solidFill>
              </a:rPr>
              <a:t>There are </a:t>
            </a:r>
            <a:r>
              <a:rPr lang="en-US" b="1" u="sng" dirty="0" smtClean="0">
                <a:solidFill>
                  <a:srgbClr val="FF0000"/>
                </a:solidFill>
              </a:rPr>
              <a:t>three formal qualifications</a:t>
            </a:r>
            <a:r>
              <a:rPr lang="en-US" dirty="0" smtClean="0">
                <a:solidFill>
                  <a:srgbClr val="FF0000"/>
                </a:solidFill>
              </a:rPr>
              <a:t> to be President.</a:t>
            </a:r>
          </a:p>
          <a:p>
            <a:pPr lvl="1"/>
            <a:r>
              <a:rPr lang="en-US" dirty="0" smtClean="0">
                <a:solidFill>
                  <a:srgbClr val="FF0000"/>
                </a:solidFill>
              </a:rPr>
              <a:t>Be a “natural born Citizen… of the United States.”</a:t>
            </a:r>
          </a:p>
          <a:p>
            <a:pPr lvl="1"/>
            <a:r>
              <a:rPr lang="en-US" dirty="0" smtClean="0">
                <a:solidFill>
                  <a:srgbClr val="FF0000"/>
                </a:solidFill>
              </a:rPr>
              <a:t>Be at least 35 years old.</a:t>
            </a:r>
          </a:p>
          <a:p>
            <a:pPr lvl="1"/>
            <a:r>
              <a:rPr lang="en-US" dirty="0" smtClean="0">
                <a:solidFill>
                  <a:srgbClr val="FF0000"/>
                </a:solidFill>
              </a:rPr>
              <a:t>“[H]ave been fourteen years a Resident within the United States.”</a:t>
            </a:r>
          </a:p>
          <a:p>
            <a:endParaRPr lang="en-US" dirty="0" smtClean="0"/>
          </a:p>
          <a:p>
            <a:r>
              <a:rPr lang="en-US" dirty="0" smtClean="0"/>
              <a:t>Over 100 million Americans fulfill these qualifications today!</a:t>
            </a:r>
          </a:p>
        </p:txBody>
      </p:sp>
      <p:sp>
        <p:nvSpPr>
          <p:cNvPr id="5" name="Content Placeholder 4"/>
          <p:cNvSpPr>
            <a:spLocks noGrp="1"/>
          </p:cNvSpPr>
          <p:nvPr>
            <p:ph sz="half" idx="2"/>
          </p:nvPr>
        </p:nvSpPr>
        <p:spPr/>
        <p:txBody>
          <a:bodyPr>
            <a:normAutofit fontScale="92500" lnSpcReduction="20000"/>
          </a:bodyPr>
          <a:lstStyle/>
          <a:p>
            <a:endParaRPr lang="en-US" dirty="0"/>
          </a:p>
        </p:txBody>
      </p:sp>
      <p:sp>
        <p:nvSpPr>
          <p:cNvPr id="2" name="Title 1"/>
          <p:cNvSpPr>
            <a:spLocks noGrp="1"/>
          </p:cNvSpPr>
          <p:nvPr>
            <p:ph type="title"/>
          </p:nvPr>
        </p:nvSpPr>
        <p:spPr/>
        <p:txBody>
          <a:bodyPr>
            <a:normAutofit fontScale="90000"/>
          </a:bodyPr>
          <a:lstStyle/>
          <a:p>
            <a:r>
              <a:rPr lang="en-US" dirty="0" smtClean="0"/>
              <a:t>Formal Qualifications to be President</a:t>
            </a:r>
            <a:endParaRPr lang="en-US" dirty="0"/>
          </a:p>
        </p:txBody>
      </p:sp>
      <p:pic>
        <p:nvPicPr>
          <p:cNvPr id="3074" name="Picture 2" descr="http://1.bp.blogspot.com/-ObswGUKRsIU/TVd7-UUsefI/AAAAAAAABtI/WBbqGplLo7s/s1600/John+F.+Kennedy+Speec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52600"/>
            <a:ext cx="2819400" cy="25006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absoluteastronomy.com/images/topicimages/s/se/second_inauguration_of_ronald_reag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769" y="4572000"/>
            <a:ext cx="2962539"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5802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solidFill>
                  <a:srgbClr val="CCFFFF"/>
                </a:solidFill>
              </a:rPr>
              <a:t>National Popular Vote Plan</a:t>
            </a:r>
          </a:p>
        </p:txBody>
      </p:sp>
      <p:sp>
        <p:nvSpPr>
          <p:cNvPr id="29699" name="Rectangle 3"/>
          <p:cNvSpPr>
            <a:spLocks noGrp="1" noChangeArrowheads="1"/>
          </p:cNvSpPr>
          <p:nvPr>
            <p:ph type="body" idx="1"/>
          </p:nvPr>
        </p:nvSpPr>
        <p:spPr/>
        <p:txBody>
          <a:bodyPr>
            <a:normAutofit/>
          </a:bodyPr>
          <a:lstStyle/>
          <a:p>
            <a:r>
              <a:rPr lang="en-US" sz="3200" dirty="0">
                <a:solidFill>
                  <a:schemeClr val="tx1">
                    <a:lumMod val="65000"/>
                    <a:lumOff val="35000"/>
                  </a:schemeClr>
                </a:solidFill>
              </a:rPr>
              <a:t>No change to Constitution required</a:t>
            </a:r>
          </a:p>
          <a:p>
            <a:r>
              <a:rPr lang="en-US" sz="3200" dirty="0">
                <a:solidFill>
                  <a:schemeClr val="tx1">
                    <a:lumMod val="65000"/>
                    <a:lumOff val="35000"/>
                  </a:schemeClr>
                </a:solidFill>
              </a:rPr>
              <a:t>Proposed in 2006</a:t>
            </a:r>
          </a:p>
          <a:p>
            <a:r>
              <a:rPr lang="en-US" sz="3200" dirty="0">
                <a:solidFill>
                  <a:schemeClr val="tx1">
                    <a:lumMod val="65000"/>
                    <a:lumOff val="35000"/>
                  </a:schemeClr>
                </a:solidFill>
              </a:rPr>
              <a:t>All of the State’s electoral votes are to be awarded to the winner of the national popular vote</a:t>
            </a:r>
          </a:p>
        </p:txBody>
      </p:sp>
    </p:spTree>
    <p:extLst>
      <p:ext uri="{BB962C8B-B14F-4D97-AF65-F5344CB8AC3E}">
        <p14:creationId xmlns:p14="http://schemas.microsoft.com/office/powerpoint/2010/main" val="580263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2000"/>
                                        <p:tgtEl>
                                          <p:spTgt spid="29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2000"/>
                                        <p:tgtEl>
                                          <p:spTgt spid="296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fade">
                                      <p:cBhvr>
                                        <p:cTn id="22" dur="20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solidFill>
                  <a:srgbClr val="009999"/>
                </a:solidFill>
              </a:rPr>
              <a:t>Defense of the Electoral College</a:t>
            </a:r>
          </a:p>
        </p:txBody>
      </p:sp>
      <p:sp>
        <p:nvSpPr>
          <p:cNvPr id="30723" name="Rectangle 3"/>
          <p:cNvSpPr>
            <a:spLocks noGrp="1" noChangeArrowheads="1"/>
          </p:cNvSpPr>
          <p:nvPr>
            <p:ph type="body" idx="1"/>
          </p:nvPr>
        </p:nvSpPr>
        <p:spPr/>
        <p:txBody>
          <a:bodyPr>
            <a:normAutofit/>
          </a:bodyPr>
          <a:lstStyle/>
          <a:p>
            <a:r>
              <a:rPr lang="en-US" sz="2800" dirty="0">
                <a:solidFill>
                  <a:srgbClr val="009999"/>
                </a:solidFill>
              </a:rPr>
              <a:t>Only 2 elections have actually gone to the House</a:t>
            </a:r>
          </a:p>
          <a:p>
            <a:r>
              <a:rPr lang="en-US" sz="2800" dirty="0">
                <a:solidFill>
                  <a:srgbClr val="009999"/>
                </a:solidFill>
              </a:rPr>
              <a:t>Loser of popular vote has only won the presidency 4 times in </a:t>
            </a:r>
            <a:r>
              <a:rPr lang="en-US" sz="2800" dirty="0" smtClean="0">
                <a:solidFill>
                  <a:srgbClr val="009999"/>
                </a:solidFill>
              </a:rPr>
              <a:t>56 </a:t>
            </a:r>
            <a:r>
              <a:rPr lang="en-US" sz="2800" dirty="0">
                <a:solidFill>
                  <a:srgbClr val="009999"/>
                </a:solidFill>
              </a:rPr>
              <a:t>elections</a:t>
            </a:r>
          </a:p>
          <a:p>
            <a:r>
              <a:rPr lang="en-US" sz="2800" dirty="0">
                <a:solidFill>
                  <a:srgbClr val="009999"/>
                </a:solidFill>
              </a:rPr>
              <a:t>Known process – each reform may have its own defects </a:t>
            </a:r>
            <a:r>
              <a:rPr lang="en-US" sz="2800" dirty="0" smtClean="0">
                <a:solidFill>
                  <a:srgbClr val="009999"/>
                </a:solidFill>
              </a:rPr>
              <a:t>that are unknown </a:t>
            </a:r>
            <a:r>
              <a:rPr lang="en-US" sz="2800" dirty="0">
                <a:solidFill>
                  <a:srgbClr val="009999"/>
                </a:solidFill>
              </a:rPr>
              <a:t>until used</a:t>
            </a:r>
          </a:p>
          <a:p>
            <a:r>
              <a:rPr lang="en-US" sz="2800" dirty="0">
                <a:solidFill>
                  <a:srgbClr val="009999"/>
                </a:solidFill>
              </a:rPr>
              <a:t>Identification of winner is quick and certain</a:t>
            </a:r>
          </a:p>
        </p:txBody>
      </p:sp>
    </p:spTree>
    <p:extLst>
      <p:ext uri="{BB962C8B-B14F-4D97-AF65-F5344CB8AC3E}">
        <p14:creationId xmlns:p14="http://schemas.microsoft.com/office/powerpoint/2010/main" val="275261547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2000" fill="hold"/>
                                        <p:tgtEl>
                                          <p:spTgt spid="30722"/>
                                        </p:tgtEl>
                                        <p:attrNameLst>
                                          <p:attrName>ppt_w</p:attrName>
                                        </p:attrNameLst>
                                      </p:cBhvr>
                                      <p:tavLst>
                                        <p:tav tm="0">
                                          <p:val>
                                            <p:strVal val="#ppt_w"/>
                                          </p:val>
                                        </p:tav>
                                        <p:tav tm="100000">
                                          <p:val>
                                            <p:strVal val="#ppt_w"/>
                                          </p:val>
                                        </p:tav>
                                      </p:tavLst>
                                    </p:anim>
                                    <p:anim calcmode="lin" valueType="num">
                                      <p:cBhvr>
                                        <p:cTn id="8" dur="2000" fill="hold"/>
                                        <p:tgtEl>
                                          <p:spTgt spid="3072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30722"/>
                                        </p:tgtEl>
                                        <p:attrNameLst>
                                          <p:attrName>ppt_x</p:attrName>
                                        </p:attrNameLst>
                                      </p:cBhvr>
                                      <p:tavLst>
                                        <p:tav tm="0">
                                          <p:val>
                                            <p:strVal val="#ppt_x-.4"/>
                                          </p:val>
                                        </p:tav>
                                        <p:tav tm="100000">
                                          <p:val>
                                            <p:strVal val="#ppt_x"/>
                                          </p:val>
                                        </p:tav>
                                      </p:tavLst>
                                    </p:anim>
                                    <p:anim calcmode="lin" valueType="num">
                                      <p:cBhvr>
                                        <p:cTn id="10" dur="2000" fill="hold"/>
                                        <p:tgtEl>
                                          <p:spTgt spid="3072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0723">
                                            <p:txEl>
                                              <p:pRg st="0" end="0"/>
                                            </p:txEl>
                                          </p:spTgt>
                                        </p:tgtEl>
                                        <p:attrNameLst>
                                          <p:attrName>style.visibility</p:attrName>
                                        </p:attrNameLst>
                                      </p:cBhvr>
                                      <p:to>
                                        <p:strVal val="visible"/>
                                      </p:to>
                                    </p:set>
                                    <p:animEffect transition="in" filter="fade">
                                      <p:cBhvr>
                                        <p:cTn id="15" dur="500">
                                          <p:stCondLst>
                                            <p:cond delay="0"/>
                                          </p:stCondLst>
                                        </p:cTn>
                                        <p:tgtEl>
                                          <p:spTgt spid="30723">
                                            <p:txEl>
                                              <p:pRg st="0" end="0"/>
                                            </p:txEl>
                                          </p:spTgt>
                                        </p:tgtEl>
                                      </p:cBhvr>
                                    </p:animEffect>
                                    <p:anim calcmode="lin" valueType="num">
                                      <p:cBhvr>
                                        <p:cTn id="16" dur="500" fill="hold">
                                          <p:stCondLst>
                                            <p:cond delay="0"/>
                                          </p:stCondLst>
                                        </p:cTn>
                                        <p:tgtEl>
                                          <p:spTgt spid="3072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30723">
                                            <p:txEl>
                                              <p:pRg st="1" end="1"/>
                                            </p:txEl>
                                          </p:spTgt>
                                        </p:tgtEl>
                                        <p:attrNameLst>
                                          <p:attrName>style.visibility</p:attrName>
                                        </p:attrNameLst>
                                      </p:cBhvr>
                                      <p:to>
                                        <p:strVal val="visible"/>
                                      </p:to>
                                    </p:set>
                                    <p:animEffect transition="in" filter="fade">
                                      <p:cBhvr>
                                        <p:cTn id="22" dur="500">
                                          <p:stCondLst>
                                            <p:cond delay="0"/>
                                          </p:stCondLst>
                                        </p:cTn>
                                        <p:tgtEl>
                                          <p:spTgt spid="30723">
                                            <p:txEl>
                                              <p:pRg st="1" end="1"/>
                                            </p:txEl>
                                          </p:spTgt>
                                        </p:tgtEl>
                                      </p:cBhvr>
                                    </p:animEffect>
                                    <p:anim calcmode="lin" valueType="num">
                                      <p:cBhvr>
                                        <p:cTn id="23" dur="500" fill="hold">
                                          <p:stCondLst>
                                            <p:cond delay="0"/>
                                          </p:stCondLst>
                                        </p:cTn>
                                        <p:tgtEl>
                                          <p:spTgt spid="30723">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30723">
                                            <p:txEl>
                                              <p:pRg st="2" end="2"/>
                                            </p:txEl>
                                          </p:spTgt>
                                        </p:tgtEl>
                                        <p:attrNameLst>
                                          <p:attrName>style.visibility</p:attrName>
                                        </p:attrNameLst>
                                      </p:cBhvr>
                                      <p:to>
                                        <p:strVal val="visible"/>
                                      </p:to>
                                    </p:set>
                                    <p:animEffect transition="in" filter="fade">
                                      <p:cBhvr>
                                        <p:cTn id="29" dur="500">
                                          <p:stCondLst>
                                            <p:cond delay="0"/>
                                          </p:stCondLst>
                                        </p:cTn>
                                        <p:tgtEl>
                                          <p:spTgt spid="30723">
                                            <p:txEl>
                                              <p:pRg st="2" end="2"/>
                                            </p:txEl>
                                          </p:spTgt>
                                        </p:tgtEl>
                                      </p:cBhvr>
                                    </p:animEffect>
                                    <p:anim calcmode="lin" valueType="num">
                                      <p:cBhvr>
                                        <p:cTn id="30" dur="500" fill="hold">
                                          <p:stCondLst>
                                            <p:cond delay="0"/>
                                          </p:stCondLst>
                                        </p:cTn>
                                        <p:tgtEl>
                                          <p:spTgt spid="30723">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30723">
                                            <p:txEl>
                                              <p:pRg st="3" end="3"/>
                                            </p:txEl>
                                          </p:spTgt>
                                        </p:tgtEl>
                                        <p:attrNameLst>
                                          <p:attrName>style.visibility</p:attrName>
                                        </p:attrNameLst>
                                      </p:cBhvr>
                                      <p:to>
                                        <p:strVal val="visible"/>
                                      </p:to>
                                    </p:set>
                                    <p:animEffect transition="in" filter="fade">
                                      <p:cBhvr>
                                        <p:cTn id="36" dur="500">
                                          <p:stCondLst>
                                            <p:cond delay="0"/>
                                          </p:stCondLst>
                                        </p:cTn>
                                        <p:tgtEl>
                                          <p:spTgt spid="30723">
                                            <p:txEl>
                                              <p:pRg st="3" end="3"/>
                                            </p:txEl>
                                          </p:spTgt>
                                        </p:tgtEl>
                                      </p:cBhvr>
                                    </p:animEffect>
                                    <p:anim calcmode="lin" valueType="num">
                                      <p:cBhvr>
                                        <p:cTn id="37" dur="500" fill="hold">
                                          <p:stCondLst>
                                            <p:cond delay="0"/>
                                          </p:stCondLst>
                                        </p:cTn>
                                        <p:tgtEl>
                                          <p:spTgt spid="30723">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Electoral college videos</a:t>
            </a:r>
            <a:endParaRPr lang="en-US" dirty="0"/>
          </a:p>
        </p:txBody>
      </p:sp>
      <p:sp>
        <p:nvSpPr>
          <p:cNvPr id="3" name="Content Placeholder 2"/>
          <p:cNvSpPr>
            <a:spLocks noGrp="1"/>
          </p:cNvSpPr>
          <p:nvPr>
            <p:ph idx="1"/>
          </p:nvPr>
        </p:nvSpPr>
        <p:spPr/>
        <p:txBody>
          <a:bodyPr/>
          <a:lstStyle/>
          <a:p>
            <a:r>
              <a:rPr lang="en-US" dirty="0"/>
              <a:t>Electoral </a:t>
            </a:r>
            <a:r>
              <a:rPr lang="en-US" dirty="0" smtClean="0"/>
              <a:t>College explained:</a:t>
            </a:r>
            <a:endParaRPr lang="en-US" dirty="0" smtClean="0">
              <a:effectLst/>
              <a:hlinkClick r:id="rId2"/>
            </a:endParaRPr>
          </a:p>
          <a:p>
            <a:pPr lvl="1"/>
            <a:r>
              <a:rPr lang="en-US" dirty="0" smtClean="0">
                <a:hlinkClick r:id="rId2"/>
              </a:rPr>
              <a:t>https://www.youtube.com/watch?v=OUS9mM8Xbbw</a:t>
            </a:r>
            <a:endParaRPr lang="en-US" dirty="0" smtClean="0"/>
          </a:p>
          <a:p>
            <a:endParaRPr lang="en-US" dirty="0" smtClean="0"/>
          </a:p>
          <a:p>
            <a:r>
              <a:rPr lang="en-US" dirty="0" smtClean="0"/>
              <a:t>Electoral College and Elections:</a:t>
            </a:r>
          </a:p>
          <a:p>
            <a:pPr lvl="1"/>
            <a:r>
              <a:rPr lang="en-US" dirty="0">
                <a:hlinkClick r:id="rId3"/>
              </a:rPr>
              <a:t>https://</a:t>
            </a:r>
            <a:r>
              <a:rPr lang="en-US" dirty="0" smtClean="0">
                <a:hlinkClick r:id="rId3"/>
              </a:rPr>
              <a:t>www.youtube.com/watch?v=Sl4Pb5Ypbho</a:t>
            </a:r>
            <a:r>
              <a:rPr lang="en-US" dirty="0" smtClean="0"/>
              <a:t> </a:t>
            </a:r>
          </a:p>
          <a:p>
            <a:endParaRPr lang="en-US" b="1" dirty="0" smtClean="0"/>
          </a:p>
          <a:p>
            <a:r>
              <a:rPr lang="en-US" b="1" dirty="0" smtClean="0"/>
              <a:t>Explain the Electoral College and one election that was impacted by it.</a:t>
            </a:r>
          </a:p>
        </p:txBody>
      </p:sp>
    </p:spTree>
    <p:extLst>
      <p:ext uri="{BB962C8B-B14F-4D97-AF65-F5344CB8AC3E}">
        <p14:creationId xmlns:p14="http://schemas.microsoft.com/office/powerpoint/2010/main" val="116988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910328"/>
          </a:xfrm>
        </p:spPr>
        <p:txBody>
          <a:bodyPr>
            <a:normAutofit fontScale="85000" lnSpcReduction="10000"/>
          </a:bodyPr>
          <a:lstStyle/>
          <a:p>
            <a:r>
              <a:rPr lang="en-US" dirty="0" smtClean="0">
                <a:solidFill>
                  <a:srgbClr val="FF0000"/>
                </a:solidFill>
              </a:rPr>
              <a:t>The President serves a four year term.</a:t>
            </a:r>
          </a:p>
          <a:p>
            <a:pPr lvl="1"/>
            <a:endParaRPr lang="en-US" dirty="0" smtClean="0"/>
          </a:p>
          <a:p>
            <a:pPr lvl="1"/>
            <a:r>
              <a:rPr lang="en-US" dirty="0" smtClean="0"/>
              <a:t>The Framers considered a variety of limits on a president’s term, including one six or seven year term.</a:t>
            </a:r>
          </a:p>
          <a:p>
            <a:pPr lvl="1"/>
            <a:endParaRPr lang="en-US" dirty="0" smtClean="0"/>
          </a:p>
          <a:p>
            <a:pPr lvl="1"/>
            <a:r>
              <a:rPr lang="en-US" dirty="0" smtClean="0"/>
              <a:t>Hamilton liked the idea of a four year term, as it was long enough for a President to </a:t>
            </a:r>
            <a:r>
              <a:rPr lang="en-US" u="sng" dirty="0" smtClean="0"/>
              <a:t>“have gained experience, demonstrated his abilities, and established stable policies.”</a:t>
            </a:r>
          </a:p>
          <a:p>
            <a:pPr marL="0" indent="0">
              <a:buNone/>
            </a:pPr>
            <a:endParaRPr lang="en-US" dirty="0" smtClean="0"/>
          </a:p>
        </p:txBody>
      </p:sp>
      <p:sp>
        <p:nvSpPr>
          <p:cNvPr id="5" name="Content Placeholder 4"/>
          <p:cNvSpPr>
            <a:spLocks noGrp="1"/>
          </p:cNvSpPr>
          <p:nvPr>
            <p:ph sz="half" idx="2"/>
          </p:nvPr>
        </p:nvSpPr>
        <p:spPr>
          <a:xfrm>
            <a:off x="4648200" y="1719072"/>
            <a:ext cx="4038600" cy="4910328"/>
          </a:xfrm>
        </p:spPr>
        <p:txBody>
          <a:bodyPr>
            <a:normAutofit fontScale="85000" lnSpcReduction="10000"/>
          </a:bodyPr>
          <a:lstStyle/>
          <a:p>
            <a:r>
              <a:rPr lang="en-US" dirty="0" smtClean="0">
                <a:solidFill>
                  <a:srgbClr val="FF0000"/>
                </a:solidFill>
              </a:rPr>
              <a:t>Originally, there were no limits on how many terms a President could serve.</a:t>
            </a:r>
          </a:p>
          <a:p>
            <a:pPr lvl="1"/>
            <a:endParaRPr lang="en-US" dirty="0" smtClean="0"/>
          </a:p>
          <a:p>
            <a:pPr lvl="1"/>
            <a:r>
              <a:rPr lang="en-US" dirty="0" smtClean="0"/>
              <a:t>Starting with Washington, Presidents refused to seek more than two terms.</a:t>
            </a:r>
          </a:p>
          <a:p>
            <a:pPr lvl="1"/>
            <a:endParaRPr lang="en-US" u="sng" dirty="0" smtClean="0"/>
          </a:p>
          <a:p>
            <a:pPr lvl="1"/>
            <a:r>
              <a:rPr lang="en-US" u="sng" dirty="0" smtClean="0"/>
              <a:t>This “no third term tradition” became an unwritten rule.</a:t>
            </a:r>
          </a:p>
          <a:p>
            <a:pPr marL="0" indent="0">
              <a:buNone/>
            </a:pPr>
            <a:endParaRPr lang="en-US" dirty="0" smtClean="0"/>
          </a:p>
          <a:p>
            <a:pPr marL="914400" lvl="2" indent="0">
              <a:buNone/>
            </a:pPr>
            <a:endParaRPr lang="en-US" dirty="0">
              <a:solidFill>
                <a:srgbClr val="FF0000"/>
              </a:solidFill>
            </a:endParaRPr>
          </a:p>
        </p:txBody>
      </p:sp>
      <p:sp>
        <p:nvSpPr>
          <p:cNvPr id="2" name="Title 1"/>
          <p:cNvSpPr>
            <a:spLocks noGrp="1"/>
          </p:cNvSpPr>
          <p:nvPr>
            <p:ph type="title"/>
          </p:nvPr>
        </p:nvSpPr>
        <p:spPr/>
        <p:txBody>
          <a:bodyPr/>
          <a:lstStyle/>
          <a:p>
            <a:r>
              <a:rPr lang="en-US" dirty="0" smtClean="0"/>
              <a:t>The President’s Term</a:t>
            </a:r>
            <a:endParaRPr lang="en-US" dirty="0"/>
          </a:p>
        </p:txBody>
      </p:sp>
    </p:spTree>
    <p:extLst>
      <p:ext uri="{BB962C8B-B14F-4D97-AF65-F5344CB8AC3E}">
        <p14:creationId xmlns:p14="http://schemas.microsoft.com/office/powerpoint/2010/main" val="19721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marL="0" indent="0" algn="ctr">
              <a:buNone/>
            </a:pPr>
            <a:r>
              <a:rPr lang="en-US" sz="4000" dirty="0" smtClean="0"/>
              <a:t>What President was the first to break “no third term tradition?”</a:t>
            </a:r>
          </a:p>
          <a:p>
            <a:pPr marL="0" indent="0">
              <a:buNone/>
            </a:pPr>
            <a:endParaRPr lang="en-US" sz="4000" dirty="0"/>
          </a:p>
          <a:p>
            <a:pPr marL="0" indent="0">
              <a:buNone/>
            </a:pPr>
            <a:endParaRPr lang="en-US" sz="4000" dirty="0" smtClean="0"/>
          </a:p>
          <a:p>
            <a:pPr marL="0" indent="0" algn="ctr">
              <a:buNone/>
            </a:pPr>
            <a:r>
              <a:rPr lang="en-US" sz="4000" dirty="0" smtClean="0"/>
              <a:t>What year did he break this tradition?</a:t>
            </a:r>
            <a:endParaRPr lang="en-US" sz="4000" dirty="0"/>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292032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757928"/>
          </a:xfrm>
        </p:spPr>
        <p:txBody>
          <a:bodyPr>
            <a:normAutofit fontScale="62500" lnSpcReduction="20000"/>
          </a:bodyPr>
          <a:lstStyle/>
          <a:p>
            <a:r>
              <a:rPr lang="en-US" dirty="0" smtClean="0"/>
              <a:t>In </a:t>
            </a:r>
            <a:r>
              <a:rPr lang="en-US" u="sng" dirty="0" smtClean="0"/>
              <a:t>1940</a:t>
            </a:r>
            <a:r>
              <a:rPr lang="en-US" dirty="0" smtClean="0"/>
              <a:t>, </a:t>
            </a:r>
            <a:r>
              <a:rPr lang="en-US" u="sng" dirty="0" smtClean="0"/>
              <a:t>Franklin Delano Roosevelt</a:t>
            </a:r>
            <a:r>
              <a:rPr lang="en-US" dirty="0" smtClean="0"/>
              <a:t> broke tradition by seeking, and winning, a </a:t>
            </a:r>
            <a:r>
              <a:rPr lang="en-US" u="sng" dirty="0" smtClean="0"/>
              <a:t>third term. He won a fourth term in 1944.</a:t>
            </a:r>
          </a:p>
          <a:p>
            <a:pPr marL="45720" indent="0">
              <a:buNone/>
            </a:pPr>
            <a:endParaRPr lang="en-US" u="sng" dirty="0" smtClean="0"/>
          </a:p>
          <a:p>
            <a:r>
              <a:rPr lang="en-US" dirty="0" smtClean="0">
                <a:solidFill>
                  <a:srgbClr val="FF0000"/>
                </a:solidFill>
              </a:rPr>
              <a:t>The </a:t>
            </a:r>
            <a:r>
              <a:rPr lang="en-US" u="sng" dirty="0" smtClean="0">
                <a:solidFill>
                  <a:srgbClr val="FF0000"/>
                </a:solidFill>
              </a:rPr>
              <a:t>22</a:t>
            </a:r>
            <a:r>
              <a:rPr lang="en-US" u="sng" baseline="30000" dirty="0" smtClean="0">
                <a:solidFill>
                  <a:srgbClr val="FF0000"/>
                </a:solidFill>
              </a:rPr>
              <a:t>nd</a:t>
            </a:r>
            <a:r>
              <a:rPr lang="en-US" u="sng" dirty="0" smtClean="0">
                <a:solidFill>
                  <a:srgbClr val="FF0000"/>
                </a:solidFill>
              </a:rPr>
              <a:t> Amendment</a:t>
            </a:r>
            <a:r>
              <a:rPr lang="en-US" dirty="0" smtClean="0">
                <a:solidFill>
                  <a:srgbClr val="FF0000"/>
                </a:solidFill>
              </a:rPr>
              <a:t>, passed in 1951, limits a President to being elected twice, and a President cannot serve for more than ten years.</a:t>
            </a:r>
          </a:p>
          <a:p>
            <a:endParaRPr lang="en-US" dirty="0" smtClean="0">
              <a:solidFill>
                <a:srgbClr val="FF0000"/>
              </a:solidFill>
            </a:endParaRPr>
          </a:p>
          <a:p>
            <a:r>
              <a:rPr lang="en-US" dirty="0" smtClean="0"/>
              <a:t>Some Presidents, including Presidents Truman, Eisenhower, and Reagan have called for a repeal of this amendment.</a:t>
            </a:r>
          </a:p>
          <a:p>
            <a:pPr marL="45720" indent="0">
              <a:buNone/>
            </a:pPr>
            <a:endParaRPr lang="en-US" dirty="0" smtClean="0"/>
          </a:p>
          <a:p>
            <a:pPr marL="457200" lvl="1" indent="0">
              <a:buNone/>
            </a:pPr>
            <a:r>
              <a:rPr lang="en-US" dirty="0" smtClean="0"/>
              <a:t>  </a:t>
            </a:r>
          </a:p>
        </p:txBody>
      </p:sp>
      <p:sp>
        <p:nvSpPr>
          <p:cNvPr id="4" name="Content Placeholder 3"/>
          <p:cNvSpPr>
            <a:spLocks noGrp="1"/>
          </p:cNvSpPr>
          <p:nvPr>
            <p:ph sz="half" idx="2"/>
          </p:nvPr>
        </p:nvSpPr>
        <p:spPr/>
        <p:txBody>
          <a:bodyPr>
            <a:normAutofit fontScale="62500" lnSpcReduction="20000"/>
          </a:bodyPr>
          <a:lstStyle/>
          <a:p>
            <a:pPr marL="0" indent="0">
              <a:buNone/>
            </a:pPr>
            <a:endParaRPr lang="en-US" dirty="0"/>
          </a:p>
        </p:txBody>
      </p:sp>
      <p:sp>
        <p:nvSpPr>
          <p:cNvPr id="2" name="Title 1"/>
          <p:cNvSpPr>
            <a:spLocks noGrp="1"/>
          </p:cNvSpPr>
          <p:nvPr>
            <p:ph type="title"/>
          </p:nvPr>
        </p:nvSpPr>
        <p:spPr/>
        <p:txBody>
          <a:bodyPr/>
          <a:lstStyle/>
          <a:p>
            <a:r>
              <a:rPr lang="en-US" dirty="0" smtClean="0"/>
              <a:t>Adding Term Limits</a:t>
            </a:r>
            <a:endParaRPr lang="en-US" dirty="0"/>
          </a:p>
        </p:txBody>
      </p:sp>
      <p:pic>
        <p:nvPicPr>
          <p:cNvPr id="1026" name="Picture 2" descr="http://www.apcmuseum.org/wp-content/uploads/2010/04/roosevelt_ag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978" y="1616579"/>
            <a:ext cx="1812421" cy="1812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2.iofferphoto.com/img3/item/212/080/632/1940-willkie-roosevelt-we-don-t-want-eleanor-button-pin-e6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616579"/>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pture.s3.amazonaws.com/000001269a8ef6e76f6c91ab007f000000000001.22nd_Amendment_Clipp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81400"/>
            <a:ext cx="3762375" cy="307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77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3600" dirty="0" smtClean="0"/>
              <a:t> So we talked about the qualifications to be President…but what does he/she get out of the deal?</a:t>
            </a:r>
          </a:p>
          <a:p>
            <a:pPr lvl="1"/>
            <a:r>
              <a:rPr lang="en-US" sz="3400" dirty="0" smtClean="0"/>
              <a:t>Well…besides the theme song and cool looking seal…</a:t>
            </a:r>
            <a:endParaRPr lang="en-US" sz="3400" dirty="0"/>
          </a:p>
        </p:txBody>
      </p:sp>
      <p:sp>
        <p:nvSpPr>
          <p:cNvPr id="5" name="Title 4"/>
          <p:cNvSpPr>
            <a:spLocks noGrp="1"/>
          </p:cNvSpPr>
          <p:nvPr>
            <p:ph type="title"/>
          </p:nvPr>
        </p:nvSpPr>
        <p:spPr/>
        <p:txBody>
          <a:bodyPr/>
          <a:lstStyle/>
          <a:p>
            <a:r>
              <a:rPr lang="en-US" dirty="0" smtClean="0"/>
              <a:t>Perks???</a:t>
            </a:r>
            <a:endParaRPr lang="en-US" dirty="0"/>
          </a:p>
        </p:txBody>
      </p:sp>
    </p:spTree>
    <p:extLst>
      <p:ext uri="{BB962C8B-B14F-4D97-AF65-F5344CB8AC3E}">
        <p14:creationId xmlns:p14="http://schemas.microsoft.com/office/powerpoint/2010/main" val="196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600200"/>
            <a:ext cx="8153400" cy="5029200"/>
          </a:xfrm>
        </p:spPr>
        <p:txBody>
          <a:bodyPr>
            <a:normAutofit fontScale="92500" lnSpcReduction="10000"/>
          </a:bodyPr>
          <a:lstStyle/>
          <a:p>
            <a:r>
              <a:rPr lang="en-US" dirty="0"/>
              <a:t>Who do you think sets the President’s  salary?</a:t>
            </a:r>
          </a:p>
          <a:p>
            <a:endParaRPr lang="en-US" dirty="0"/>
          </a:p>
          <a:p>
            <a:r>
              <a:rPr lang="en-US" dirty="0"/>
              <a:t>What do you think the President’s salary should be?</a:t>
            </a:r>
          </a:p>
          <a:p>
            <a:endParaRPr lang="en-US" dirty="0" smtClean="0"/>
          </a:p>
          <a:p>
            <a:r>
              <a:rPr lang="en-US" dirty="0" smtClean="0"/>
              <a:t>Congress determines the President’s yearly salary. </a:t>
            </a:r>
          </a:p>
          <a:p>
            <a:pPr lvl="2"/>
            <a:r>
              <a:rPr lang="en-US" dirty="0" smtClean="0"/>
              <a:t>In 1789, it was $25,000.</a:t>
            </a:r>
          </a:p>
          <a:p>
            <a:pPr lvl="2"/>
            <a:r>
              <a:rPr lang="en-US" dirty="0" smtClean="0"/>
              <a:t>Since 2001, it is $400,000 a year</a:t>
            </a:r>
          </a:p>
          <a:p>
            <a:pPr lvl="1"/>
            <a:endParaRPr lang="en-US" dirty="0" smtClean="0"/>
          </a:p>
          <a:p>
            <a:pPr lvl="1"/>
            <a:r>
              <a:rPr lang="en-US" dirty="0" smtClean="0"/>
              <a:t>The President is also given a $50,000 expense allowance. He may spend this money however he wants (yes, he is taxed on this money). </a:t>
            </a:r>
            <a:endParaRPr lang="en-US" dirty="0"/>
          </a:p>
        </p:txBody>
      </p:sp>
      <p:sp>
        <p:nvSpPr>
          <p:cNvPr id="2" name="Title 1"/>
          <p:cNvSpPr>
            <a:spLocks noGrp="1"/>
          </p:cNvSpPr>
          <p:nvPr>
            <p:ph type="title"/>
          </p:nvPr>
        </p:nvSpPr>
        <p:spPr/>
        <p:txBody>
          <a:bodyPr/>
          <a:lstStyle/>
          <a:p>
            <a:r>
              <a:rPr lang="en-US" dirty="0" smtClean="0"/>
              <a:t>Presidential Pay</a:t>
            </a:r>
            <a:endParaRPr lang="en-US" dirty="0"/>
          </a:p>
        </p:txBody>
      </p:sp>
    </p:spTree>
    <p:extLst>
      <p:ext uri="{BB962C8B-B14F-4D97-AF65-F5344CB8AC3E}">
        <p14:creationId xmlns:p14="http://schemas.microsoft.com/office/powerpoint/2010/main" val="429238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 calcmode="lin" valueType="num">
                                      <p:cBhvr>
                                        <p:cTn id="2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4">
                                            <p:txEl>
                                              <p:pRg st="5" end="5"/>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4">
                                            <p:txEl>
                                              <p:pRg st="6" end="6"/>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 calcmode="lin" valueType="num">
                                      <p:cBhvr>
                                        <p:cTn id="3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3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2347</TotalTime>
  <Words>2010</Words>
  <Application>Microsoft Office PowerPoint</Application>
  <PresentationFormat>On-screen Show (4:3)</PresentationFormat>
  <Paragraphs>233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Grid</vt:lpstr>
      <vt:lpstr>The Presidency</vt:lpstr>
      <vt:lpstr>Let’s Get Into a Patriotic Mood, Shall We?</vt:lpstr>
      <vt:lpstr>Formal Qualifications</vt:lpstr>
      <vt:lpstr>Formal Qualifications to be President</vt:lpstr>
      <vt:lpstr>The President’s Term</vt:lpstr>
      <vt:lpstr>PowerPoint Presentation</vt:lpstr>
      <vt:lpstr>Adding Term Limits</vt:lpstr>
      <vt:lpstr>Perks???</vt:lpstr>
      <vt:lpstr>Presidential Pay</vt:lpstr>
      <vt:lpstr>Benefits of Being the President</vt:lpstr>
      <vt:lpstr>Benefits of Being the President</vt:lpstr>
      <vt:lpstr>PowerPoint Presentation</vt:lpstr>
      <vt:lpstr>Benefits of being the President</vt:lpstr>
      <vt:lpstr>PowerPoint Presentation</vt:lpstr>
      <vt:lpstr>The President’s Roles</vt:lpstr>
      <vt:lpstr>President’s roles…</vt:lpstr>
      <vt:lpstr>President’s roles…</vt:lpstr>
      <vt:lpstr>President’s roles…</vt:lpstr>
      <vt:lpstr>The President’s Roles…</vt:lpstr>
      <vt:lpstr>The President’s Roles…</vt:lpstr>
      <vt:lpstr>The President’s Roles…</vt:lpstr>
      <vt:lpstr>The President’s Roles…</vt:lpstr>
      <vt:lpstr>Vp, Succession and the electoral college</vt:lpstr>
      <vt:lpstr>Office of Vice-Presidency</vt:lpstr>
      <vt:lpstr>Presidential Succession: 25th Amendment - 1967</vt:lpstr>
      <vt:lpstr>Presidential Succession Act  of 1947</vt:lpstr>
      <vt:lpstr>Videos</vt:lpstr>
      <vt:lpstr>Presidential Selection The Framers’ Plan</vt:lpstr>
      <vt:lpstr>12th Amendment - 1804</vt:lpstr>
      <vt:lpstr>Electoral College</vt:lpstr>
      <vt:lpstr>Winner Takes All Approach</vt:lpstr>
      <vt:lpstr>What’s wrong with this system?</vt:lpstr>
      <vt:lpstr>1st Major Flaw in Electoral College</vt:lpstr>
      <vt:lpstr>2nd Major Flaw of Electoral College</vt:lpstr>
      <vt:lpstr>3rd Major Flaw in Electoral College</vt:lpstr>
      <vt:lpstr>Proposals to Reform  Electoral College</vt:lpstr>
      <vt:lpstr>The District Plan</vt:lpstr>
      <vt:lpstr>The Proportional Plan</vt:lpstr>
      <vt:lpstr>Direct Popular Election</vt:lpstr>
      <vt:lpstr>National Popular Vote Plan</vt:lpstr>
      <vt:lpstr>Defense of the Electoral College</vt:lpstr>
      <vt:lpstr>Electoral college videos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Presidency</dc:title>
  <dc:creator>AARON L. HENRICKS</dc:creator>
  <cp:lastModifiedBy>00, 00</cp:lastModifiedBy>
  <cp:revision>111</cp:revision>
  <cp:lastPrinted>2015-10-30T12:06:04Z</cp:lastPrinted>
  <dcterms:created xsi:type="dcterms:W3CDTF">2011-10-04T11:46:08Z</dcterms:created>
  <dcterms:modified xsi:type="dcterms:W3CDTF">2016-03-31T20:20:08Z</dcterms:modified>
</cp:coreProperties>
</file>