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7" r:id="rId5"/>
    <p:sldId id="258" r:id="rId6"/>
    <p:sldId id="259" r:id="rId7"/>
    <p:sldId id="272" r:id="rId8"/>
    <p:sldId id="260" r:id="rId9"/>
    <p:sldId id="262" r:id="rId10"/>
    <p:sldId id="263" r:id="rId11"/>
    <p:sldId id="273" r:id="rId12"/>
    <p:sldId id="274" r:id="rId13"/>
    <p:sldId id="275" r:id="rId14"/>
    <p:sldId id="270" r:id="rId15"/>
    <p:sldId id="271"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28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06CB7-62C5-45A2-9FAC-DE9CD9DBC12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60678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06CB7-62C5-45A2-9FAC-DE9CD9DBC12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354710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06CB7-62C5-45A2-9FAC-DE9CD9DBC12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182972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06CB7-62C5-45A2-9FAC-DE9CD9DBC12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415521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06CB7-62C5-45A2-9FAC-DE9CD9DBC12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401046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006CB7-62C5-45A2-9FAC-DE9CD9DBC12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115685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006CB7-62C5-45A2-9FAC-DE9CD9DBC123}"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247697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006CB7-62C5-45A2-9FAC-DE9CD9DBC123}"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29382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06CB7-62C5-45A2-9FAC-DE9CD9DBC123}"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284553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06CB7-62C5-45A2-9FAC-DE9CD9DBC12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286395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06CB7-62C5-45A2-9FAC-DE9CD9DBC12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EE766-BBF7-4D45-BFF9-A215E26E97B6}" type="slidenum">
              <a:rPr lang="en-US" smtClean="0"/>
              <a:t>‹#›</a:t>
            </a:fld>
            <a:endParaRPr lang="en-US"/>
          </a:p>
        </p:txBody>
      </p:sp>
    </p:spTree>
    <p:extLst>
      <p:ext uri="{BB962C8B-B14F-4D97-AF65-F5344CB8AC3E}">
        <p14:creationId xmlns:p14="http://schemas.microsoft.com/office/powerpoint/2010/main" val="59771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06CB7-62C5-45A2-9FAC-DE9CD9DBC123}" type="datetimeFigureOut">
              <a:rPr lang="en-US" smtClean="0"/>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EE766-BBF7-4D45-BFF9-A215E26E97B6}" type="slidenum">
              <a:rPr lang="en-US" smtClean="0"/>
              <a:t>‹#›</a:t>
            </a:fld>
            <a:endParaRPr lang="en-US"/>
          </a:p>
        </p:txBody>
      </p:sp>
    </p:spTree>
    <p:extLst>
      <p:ext uri="{BB962C8B-B14F-4D97-AF65-F5344CB8AC3E}">
        <p14:creationId xmlns:p14="http://schemas.microsoft.com/office/powerpoint/2010/main" val="287718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American Imperialism</a:t>
            </a:r>
            <a:endParaRPr lang="en-US" b="1" dirty="0"/>
          </a:p>
        </p:txBody>
      </p:sp>
      <p:sp>
        <p:nvSpPr>
          <p:cNvPr id="5" name="Content Placeholder 4"/>
          <p:cNvSpPr>
            <a:spLocks noGrp="1"/>
          </p:cNvSpPr>
          <p:nvPr>
            <p:ph idx="1"/>
          </p:nvPr>
        </p:nvSpPr>
        <p:spPr/>
        <p:txBody>
          <a:bodyPr>
            <a:normAutofit/>
          </a:bodyPr>
          <a:lstStyle/>
          <a:p>
            <a:r>
              <a:rPr lang="en-US" dirty="0" smtClean="0"/>
              <a:t>What is Imperialism?</a:t>
            </a:r>
          </a:p>
          <a:p>
            <a:pPr lvl="1"/>
            <a:r>
              <a:rPr lang="en-US" dirty="0" smtClean="0"/>
              <a:t>The policy in which stronger nations extend their economic, political, or military control over weaker territories. </a:t>
            </a:r>
          </a:p>
          <a:p>
            <a:pPr lvl="2"/>
            <a:r>
              <a:rPr lang="en-US" dirty="0" smtClean="0"/>
              <a:t>Is expansion a common theme in American History?</a:t>
            </a:r>
          </a:p>
          <a:p>
            <a:pPr lvl="3"/>
            <a:r>
              <a:rPr lang="en-US" dirty="0" smtClean="0"/>
              <a:t>What is the term associated with this?</a:t>
            </a:r>
          </a:p>
          <a:p>
            <a:pPr lvl="2"/>
            <a:r>
              <a:rPr lang="en-US" dirty="0" smtClean="0"/>
              <a:t>Should we consider the removal of Native Americans as an act of Imperialism?</a:t>
            </a:r>
          </a:p>
          <a:p>
            <a:pPr lvl="2"/>
            <a:r>
              <a:rPr lang="en-US" dirty="0" smtClean="0"/>
              <a:t>Or is it only imperialism when we have to get on a boat?</a:t>
            </a:r>
          </a:p>
          <a:p>
            <a:pPr lvl="1"/>
            <a:endParaRPr lang="en-US" dirty="0"/>
          </a:p>
        </p:txBody>
      </p:sp>
    </p:spTree>
    <p:extLst>
      <p:ext uri="{BB962C8B-B14F-4D97-AF65-F5344CB8AC3E}">
        <p14:creationId xmlns:p14="http://schemas.microsoft.com/office/powerpoint/2010/main" val="226102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Roosevelt Corollary</a:t>
            </a:r>
            <a:endParaRPr lang="en-US" b="1" dirty="0"/>
          </a:p>
        </p:txBody>
      </p:sp>
      <p:sp>
        <p:nvSpPr>
          <p:cNvPr id="5" name="Content Placeholder 4"/>
          <p:cNvSpPr>
            <a:spLocks noGrp="1"/>
          </p:cNvSpPr>
          <p:nvPr>
            <p:ph idx="1"/>
          </p:nvPr>
        </p:nvSpPr>
        <p:spPr>
          <a:xfrm>
            <a:off x="457200" y="1600200"/>
            <a:ext cx="3733800" cy="5029200"/>
          </a:xfrm>
        </p:spPr>
        <p:txBody>
          <a:bodyPr>
            <a:normAutofit/>
          </a:bodyPr>
          <a:lstStyle/>
          <a:p>
            <a:pPr>
              <a:spcBef>
                <a:spcPct val="50000"/>
              </a:spcBef>
              <a:buFontTx/>
              <a:buChar char="-"/>
            </a:pPr>
            <a:r>
              <a:rPr lang="en-US" altLang="en-US" dirty="0" smtClean="0"/>
              <a:t>US could interfere in Latin America to preserve law &amp; order</a:t>
            </a:r>
          </a:p>
          <a:p>
            <a:pPr>
              <a:spcBef>
                <a:spcPct val="50000"/>
              </a:spcBef>
              <a:buFontTx/>
              <a:buChar char="-"/>
            </a:pPr>
            <a:r>
              <a:rPr lang="en-US" altLang="en-US" dirty="0" smtClean="0"/>
              <a:t>Made US a police power</a:t>
            </a:r>
          </a:p>
          <a:p>
            <a:pPr>
              <a:spcBef>
                <a:spcPct val="50000"/>
              </a:spcBef>
              <a:buFontTx/>
              <a:buChar char="-"/>
            </a:pPr>
            <a:r>
              <a:rPr lang="en-US" altLang="en-US" dirty="0" smtClean="0"/>
              <a:t>Nicknamed “Gun Boat Diplomacy”</a:t>
            </a:r>
          </a:p>
          <a:p>
            <a:endParaRPr lang="en-US" dirty="0"/>
          </a:p>
        </p:txBody>
      </p:sp>
      <p:pic>
        <p:nvPicPr>
          <p:cNvPr id="717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8247" y="2362200"/>
            <a:ext cx="4890353" cy="3238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5400" y="6324600"/>
            <a:ext cx="6781800" cy="369332"/>
          </a:xfrm>
          <a:prstGeom prst="rect">
            <a:avLst/>
          </a:prstGeom>
          <a:noFill/>
        </p:spPr>
        <p:txBody>
          <a:bodyPr wrap="square" rtlCol="0">
            <a:spAutoFit/>
          </a:bodyPr>
          <a:lstStyle/>
          <a:p>
            <a:pPr algn="ctr"/>
            <a:r>
              <a:rPr lang="en-US" b="1" dirty="0" smtClean="0">
                <a:solidFill>
                  <a:schemeClr val="tx2"/>
                </a:solidFill>
              </a:rPr>
              <a:t>GQ: How did Roosevelt assert American power?</a:t>
            </a:r>
          </a:p>
        </p:txBody>
      </p:sp>
    </p:spTree>
    <p:extLst>
      <p:ext uri="{BB962C8B-B14F-4D97-AF65-F5344CB8AC3E}">
        <p14:creationId xmlns:p14="http://schemas.microsoft.com/office/powerpoint/2010/main" val="168504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Expansion of U.S.</a:t>
            </a:r>
            <a:endParaRPr lang="en-US" b="1" dirty="0"/>
          </a:p>
        </p:txBody>
      </p:sp>
      <p:sp>
        <p:nvSpPr>
          <p:cNvPr id="5" name="Content Placeholder 4"/>
          <p:cNvSpPr>
            <a:spLocks noGrp="1"/>
          </p:cNvSpPr>
          <p:nvPr>
            <p:ph idx="1"/>
          </p:nvPr>
        </p:nvSpPr>
        <p:spPr/>
        <p:txBody>
          <a:bodyPr>
            <a:normAutofit/>
          </a:bodyPr>
          <a:lstStyle/>
          <a:p>
            <a:r>
              <a:rPr lang="en-US" dirty="0" smtClean="0"/>
              <a:t>Alaska:</a:t>
            </a:r>
          </a:p>
          <a:p>
            <a:pPr lvl="1"/>
            <a:r>
              <a:rPr lang="en-US" dirty="0" smtClean="0"/>
              <a:t>1867 - Bought </a:t>
            </a:r>
            <a:r>
              <a:rPr lang="en-US" dirty="0"/>
              <a:t>Alaska from Russia for 2 cents an acre ($7.2 million</a:t>
            </a:r>
            <a:r>
              <a:rPr lang="en-US" dirty="0" smtClean="0"/>
              <a:t>)</a:t>
            </a:r>
          </a:p>
          <a:p>
            <a:pPr lvl="2"/>
            <a:r>
              <a:rPr lang="en-US" dirty="0" smtClean="0"/>
              <a:t>Wanted for Lumber, Wildlife</a:t>
            </a:r>
          </a:p>
          <a:p>
            <a:pPr lvl="2"/>
            <a:r>
              <a:rPr lang="en-US" dirty="0" smtClean="0"/>
              <a:t>Americans found gold, silver, oil, &amp; made $</a:t>
            </a:r>
          </a:p>
          <a:p>
            <a:r>
              <a:rPr lang="en-US" dirty="0" smtClean="0">
                <a:latin typeface="Times New Roman" pitchFamily="18" charset="0"/>
              </a:rPr>
              <a:t>Hawaii:</a:t>
            </a:r>
          </a:p>
          <a:p>
            <a:pPr lvl="1"/>
            <a:r>
              <a:rPr lang="en-US" dirty="0" smtClean="0">
                <a:latin typeface="Times New Roman" pitchFamily="18" charset="0"/>
              </a:rPr>
              <a:t>1898 – Annexed: Queen </a:t>
            </a:r>
            <a:r>
              <a:rPr lang="en-US" dirty="0" err="1" smtClean="0">
                <a:latin typeface="Times New Roman" pitchFamily="18" charset="0"/>
              </a:rPr>
              <a:t>Liliukalani</a:t>
            </a:r>
            <a:r>
              <a:rPr lang="en-US" dirty="0" smtClean="0">
                <a:latin typeface="Times New Roman" pitchFamily="18" charset="0"/>
              </a:rPr>
              <a:t> gives up territory completely in 1900</a:t>
            </a:r>
          </a:p>
          <a:p>
            <a:pPr lvl="2"/>
            <a:r>
              <a:rPr lang="en-US" dirty="0" smtClean="0">
                <a:latin typeface="Times New Roman" pitchFamily="18" charset="0"/>
              </a:rPr>
              <a:t>Good for </a:t>
            </a:r>
            <a:r>
              <a:rPr kumimoji="0" lang="en-US" b="0" i="0" u="none" strike="noStrike" cap="none" normalizeH="0" baseline="0" dirty="0" smtClean="0">
                <a:ln>
                  <a:noFill/>
                </a:ln>
                <a:solidFill>
                  <a:schemeClr val="tx1"/>
                </a:solidFill>
                <a:effectLst/>
                <a:latin typeface="Times New Roman" pitchFamily="18" charset="0"/>
              </a:rPr>
              <a:t>crops like sugar, pineapple, &amp; coconuts</a:t>
            </a:r>
          </a:p>
          <a:p>
            <a:pPr lvl="2"/>
            <a:endParaRPr lang="en-US" dirty="0" smtClean="0">
              <a:latin typeface="Times New Roman" pitchFamily="18" charset="0"/>
            </a:endParaRPr>
          </a:p>
          <a:p>
            <a:pPr lvl="1"/>
            <a:endParaRPr lang="en-US" dirty="0"/>
          </a:p>
        </p:txBody>
      </p:sp>
    </p:spTree>
    <p:extLst>
      <p:ext uri="{BB962C8B-B14F-4D97-AF65-F5344CB8AC3E}">
        <p14:creationId xmlns:p14="http://schemas.microsoft.com/office/powerpoint/2010/main" val="123550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A “Splendid Little War”</a:t>
            </a:r>
            <a:endParaRPr lang="en-US" b="1" dirty="0"/>
          </a:p>
        </p:txBody>
      </p:sp>
      <p:sp>
        <p:nvSpPr>
          <p:cNvPr id="5" name="Content Placeholder 4"/>
          <p:cNvSpPr>
            <a:spLocks noGrp="1"/>
          </p:cNvSpPr>
          <p:nvPr>
            <p:ph idx="1"/>
          </p:nvPr>
        </p:nvSpPr>
        <p:spPr>
          <a:xfrm>
            <a:off x="457200" y="1219200"/>
            <a:ext cx="8229600" cy="4953000"/>
          </a:xfrm>
        </p:spPr>
        <p:txBody>
          <a:bodyPr>
            <a:normAutofit fontScale="92500" lnSpcReduction="10000"/>
          </a:bodyPr>
          <a:lstStyle/>
          <a:p>
            <a:r>
              <a:rPr lang="en-US" dirty="0" smtClean="0"/>
              <a:t>Spanish-American War:</a:t>
            </a:r>
          </a:p>
          <a:p>
            <a:pPr lvl="1"/>
            <a:r>
              <a:rPr lang="en-US" dirty="0" smtClean="0"/>
              <a:t>Cuba is close to the U.S.</a:t>
            </a:r>
          </a:p>
          <a:p>
            <a:pPr lvl="1"/>
            <a:r>
              <a:rPr lang="en-US" dirty="0" smtClean="0"/>
              <a:t>U.S. has economic investments on the island</a:t>
            </a:r>
          </a:p>
          <a:p>
            <a:pPr lvl="1"/>
            <a:r>
              <a:rPr lang="en-US" dirty="0" smtClean="0"/>
              <a:t>Cuba was looking for freedom from Spain</a:t>
            </a:r>
          </a:p>
          <a:p>
            <a:pPr lvl="1"/>
            <a:r>
              <a:rPr lang="en-US" dirty="0" smtClean="0"/>
              <a:t>U.S.S. Maine –</a:t>
            </a:r>
          </a:p>
          <a:p>
            <a:pPr lvl="2"/>
            <a:r>
              <a:rPr lang="en-US" dirty="0" smtClean="0"/>
              <a:t>February 15, 1898: The U.S.S. Maine exploded in the harbor of Havana</a:t>
            </a:r>
          </a:p>
          <a:p>
            <a:pPr lvl="2"/>
            <a:r>
              <a:rPr lang="en-US" dirty="0" smtClean="0"/>
              <a:t>US Newspapers blame the Spanish for sinking the ship</a:t>
            </a:r>
          </a:p>
          <a:p>
            <a:pPr lvl="3"/>
            <a:r>
              <a:rPr lang="en-US" dirty="0" smtClean="0"/>
              <a:t>Yellow Journalism - sensationalist news reporting meant to sway public opinion</a:t>
            </a:r>
          </a:p>
          <a:p>
            <a:pPr lvl="3"/>
            <a:r>
              <a:rPr lang="en-US" dirty="0" smtClean="0"/>
              <a:t>Hearst and Pulitzer had been trying to lure and enrage readers by writing exaggerated news </a:t>
            </a:r>
          </a:p>
          <a:p>
            <a:pPr lvl="2"/>
            <a:r>
              <a:rPr lang="en-US" dirty="0"/>
              <a:t>L</a:t>
            </a:r>
            <a:r>
              <a:rPr lang="en-US" dirty="0" smtClean="0"/>
              <a:t>ed McKinley to ask Congress to declare war</a:t>
            </a:r>
          </a:p>
          <a:p>
            <a:pPr lvl="2"/>
            <a:endParaRPr lang="en-US" dirty="0" smtClean="0"/>
          </a:p>
          <a:p>
            <a:pPr lvl="3"/>
            <a:endParaRPr lang="en-US" dirty="0"/>
          </a:p>
        </p:txBody>
      </p:sp>
      <p:sp>
        <p:nvSpPr>
          <p:cNvPr id="6" name="TextBox 5"/>
          <p:cNvSpPr txBox="1"/>
          <p:nvPr/>
        </p:nvSpPr>
        <p:spPr>
          <a:xfrm>
            <a:off x="1181100" y="6172200"/>
            <a:ext cx="6781800" cy="369332"/>
          </a:xfrm>
          <a:prstGeom prst="rect">
            <a:avLst/>
          </a:prstGeom>
          <a:noFill/>
        </p:spPr>
        <p:txBody>
          <a:bodyPr wrap="square" rtlCol="0">
            <a:spAutoFit/>
          </a:bodyPr>
          <a:lstStyle/>
          <a:p>
            <a:pPr algn="ctr"/>
            <a:r>
              <a:rPr lang="en-US" b="1" dirty="0" smtClean="0">
                <a:solidFill>
                  <a:schemeClr val="tx2"/>
                </a:solidFill>
              </a:rPr>
              <a:t>GQ: How did the U.S. gain control of former Spanish Colonies?</a:t>
            </a:r>
            <a:endParaRPr lang="en-US" b="1" dirty="0">
              <a:solidFill>
                <a:schemeClr val="tx2"/>
              </a:solidFill>
            </a:endParaRPr>
          </a:p>
        </p:txBody>
      </p:sp>
    </p:spTree>
    <p:extLst>
      <p:ext uri="{BB962C8B-B14F-4D97-AF65-F5344CB8AC3E}">
        <p14:creationId xmlns:p14="http://schemas.microsoft.com/office/powerpoint/2010/main" val="334378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A “Splendid Little War”</a:t>
            </a:r>
            <a:endParaRPr lang="en-US" b="1" dirty="0"/>
          </a:p>
        </p:txBody>
      </p:sp>
      <p:sp>
        <p:nvSpPr>
          <p:cNvPr id="5" name="Content Placeholder 4"/>
          <p:cNvSpPr>
            <a:spLocks noGrp="1"/>
          </p:cNvSpPr>
          <p:nvPr>
            <p:ph idx="1"/>
          </p:nvPr>
        </p:nvSpPr>
        <p:spPr>
          <a:xfrm>
            <a:off x="457200" y="1600200"/>
            <a:ext cx="8229600" cy="4953000"/>
          </a:xfrm>
        </p:spPr>
        <p:txBody>
          <a:bodyPr>
            <a:normAutofit/>
          </a:bodyPr>
          <a:lstStyle/>
          <a:p>
            <a:r>
              <a:rPr lang="en-US" dirty="0" smtClean="0"/>
              <a:t>Spanish-American War:</a:t>
            </a:r>
          </a:p>
          <a:p>
            <a:pPr lvl="1"/>
            <a:r>
              <a:rPr lang="en-US" dirty="0" smtClean="0"/>
              <a:t>A global war: Fought physically in – the Philippines, Guam, Puerto Rico &amp; Cuba</a:t>
            </a:r>
          </a:p>
          <a:p>
            <a:pPr lvl="1"/>
            <a:r>
              <a:rPr lang="en-US" dirty="0" smtClean="0"/>
              <a:t>Treaty of Paris (1898):</a:t>
            </a:r>
          </a:p>
          <a:p>
            <a:pPr lvl="2"/>
            <a:r>
              <a:rPr lang="en-US" dirty="0" smtClean="0"/>
              <a:t>Ends Spanish-American War</a:t>
            </a:r>
          </a:p>
          <a:p>
            <a:pPr lvl="2"/>
            <a:r>
              <a:rPr lang="en-US" dirty="0" smtClean="0"/>
              <a:t>Freed Cuba from Spain</a:t>
            </a:r>
          </a:p>
          <a:p>
            <a:pPr lvl="2"/>
            <a:r>
              <a:rPr lang="en-US" dirty="0" smtClean="0"/>
              <a:t>Guam and Puerto Rico given to the United States</a:t>
            </a:r>
          </a:p>
          <a:p>
            <a:pPr lvl="2"/>
            <a:r>
              <a:rPr lang="en-US" dirty="0" smtClean="0"/>
              <a:t>Philippines sold to the U.S. for $20 million</a:t>
            </a:r>
          </a:p>
          <a:p>
            <a:pPr lvl="3"/>
            <a:endParaRPr lang="en-US" dirty="0"/>
          </a:p>
        </p:txBody>
      </p:sp>
      <p:sp>
        <p:nvSpPr>
          <p:cNvPr id="3" name="TextBox 2"/>
          <p:cNvSpPr txBox="1"/>
          <p:nvPr/>
        </p:nvSpPr>
        <p:spPr>
          <a:xfrm>
            <a:off x="1181100" y="6172200"/>
            <a:ext cx="6781800" cy="369332"/>
          </a:xfrm>
          <a:prstGeom prst="rect">
            <a:avLst/>
          </a:prstGeom>
          <a:noFill/>
        </p:spPr>
        <p:txBody>
          <a:bodyPr wrap="square" rtlCol="0">
            <a:spAutoFit/>
          </a:bodyPr>
          <a:lstStyle/>
          <a:p>
            <a:pPr algn="ctr"/>
            <a:r>
              <a:rPr lang="en-US" b="1" dirty="0" smtClean="0">
                <a:solidFill>
                  <a:schemeClr val="tx2"/>
                </a:solidFill>
              </a:rPr>
              <a:t>GQ: How did the U.S. gain control of former Spanish Colonies?</a:t>
            </a:r>
            <a:endParaRPr lang="en-US" b="1" dirty="0">
              <a:solidFill>
                <a:schemeClr val="tx2"/>
              </a:solidFill>
            </a:endParaRPr>
          </a:p>
        </p:txBody>
      </p:sp>
    </p:spTree>
    <p:extLst>
      <p:ext uri="{BB962C8B-B14F-4D97-AF65-F5344CB8AC3E}">
        <p14:creationId xmlns:p14="http://schemas.microsoft.com/office/powerpoint/2010/main" val="7775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4" name="Group 236"/>
          <p:cNvGraphicFramePr>
            <a:graphicFrameLocks noGrp="1"/>
          </p:cNvGraphicFramePr>
          <p:nvPr>
            <p:extLst>
              <p:ext uri="{D42A27DB-BD31-4B8C-83A1-F6EECF244321}">
                <p14:modId xmlns:p14="http://schemas.microsoft.com/office/powerpoint/2010/main" val="2558369757"/>
              </p:ext>
            </p:extLst>
          </p:nvPr>
        </p:nvGraphicFramePr>
        <p:xfrm>
          <a:off x="0" y="0"/>
          <a:ext cx="9144000" cy="6858001"/>
        </p:xfrm>
        <a:graphic>
          <a:graphicData uri="http://schemas.openxmlformats.org/drawingml/2006/table">
            <a:tbl>
              <a:tblPr/>
              <a:tblGrid>
                <a:gridCol w="2500313"/>
                <a:gridCol w="1685925"/>
                <a:gridCol w="1620837"/>
                <a:gridCol w="1766888"/>
                <a:gridCol w="1570037"/>
              </a:tblGrid>
              <a:tr h="879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Puerto Rico</a:t>
                      </a:r>
                      <a:endParaRPr kumimoji="0" lang="en-US" sz="24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Cuba</a:t>
                      </a:r>
                      <a:endParaRPr kumimoji="0" lang="en-US" sz="24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The Philippines</a:t>
                      </a:r>
                      <a:endParaRPr kumimoji="0" lang="en-US" sz="24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China</a:t>
                      </a:r>
                      <a:endParaRPr kumimoji="0" lang="en-US" sz="24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143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Relationship</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149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Control would lead to:</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Laws/policies</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1862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Violent action</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55283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4" name="Group 236"/>
          <p:cNvGraphicFramePr>
            <a:graphicFrameLocks noGrp="1"/>
          </p:cNvGraphicFramePr>
          <p:nvPr>
            <p:extLst>
              <p:ext uri="{D42A27DB-BD31-4B8C-83A1-F6EECF244321}">
                <p14:modId xmlns:p14="http://schemas.microsoft.com/office/powerpoint/2010/main" val="171690046"/>
              </p:ext>
            </p:extLst>
          </p:nvPr>
        </p:nvGraphicFramePr>
        <p:xfrm>
          <a:off x="0" y="0"/>
          <a:ext cx="9144000" cy="6858001"/>
        </p:xfrm>
        <a:graphic>
          <a:graphicData uri="http://schemas.openxmlformats.org/drawingml/2006/table">
            <a:tbl>
              <a:tblPr/>
              <a:tblGrid>
                <a:gridCol w="2500313"/>
                <a:gridCol w="1685925"/>
                <a:gridCol w="1620837"/>
                <a:gridCol w="1766888"/>
                <a:gridCol w="1570037"/>
              </a:tblGrid>
              <a:tr h="879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Puerto Rico</a:t>
                      </a:r>
                      <a:endParaRPr kumimoji="0" lang="en-US" sz="24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Cuba</a:t>
                      </a:r>
                      <a:endParaRPr kumimoji="0" lang="en-US" sz="24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The Philippines</a:t>
                      </a:r>
                      <a:endParaRPr kumimoji="0" lang="en-US" sz="24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China</a:t>
                      </a:r>
                      <a:endParaRPr kumimoji="0" lang="en-US" sz="24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143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Relationship</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6600"/>
                          </a:solidFill>
                          <a:effectLst/>
                          <a:latin typeface="Times New Roman" pitchFamily="18" charset="0"/>
                          <a:cs typeface="Times New Roman" pitchFamily="18" charset="0"/>
                        </a:rPr>
                        <a:t>Colony/US Territory</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6600"/>
                          </a:solidFill>
                          <a:effectLst/>
                          <a:latin typeface="Times New Roman" pitchFamily="18" charset="0"/>
                          <a:cs typeface="Times New Roman" pitchFamily="18" charset="0"/>
                        </a:rPr>
                        <a:t>Protectorate: similar to colony, sort of Independ.</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6600"/>
                          </a:solidFill>
                          <a:effectLst/>
                          <a:latin typeface="Times New Roman" pitchFamily="18" charset="0"/>
                          <a:cs typeface="Times New Roman" pitchFamily="18" charset="0"/>
                        </a:rPr>
                        <a:t>Colony/US territory</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6600"/>
                          </a:solidFill>
                          <a:effectLst/>
                          <a:latin typeface="Times New Roman" pitchFamily="18" charset="0"/>
                          <a:cs typeface="Times New Roman" pitchFamily="18" charset="0"/>
                        </a:rPr>
                        <a:t>“Trading Partner”</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149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Control would lead to:</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6600"/>
                          </a:solidFill>
                          <a:effectLst/>
                          <a:latin typeface="Times New Roman" pitchFamily="18" charset="0"/>
                          <a:cs typeface="Times New Roman" pitchFamily="18" charset="0"/>
                        </a:rPr>
                        <a:t>Location to the US=strategic importance</a:t>
                      </a:r>
                      <a:endParaRPr kumimoji="0" lang="en-US" sz="2000" b="0" i="0" u="none" strike="noStrike" cap="none" normalizeH="0" baseline="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6600"/>
                          </a:solidFill>
                          <a:effectLst/>
                          <a:latin typeface="Times New Roman" pitchFamily="18" charset="0"/>
                          <a:cs typeface="Times New Roman" pitchFamily="18" charset="0"/>
                        </a:rPr>
                        <a:t>Protect US business interest</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Times New Roman" pitchFamily="18" charset="0"/>
                          <a:cs typeface="Times New Roman" pitchFamily="18" charset="0"/>
                        </a:rPr>
                        <a:t>Provide the US with raw materials and new markets</a:t>
                      </a:r>
                      <a:endParaRPr kumimoji="0" lang="en-US" sz="1800" b="0" i="0" u="none" strike="noStrike" cap="none" normalizeH="0" baseline="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6600"/>
                          </a:solidFill>
                          <a:effectLst/>
                          <a:latin typeface="Times New Roman" pitchFamily="18" charset="0"/>
                          <a:cs typeface="Times New Roman" pitchFamily="18" charset="0"/>
                        </a:rPr>
                        <a:t>Establish and protect new markets for us products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Laws/policies</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6600"/>
                          </a:solidFill>
                          <a:effectLst/>
                          <a:latin typeface="Times New Roman" pitchFamily="18" charset="0"/>
                          <a:cs typeface="Times New Roman" pitchFamily="18" charset="0"/>
                        </a:rPr>
                        <a:t>Treaty </a:t>
                      </a:r>
                      <a:r>
                        <a:rPr kumimoji="0" lang="en-US" sz="2000" b="1" i="0" u="none" strike="noStrike" cap="none" normalizeH="0" baseline="0" smtClean="0">
                          <a:ln>
                            <a:noFill/>
                          </a:ln>
                          <a:solidFill>
                            <a:srgbClr val="FF6600"/>
                          </a:solidFill>
                          <a:effectLst/>
                          <a:latin typeface="Times New Roman" pitchFamily="18" charset="0"/>
                          <a:cs typeface="Times New Roman" pitchFamily="18" charset="0"/>
                        </a:rPr>
                        <a:t>of Paris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6600"/>
                          </a:solidFill>
                          <a:effectLst/>
                          <a:latin typeface="Times New Roman" pitchFamily="18" charset="0"/>
                          <a:cs typeface="Times New Roman" pitchFamily="18" charset="0"/>
                        </a:rPr>
                        <a:t>Foraker Act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Times New Roman" pitchFamily="18" charset="0"/>
                          <a:cs typeface="Times New Roman" pitchFamily="18" charset="0"/>
                        </a:rPr>
                        <a:t>Platt Amendment</a:t>
                      </a:r>
                      <a:endParaRPr kumimoji="0" lang="en-US" sz="1800" b="0" i="0" u="none" strike="noStrike" cap="none" normalizeH="0" baseline="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Times New Roman" pitchFamily="18" charset="0"/>
                          <a:cs typeface="Times New Roman" pitchFamily="18" charset="0"/>
                        </a:rPr>
                        <a:t>Treaty of Paris/ “removal policies"</a:t>
                      </a:r>
                      <a:endParaRPr kumimoji="0" lang="en-US" sz="1800" b="0" i="0" u="none" strike="noStrike" cap="none" normalizeH="0" baseline="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6600"/>
                          </a:solidFill>
                          <a:effectLst/>
                          <a:latin typeface="Times New Roman" pitchFamily="18" charset="0"/>
                          <a:cs typeface="Times New Roman" pitchFamily="18" charset="0"/>
                        </a:rPr>
                        <a:t>Open Door Policy</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r h="1862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80"/>
                          </a:solidFill>
                          <a:effectLst/>
                          <a:latin typeface="Times New Roman" pitchFamily="18" charset="0"/>
                          <a:cs typeface="Times New Roman" pitchFamily="18" charset="0"/>
                        </a:rPr>
                        <a:t>Violent action</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6600"/>
                          </a:solidFill>
                          <a:effectLst/>
                          <a:latin typeface="Times New Roman" pitchFamily="18" charset="0"/>
                          <a:cs typeface="Times New Roman" pitchFamily="18" charset="0"/>
                        </a:rPr>
                        <a:t>Spanish American War</a:t>
                      </a:r>
                      <a:endParaRPr kumimoji="0" lang="en-US" sz="2000" b="0" i="0" u="none" strike="noStrike" cap="none" normalizeH="0" baseline="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Times New Roman" pitchFamily="18" charset="0"/>
                          <a:cs typeface="Times New Roman" pitchFamily="18" charset="0"/>
                        </a:rPr>
                        <a:t>Spanish American War/ 3 uprisings that led to US occupation</a:t>
                      </a:r>
                      <a:endParaRPr kumimoji="0" lang="en-US" sz="1800" b="0" i="0" u="none" strike="noStrike" cap="none" normalizeH="0" baseline="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Times New Roman" pitchFamily="18" charset="0"/>
                          <a:cs typeface="Times New Roman" pitchFamily="18" charset="0"/>
                        </a:rPr>
                        <a:t>Spanish -American War</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Times New Roman" pitchFamily="18" charset="0"/>
                          <a:cs typeface="Times New Roman" pitchFamily="18" charset="0"/>
                        </a:rPr>
                        <a:t>Philippine-American War</a:t>
                      </a:r>
                      <a:endParaRPr kumimoji="0" lang="en-US" sz="1800" b="0" i="0" u="none" strike="noStrike" cap="none" normalizeH="0" baseline="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6600"/>
                          </a:solidFill>
                          <a:effectLst/>
                          <a:latin typeface="Times New Roman" pitchFamily="18" charset="0"/>
                          <a:cs typeface="Times New Roman" pitchFamily="18" charset="0"/>
                        </a:rPr>
                        <a:t>Boxer Rebellion</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71959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What is the Open Door Policy?	</a:t>
            </a:r>
            <a:endParaRPr lang="en-US" b="1" dirty="0"/>
          </a:p>
        </p:txBody>
      </p:sp>
      <p:sp>
        <p:nvSpPr>
          <p:cNvPr id="5" name="Content Placeholder 4"/>
          <p:cNvSpPr>
            <a:spLocks noGrp="1"/>
          </p:cNvSpPr>
          <p:nvPr>
            <p:ph idx="1"/>
          </p:nvPr>
        </p:nvSpPr>
        <p:spPr>
          <a:xfrm>
            <a:off x="4800600" y="1600200"/>
            <a:ext cx="4310743" cy="5029200"/>
          </a:xfrm>
        </p:spPr>
        <p:txBody>
          <a:bodyPr>
            <a:normAutofit fontScale="92500" lnSpcReduction="20000"/>
          </a:bodyPr>
          <a:lstStyle/>
          <a:p>
            <a:r>
              <a:rPr lang="en-US" altLang="en-US" dirty="0" smtClean="0"/>
              <a:t>Based on US Secretary of State John Hay’s Open Door Notes where he suggests to the Imperialist countries of Europe that instead of competing in China, they all need to work together to exploit China. </a:t>
            </a:r>
          </a:p>
          <a:p>
            <a:pPr lvl="1"/>
            <a:r>
              <a:rPr lang="en-US" altLang="en-US" dirty="0" smtClean="0"/>
              <a:t>That way all the nations of Europe can make money. </a:t>
            </a:r>
          </a:p>
        </p:txBody>
      </p:sp>
      <p:pic>
        <p:nvPicPr>
          <p:cNvPr id="5122" name="Picture 2" descr="Image result for imperialism carto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371600"/>
            <a:ext cx="3806348" cy="512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04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274638"/>
            <a:ext cx="8229600" cy="868362"/>
          </a:xfrm>
        </p:spPr>
        <p:txBody>
          <a:bodyPr/>
          <a:lstStyle/>
          <a:p>
            <a:r>
              <a:rPr lang="en-US" b="1" dirty="0" smtClean="0"/>
              <a:t>Historical Causes of Imperialism</a:t>
            </a:r>
            <a:endParaRPr lang="en-US" b="1" dirty="0"/>
          </a:p>
        </p:txBody>
      </p:sp>
      <p:sp>
        <p:nvSpPr>
          <p:cNvPr id="5" name="Content Placeholder 4"/>
          <p:cNvSpPr>
            <a:spLocks noGrp="1"/>
          </p:cNvSpPr>
          <p:nvPr>
            <p:ph idx="1"/>
          </p:nvPr>
        </p:nvSpPr>
        <p:spPr>
          <a:xfrm>
            <a:off x="457200" y="1143000"/>
            <a:ext cx="8229600" cy="5181600"/>
          </a:xfrm>
        </p:spPr>
        <p:txBody>
          <a:bodyPr>
            <a:noAutofit/>
          </a:bodyPr>
          <a:lstStyle/>
          <a:p>
            <a:pPr marL="457200" indent="-457200"/>
            <a:r>
              <a:rPr lang="en-US" altLang="en-US" sz="2000" dirty="0" smtClean="0"/>
              <a:t>Monroe Doctrine</a:t>
            </a:r>
          </a:p>
          <a:p>
            <a:pPr marL="766763" lvl="1" indent="-400050"/>
            <a:r>
              <a:rPr lang="en-US" altLang="en-US" sz="1800" dirty="0" smtClean="0"/>
              <a:t>1817- Tells Europe to stay out of the Western Hemisphere</a:t>
            </a:r>
          </a:p>
          <a:p>
            <a:pPr marL="766763" lvl="1" indent="-400050"/>
            <a:r>
              <a:rPr lang="en-US" altLang="en-US" sz="1800" dirty="0" smtClean="0"/>
              <a:t>Suggests that Latin America is a vital US interest</a:t>
            </a:r>
          </a:p>
          <a:p>
            <a:pPr marL="457200" indent="-457200"/>
            <a:r>
              <a:rPr lang="en-US" altLang="en-US" sz="2000" dirty="0" smtClean="0"/>
              <a:t>Manifest Destiny</a:t>
            </a:r>
          </a:p>
          <a:p>
            <a:pPr marL="766763" lvl="1" indent="-400050"/>
            <a:r>
              <a:rPr lang="en-US" altLang="en-US" sz="1800" dirty="0" smtClean="0"/>
              <a:t>American Democracy is best form of government</a:t>
            </a:r>
          </a:p>
          <a:p>
            <a:pPr marL="766763" lvl="1" indent="-400050"/>
            <a:r>
              <a:rPr lang="en-US" altLang="en-US" sz="1800" dirty="0" smtClean="0"/>
              <a:t>“The flag follows trade, Soldiers follow the flag” </a:t>
            </a:r>
          </a:p>
          <a:p>
            <a:pPr marL="457200" indent="-457200"/>
            <a:r>
              <a:rPr lang="en-US" altLang="en-US" sz="2000" dirty="0" smtClean="0"/>
              <a:t>Alfred T. Mahan</a:t>
            </a:r>
          </a:p>
          <a:p>
            <a:pPr marL="766763" lvl="1" indent="-400050"/>
            <a:r>
              <a:rPr lang="en-US" altLang="en-US" sz="1800" dirty="0" smtClean="0"/>
              <a:t>Father of the modern US Navy</a:t>
            </a:r>
          </a:p>
          <a:p>
            <a:pPr marL="766763" lvl="1" indent="-400050"/>
            <a:r>
              <a:rPr lang="en-US" altLang="en-US" sz="1800" dirty="0" smtClean="0"/>
              <a:t>Argued in favor of aggressive expansion in the Pacific</a:t>
            </a:r>
          </a:p>
          <a:p>
            <a:pPr marL="457200" indent="-457200"/>
            <a:r>
              <a:rPr lang="en-US" altLang="en-US" sz="2000" dirty="0" smtClean="0"/>
              <a:t>Teddy Roosevelt</a:t>
            </a:r>
          </a:p>
          <a:p>
            <a:pPr marL="766763" lvl="1" indent="-400050"/>
            <a:r>
              <a:rPr lang="en-US" altLang="en-US" sz="1800" dirty="0" smtClean="0"/>
              <a:t>Progressive Champion at home</a:t>
            </a:r>
          </a:p>
          <a:p>
            <a:pPr marL="766763" lvl="1" indent="-400050"/>
            <a:r>
              <a:rPr lang="en-US" altLang="en-US" sz="1800" dirty="0" smtClean="0"/>
              <a:t>Imperialist aggressor abroad </a:t>
            </a:r>
          </a:p>
          <a:p>
            <a:pPr marL="766763" lvl="1" indent="-400050"/>
            <a:r>
              <a:rPr lang="en-US" altLang="en-US" sz="1800" dirty="0" smtClean="0"/>
              <a:t>Great White Fleet – sent newly built Navy ships around the world to show U.S. strength</a:t>
            </a:r>
            <a:endParaRPr lang="en-US" altLang="en-US" sz="1800" dirty="0" smtClean="0"/>
          </a:p>
        </p:txBody>
      </p:sp>
      <p:sp>
        <p:nvSpPr>
          <p:cNvPr id="6" name="TextBox 5"/>
          <p:cNvSpPr txBox="1"/>
          <p:nvPr/>
        </p:nvSpPr>
        <p:spPr>
          <a:xfrm>
            <a:off x="1295400" y="6324600"/>
            <a:ext cx="6781800" cy="369332"/>
          </a:xfrm>
          <a:prstGeom prst="rect">
            <a:avLst/>
          </a:prstGeom>
          <a:noFill/>
        </p:spPr>
        <p:txBody>
          <a:bodyPr wrap="square" rtlCol="0">
            <a:spAutoFit/>
          </a:bodyPr>
          <a:lstStyle/>
          <a:p>
            <a:pPr algn="ctr"/>
            <a:r>
              <a:rPr lang="en-US" b="1" dirty="0" smtClean="0">
                <a:solidFill>
                  <a:schemeClr val="tx2"/>
                </a:solidFill>
              </a:rPr>
              <a:t>GQ: Explain the historical causes of American Imperialism.</a:t>
            </a:r>
          </a:p>
        </p:txBody>
      </p:sp>
    </p:spTree>
    <p:extLst>
      <p:ext uri="{BB962C8B-B14F-4D97-AF65-F5344CB8AC3E}">
        <p14:creationId xmlns:p14="http://schemas.microsoft.com/office/powerpoint/2010/main" val="391119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800px-US_insular_area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124200" y="3886200"/>
            <a:ext cx="28194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t>American Samoa</a:t>
            </a:r>
            <a:br>
              <a:rPr lang="en-US" altLang="en-US" sz="3200"/>
            </a:br>
            <a:r>
              <a:rPr lang="en-US" altLang="en-US" sz="3200"/>
              <a:t>Baker Island</a:t>
            </a:r>
            <a:br>
              <a:rPr lang="en-US" altLang="en-US" sz="3200"/>
            </a:br>
            <a:r>
              <a:rPr lang="en-US" altLang="en-US" sz="3200"/>
              <a:t>Guam </a:t>
            </a:r>
            <a:br>
              <a:rPr lang="en-US" altLang="en-US" sz="3200"/>
            </a:br>
            <a:r>
              <a:rPr lang="en-US" altLang="en-US" sz="3200"/>
              <a:t>Howland Island </a:t>
            </a:r>
            <a:br>
              <a:rPr lang="en-US" altLang="en-US" sz="3200"/>
            </a:br>
            <a:r>
              <a:rPr lang="en-US" altLang="en-US" sz="3200"/>
              <a:t>Jarvis Island</a:t>
            </a:r>
            <a:br>
              <a:rPr lang="en-US" altLang="en-US" sz="3200"/>
            </a:br>
            <a:r>
              <a:rPr lang="en-US" altLang="en-US"/>
              <a:t/>
            </a:r>
            <a:br>
              <a:rPr lang="en-US" altLang="en-US"/>
            </a:br>
            <a:endParaRPr lang="en-US" altLang="en-US"/>
          </a:p>
        </p:txBody>
      </p:sp>
      <p:sp>
        <p:nvSpPr>
          <p:cNvPr id="6148" name="Text Box 4"/>
          <p:cNvSpPr txBox="1">
            <a:spLocks noChangeArrowheads="1"/>
          </p:cNvSpPr>
          <p:nvPr/>
        </p:nvSpPr>
        <p:spPr bwMode="auto">
          <a:xfrm>
            <a:off x="6172200" y="3841750"/>
            <a:ext cx="29718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t>Navassa Island </a:t>
            </a:r>
            <a:br>
              <a:rPr lang="en-US" altLang="en-US" sz="3200"/>
            </a:br>
            <a:r>
              <a:rPr lang="en-US" altLang="en-US" sz="3200"/>
              <a:t>Northern </a:t>
            </a:r>
            <a:br>
              <a:rPr lang="en-US" altLang="en-US" sz="3200"/>
            </a:br>
            <a:r>
              <a:rPr lang="en-US" altLang="en-US" sz="3200"/>
              <a:t>Mariana Islands </a:t>
            </a:r>
            <a:br>
              <a:rPr lang="en-US" altLang="en-US" sz="3200"/>
            </a:br>
            <a:r>
              <a:rPr lang="en-US" altLang="en-US" sz="3200"/>
              <a:t>Palmyra Atoll </a:t>
            </a:r>
            <a:br>
              <a:rPr lang="en-US" altLang="en-US" sz="3200"/>
            </a:br>
            <a:r>
              <a:rPr lang="en-US" altLang="en-US" sz="3200"/>
              <a:t>Puerto Rico</a:t>
            </a:r>
          </a:p>
          <a:p>
            <a:pPr eaLnBrk="1" hangingPunct="1">
              <a:spcBef>
                <a:spcPct val="50000"/>
              </a:spcBef>
            </a:pPr>
            <a:endParaRPr lang="en-US" altLang="en-US" sz="3200"/>
          </a:p>
        </p:txBody>
      </p:sp>
      <p:sp>
        <p:nvSpPr>
          <p:cNvPr id="6149" name="Text Box 5"/>
          <p:cNvSpPr txBox="1">
            <a:spLocks noChangeArrowheads="1"/>
          </p:cNvSpPr>
          <p:nvPr/>
        </p:nvSpPr>
        <p:spPr bwMode="auto">
          <a:xfrm>
            <a:off x="0" y="3886200"/>
            <a:ext cx="32766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dirty="0"/>
              <a:t>Virgin Islands</a:t>
            </a:r>
            <a:br>
              <a:rPr lang="en-US" altLang="en-US" sz="3200" dirty="0"/>
            </a:br>
            <a:r>
              <a:rPr lang="en-US" altLang="en-US" sz="3200" dirty="0"/>
              <a:t>Wake Island</a:t>
            </a:r>
          </a:p>
          <a:p>
            <a:pPr eaLnBrk="1" hangingPunct="1">
              <a:spcBef>
                <a:spcPct val="50000"/>
              </a:spcBef>
            </a:pPr>
            <a:r>
              <a:rPr lang="en-US" altLang="en-US" sz="3200" dirty="0"/>
              <a:t>Kingman Reef </a:t>
            </a:r>
            <a:r>
              <a:rPr lang="en-US" altLang="en-US" sz="3200" b="1" dirty="0"/>
              <a:t> </a:t>
            </a:r>
            <a:r>
              <a:rPr lang="en-US" altLang="en-US" sz="3200" dirty="0"/>
              <a:t>Midway Islands</a:t>
            </a:r>
          </a:p>
          <a:p>
            <a:pPr eaLnBrk="1" hangingPunct="1">
              <a:spcBef>
                <a:spcPct val="50000"/>
              </a:spcBef>
            </a:pPr>
            <a:r>
              <a:rPr lang="en-US" altLang="en-US" sz="3200" dirty="0"/>
              <a:t>Johnston Atoll</a:t>
            </a:r>
          </a:p>
        </p:txBody>
      </p:sp>
    </p:spTree>
    <p:extLst>
      <p:ext uri="{BB962C8B-B14F-4D97-AF65-F5344CB8AC3E}">
        <p14:creationId xmlns:p14="http://schemas.microsoft.com/office/powerpoint/2010/main" val="3240582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Global Competition</a:t>
            </a:r>
            <a:endParaRPr lang="en-US" b="1" dirty="0"/>
          </a:p>
        </p:txBody>
      </p:sp>
      <p:sp>
        <p:nvSpPr>
          <p:cNvPr id="5" name="Content Placeholder 4"/>
          <p:cNvSpPr>
            <a:spLocks noGrp="1"/>
          </p:cNvSpPr>
          <p:nvPr>
            <p:ph idx="1"/>
          </p:nvPr>
        </p:nvSpPr>
        <p:spPr>
          <a:xfrm>
            <a:off x="152400" y="1600200"/>
            <a:ext cx="4419600" cy="4953000"/>
          </a:xfrm>
        </p:spPr>
        <p:txBody>
          <a:bodyPr>
            <a:normAutofit fontScale="70000" lnSpcReduction="20000"/>
          </a:bodyPr>
          <a:lstStyle/>
          <a:p>
            <a:r>
              <a:rPr lang="en-US" altLang="en-US" dirty="0" smtClean="0"/>
              <a:t>European Nations had been establishing colonies for centuries.</a:t>
            </a:r>
          </a:p>
          <a:p>
            <a:r>
              <a:rPr lang="en-US" altLang="en-US" dirty="0" smtClean="0"/>
              <a:t>In the late 19</a:t>
            </a:r>
            <a:r>
              <a:rPr lang="en-US" altLang="en-US" baseline="30000" dirty="0" smtClean="0"/>
              <a:t>th</a:t>
            </a:r>
            <a:r>
              <a:rPr lang="en-US" altLang="en-US" dirty="0" smtClean="0"/>
              <a:t> century, Africa was their prime target.</a:t>
            </a:r>
          </a:p>
          <a:p>
            <a:r>
              <a:rPr lang="en-US" altLang="en-US" dirty="0" smtClean="0"/>
              <a:t>Imperialists also competed for territory in Asia, especially China.</a:t>
            </a:r>
          </a:p>
          <a:p>
            <a:r>
              <a:rPr lang="en-US" altLang="en-US" dirty="0" smtClean="0"/>
              <a:t>Most Americans gradually accepted the idea of expansion overseas. This stemmed from the idea of manifest destiny.</a:t>
            </a:r>
          </a:p>
          <a:p>
            <a:r>
              <a:rPr lang="en-US" altLang="en-US" dirty="0" smtClean="0"/>
              <a:t>Three factors fueled the new American Imperialism</a:t>
            </a:r>
          </a:p>
          <a:p>
            <a:pPr lvl="1"/>
            <a:r>
              <a:rPr lang="en-US" altLang="en-US" dirty="0" smtClean="0"/>
              <a:t>Desire for military strength</a:t>
            </a:r>
          </a:p>
          <a:p>
            <a:pPr lvl="1"/>
            <a:r>
              <a:rPr lang="en-US" altLang="en-US" dirty="0" smtClean="0"/>
              <a:t>Thirst for new markets</a:t>
            </a:r>
          </a:p>
          <a:p>
            <a:pPr lvl="1"/>
            <a:r>
              <a:rPr lang="en-US" altLang="en-US" dirty="0" smtClean="0"/>
              <a:t>Belief in cultural superiority.</a:t>
            </a:r>
          </a:p>
          <a:p>
            <a:endParaRPr lang="en-US" dirty="0"/>
          </a:p>
        </p:txBody>
      </p:sp>
      <p:pic>
        <p:nvPicPr>
          <p:cNvPr id="13314" name="Picture 2" descr="Image result for imperialism carto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752600"/>
            <a:ext cx="418231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5400" y="6324600"/>
            <a:ext cx="6781800" cy="369332"/>
          </a:xfrm>
          <a:prstGeom prst="rect">
            <a:avLst/>
          </a:prstGeom>
          <a:noFill/>
        </p:spPr>
        <p:txBody>
          <a:bodyPr wrap="square" rtlCol="0">
            <a:spAutoFit/>
          </a:bodyPr>
          <a:lstStyle/>
          <a:p>
            <a:pPr algn="ctr"/>
            <a:r>
              <a:rPr lang="en-US" b="1" dirty="0" smtClean="0">
                <a:solidFill>
                  <a:schemeClr val="tx2"/>
                </a:solidFill>
              </a:rPr>
              <a:t>GQ: Explain the three reasons behind American Imperialism.</a:t>
            </a:r>
          </a:p>
        </p:txBody>
      </p:sp>
    </p:spTree>
    <p:extLst>
      <p:ext uri="{BB962C8B-B14F-4D97-AF65-F5344CB8AC3E}">
        <p14:creationId xmlns:p14="http://schemas.microsoft.com/office/powerpoint/2010/main" val="209788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Military Superiority</a:t>
            </a:r>
            <a:endParaRPr lang="en-US" b="1" dirty="0"/>
          </a:p>
        </p:txBody>
      </p:sp>
      <p:sp>
        <p:nvSpPr>
          <p:cNvPr id="5" name="Content Placeholder 4"/>
          <p:cNvSpPr>
            <a:spLocks noGrp="1"/>
          </p:cNvSpPr>
          <p:nvPr>
            <p:ph idx="1"/>
          </p:nvPr>
        </p:nvSpPr>
        <p:spPr>
          <a:xfrm>
            <a:off x="457200" y="1600200"/>
            <a:ext cx="8229600" cy="4953000"/>
          </a:xfrm>
        </p:spPr>
        <p:txBody>
          <a:bodyPr>
            <a:normAutofit fontScale="92500" lnSpcReduction="20000"/>
          </a:bodyPr>
          <a:lstStyle/>
          <a:p>
            <a:r>
              <a:rPr lang="en-US" altLang="en-US" dirty="0" smtClean="0"/>
              <a:t>America prided itself as being above the petty wars of Europe—citizen army vs. professional army</a:t>
            </a:r>
          </a:p>
          <a:p>
            <a:r>
              <a:rPr lang="en-US" altLang="en-US" dirty="0" smtClean="0"/>
              <a:t>Alfred T. Mahan—</a:t>
            </a:r>
            <a:r>
              <a:rPr lang="en-US" altLang="en-US" b="1" i="1" dirty="0" smtClean="0"/>
              <a:t>Influence of Sea Power on World History 1660-1783</a:t>
            </a:r>
          </a:p>
          <a:p>
            <a:pPr lvl="1"/>
            <a:r>
              <a:rPr lang="en-US" altLang="en-US" dirty="0" smtClean="0"/>
              <a:t>Build a canal in Latin America</a:t>
            </a:r>
          </a:p>
          <a:p>
            <a:pPr lvl="1"/>
            <a:r>
              <a:rPr lang="en-US" altLang="en-US" dirty="0" smtClean="0"/>
              <a:t>Build modern and powerful navy</a:t>
            </a:r>
          </a:p>
          <a:p>
            <a:pPr lvl="1"/>
            <a:r>
              <a:rPr lang="en-US" altLang="en-US" dirty="0" smtClean="0"/>
              <a:t>Acquire islands in the pacific as naval bases</a:t>
            </a:r>
          </a:p>
          <a:p>
            <a:r>
              <a:rPr lang="en-US" altLang="en-US" dirty="0" smtClean="0"/>
              <a:t>The construction of  the </a:t>
            </a:r>
            <a:r>
              <a:rPr lang="en-US" altLang="en-US" i="1" dirty="0" smtClean="0"/>
              <a:t>Maine</a:t>
            </a:r>
            <a:r>
              <a:rPr lang="en-US" altLang="en-US" dirty="0" smtClean="0"/>
              <a:t>, </a:t>
            </a:r>
            <a:r>
              <a:rPr lang="en-US" altLang="en-US" i="1" dirty="0" smtClean="0"/>
              <a:t>Oregon </a:t>
            </a:r>
            <a:r>
              <a:rPr lang="en-US" altLang="en-US" dirty="0" smtClean="0"/>
              <a:t>and several other large modern battleships</a:t>
            </a:r>
            <a:r>
              <a:rPr lang="en-US" altLang="en-US" i="1" dirty="0" smtClean="0"/>
              <a:t> </a:t>
            </a:r>
            <a:r>
              <a:rPr lang="en-US" altLang="en-US" dirty="0" smtClean="0"/>
              <a:t>transformed the U.S. into the world’s 3</a:t>
            </a:r>
            <a:r>
              <a:rPr lang="en-US" altLang="en-US" baseline="30000" dirty="0" smtClean="0"/>
              <a:t>rd</a:t>
            </a:r>
            <a:r>
              <a:rPr lang="en-US" altLang="en-US" dirty="0" smtClean="0"/>
              <a:t> largest naval power. </a:t>
            </a:r>
          </a:p>
        </p:txBody>
      </p:sp>
      <p:sp>
        <p:nvSpPr>
          <p:cNvPr id="7" name="TextBox 6"/>
          <p:cNvSpPr txBox="1"/>
          <p:nvPr/>
        </p:nvSpPr>
        <p:spPr>
          <a:xfrm>
            <a:off x="1295400" y="6324600"/>
            <a:ext cx="6781800" cy="369332"/>
          </a:xfrm>
          <a:prstGeom prst="rect">
            <a:avLst/>
          </a:prstGeom>
          <a:noFill/>
        </p:spPr>
        <p:txBody>
          <a:bodyPr wrap="square" rtlCol="0">
            <a:spAutoFit/>
          </a:bodyPr>
          <a:lstStyle/>
          <a:p>
            <a:pPr algn="ctr"/>
            <a:r>
              <a:rPr lang="en-US" b="1" dirty="0" smtClean="0">
                <a:solidFill>
                  <a:schemeClr val="tx2"/>
                </a:solidFill>
              </a:rPr>
              <a:t>GQ: Explain the three reasons behind American Imperialism.</a:t>
            </a:r>
          </a:p>
        </p:txBody>
      </p:sp>
    </p:spTree>
    <p:extLst>
      <p:ext uri="{BB962C8B-B14F-4D97-AF65-F5344CB8AC3E}">
        <p14:creationId xmlns:p14="http://schemas.microsoft.com/office/powerpoint/2010/main" val="168504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New Markets</a:t>
            </a:r>
            <a:endParaRPr lang="en-US" b="1" dirty="0"/>
          </a:p>
        </p:txBody>
      </p:sp>
      <p:sp>
        <p:nvSpPr>
          <p:cNvPr id="5" name="Content Placeholder 4"/>
          <p:cNvSpPr>
            <a:spLocks noGrp="1"/>
          </p:cNvSpPr>
          <p:nvPr>
            <p:ph idx="1"/>
          </p:nvPr>
        </p:nvSpPr>
        <p:spPr/>
        <p:txBody>
          <a:bodyPr>
            <a:normAutofit fontScale="92500" lnSpcReduction="10000"/>
          </a:bodyPr>
          <a:lstStyle/>
          <a:p>
            <a:r>
              <a:rPr lang="en-US" altLang="en-US" dirty="0" smtClean="0"/>
              <a:t>Industrial Age enabled farms and factories to produce more than U.S. consumers could consume.</a:t>
            </a:r>
          </a:p>
          <a:p>
            <a:r>
              <a:rPr lang="en-US" altLang="en-US" dirty="0" smtClean="0"/>
              <a:t>This left the U.S. in need of </a:t>
            </a:r>
            <a:r>
              <a:rPr lang="en-US" altLang="en-US" b="1" dirty="0" smtClean="0"/>
              <a:t>raw materials</a:t>
            </a:r>
            <a:r>
              <a:rPr lang="en-US" altLang="en-US" dirty="0" smtClean="0"/>
              <a:t> for its factories and </a:t>
            </a:r>
            <a:r>
              <a:rPr lang="en-US" altLang="en-US" b="1" dirty="0" smtClean="0"/>
              <a:t>new markets</a:t>
            </a:r>
            <a:r>
              <a:rPr lang="en-US" altLang="en-US" dirty="0" smtClean="0"/>
              <a:t> for its goods. </a:t>
            </a:r>
          </a:p>
          <a:p>
            <a:r>
              <a:rPr lang="en-US" altLang="en-US" dirty="0" smtClean="0"/>
              <a:t>Is Foreign Trade the answer?</a:t>
            </a:r>
          </a:p>
          <a:p>
            <a:pPr lvl="1"/>
            <a:r>
              <a:rPr lang="en-US" altLang="en-US" dirty="0" smtClean="0"/>
              <a:t>In order to keep so many Americans working in the factories and in order to keep improving their working conditions via Progressivism, Imperialism would be necessary.</a:t>
            </a:r>
          </a:p>
          <a:p>
            <a:endParaRPr lang="en-US" dirty="0"/>
          </a:p>
        </p:txBody>
      </p:sp>
      <p:sp>
        <p:nvSpPr>
          <p:cNvPr id="7" name="TextBox 6"/>
          <p:cNvSpPr txBox="1"/>
          <p:nvPr/>
        </p:nvSpPr>
        <p:spPr>
          <a:xfrm>
            <a:off x="1295400" y="6324600"/>
            <a:ext cx="6781800" cy="369332"/>
          </a:xfrm>
          <a:prstGeom prst="rect">
            <a:avLst/>
          </a:prstGeom>
          <a:noFill/>
        </p:spPr>
        <p:txBody>
          <a:bodyPr wrap="square" rtlCol="0">
            <a:spAutoFit/>
          </a:bodyPr>
          <a:lstStyle/>
          <a:p>
            <a:pPr algn="ctr"/>
            <a:r>
              <a:rPr lang="en-US" b="1" dirty="0" smtClean="0">
                <a:solidFill>
                  <a:schemeClr val="tx2"/>
                </a:solidFill>
              </a:rPr>
              <a:t>GQ: Explain the three reasons behind American Imperialism.</a:t>
            </a:r>
          </a:p>
        </p:txBody>
      </p:sp>
    </p:spTree>
    <p:extLst>
      <p:ext uri="{BB962C8B-B14F-4D97-AF65-F5344CB8AC3E}">
        <p14:creationId xmlns:p14="http://schemas.microsoft.com/office/powerpoint/2010/main" val="168504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274638"/>
            <a:ext cx="8229600" cy="1935162"/>
          </a:xfrm>
        </p:spPr>
        <p:txBody>
          <a:bodyPr>
            <a:normAutofit fontScale="90000"/>
          </a:bodyPr>
          <a:lstStyle/>
          <a:p>
            <a:r>
              <a:rPr lang="en-US" b="1" dirty="0" smtClean="0"/>
              <a:t>What does American Imperialist Action teach us about America’s Economic Philosophy?</a:t>
            </a:r>
            <a:endParaRPr lang="en-US" b="1" dirty="0"/>
          </a:p>
        </p:txBody>
      </p:sp>
      <p:sp>
        <p:nvSpPr>
          <p:cNvPr id="5" name="Content Placeholder 4"/>
          <p:cNvSpPr>
            <a:spLocks noGrp="1"/>
          </p:cNvSpPr>
          <p:nvPr>
            <p:ph idx="1"/>
          </p:nvPr>
        </p:nvSpPr>
        <p:spPr>
          <a:xfrm>
            <a:off x="457200" y="2438400"/>
            <a:ext cx="8229600" cy="3687763"/>
          </a:xfrm>
        </p:spPr>
        <p:txBody>
          <a:bodyPr>
            <a:normAutofit/>
          </a:bodyPr>
          <a:lstStyle/>
          <a:p>
            <a:r>
              <a:rPr lang="en-US" altLang="en-US" dirty="0" smtClean="0"/>
              <a:t>The US Economy Relies on Growth </a:t>
            </a:r>
          </a:p>
          <a:p>
            <a:r>
              <a:rPr lang="en-US" altLang="en-US" dirty="0" smtClean="0"/>
              <a:t>If an area is closed to U.S. products, ideas or people, U.S. survival is threatened. </a:t>
            </a:r>
          </a:p>
          <a:p>
            <a:r>
              <a:rPr lang="en-US" altLang="en-US" dirty="0" smtClean="0"/>
              <a:t>The US has the right to intervene in any country to keep markets open </a:t>
            </a:r>
          </a:p>
          <a:p>
            <a:endParaRPr lang="en-US" dirty="0"/>
          </a:p>
        </p:txBody>
      </p:sp>
      <p:sp>
        <p:nvSpPr>
          <p:cNvPr id="7" name="TextBox 6"/>
          <p:cNvSpPr txBox="1"/>
          <p:nvPr/>
        </p:nvSpPr>
        <p:spPr>
          <a:xfrm>
            <a:off x="1295400" y="6324600"/>
            <a:ext cx="6781800" cy="369332"/>
          </a:xfrm>
          <a:prstGeom prst="rect">
            <a:avLst/>
          </a:prstGeom>
          <a:noFill/>
        </p:spPr>
        <p:txBody>
          <a:bodyPr wrap="square" rtlCol="0">
            <a:spAutoFit/>
          </a:bodyPr>
          <a:lstStyle/>
          <a:p>
            <a:pPr algn="ctr"/>
            <a:r>
              <a:rPr lang="en-US" b="1" dirty="0" smtClean="0">
                <a:solidFill>
                  <a:schemeClr val="tx2"/>
                </a:solidFill>
              </a:rPr>
              <a:t>GQ: Explain the three reasons behind American Imperialism.</a:t>
            </a:r>
          </a:p>
        </p:txBody>
      </p:sp>
    </p:spTree>
    <p:extLst>
      <p:ext uri="{BB962C8B-B14F-4D97-AF65-F5344CB8AC3E}">
        <p14:creationId xmlns:p14="http://schemas.microsoft.com/office/powerpoint/2010/main" val="267056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t>Cultural Superiority</a:t>
            </a:r>
            <a:endParaRPr lang="en-US" b="1" dirty="0"/>
          </a:p>
        </p:txBody>
      </p:sp>
      <p:sp>
        <p:nvSpPr>
          <p:cNvPr id="5" name="Content Placeholder 4"/>
          <p:cNvSpPr>
            <a:spLocks noGrp="1"/>
          </p:cNvSpPr>
          <p:nvPr>
            <p:ph idx="1"/>
          </p:nvPr>
        </p:nvSpPr>
        <p:spPr>
          <a:xfrm>
            <a:off x="76200" y="1600200"/>
            <a:ext cx="3962400" cy="4876800"/>
          </a:xfrm>
        </p:spPr>
        <p:txBody>
          <a:bodyPr>
            <a:normAutofit fontScale="77500" lnSpcReduction="20000"/>
          </a:bodyPr>
          <a:lstStyle/>
          <a:p>
            <a:r>
              <a:rPr lang="en-US" altLang="en-US" dirty="0" smtClean="0"/>
              <a:t>Cultural factors were also used to justify imperialism.</a:t>
            </a:r>
          </a:p>
          <a:p>
            <a:r>
              <a:rPr lang="en-US" altLang="en-US" dirty="0" smtClean="0"/>
              <a:t>Combined Social Darwinism (survival of the fittest) with the belief in racial superiority of Anglo-Saxons.</a:t>
            </a:r>
          </a:p>
          <a:p>
            <a:r>
              <a:rPr lang="en-US" altLang="en-US" dirty="0" smtClean="0"/>
              <a:t>They argued that the United States had a responsibility to spread Christianity and “civilization” to the “inferior people” of the world</a:t>
            </a:r>
          </a:p>
          <a:p>
            <a:endParaRPr lang="en-US" dirty="0"/>
          </a:p>
        </p:txBody>
      </p:sp>
      <p:pic>
        <p:nvPicPr>
          <p:cNvPr id="1024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133599"/>
            <a:ext cx="5202284" cy="33784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95400" y="6324600"/>
            <a:ext cx="6781800" cy="369332"/>
          </a:xfrm>
          <a:prstGeom prst="rect">
            <a:avLst/>
          </a:prstGeom>
          <a:noFill/>
        </p:spPr>
        <p:txBody>
          <a:bodyPr wrap="square" rtlCol="0">
            <a:spAutoFit/>
          </a:bodyPr>
          <a:lstStyle/>
          <a:p>
            <a:pPr algn="ctr"/>
            <a:r>
              <a:rPr lang="en-US" b="1" dirty="0" smtClean="0">
                <a:solidFill>
                  <a:schemeClr val="tx2"/>
                </a:solidFill>
              </a:rPr>
              <a:t>GQ: Explain the three reasons behind American Imperialism.</a:t>
            </a:r>
          </a:p>
        </p:txBody>
      </p:sp>
    </p:spTree>
    <p:extLst>
      <p:ext uri="{BB962C8B-B14F-4D97-AF65-F5344CB8AC3E}">
        <p14:creationId xmlns:p14="http://schemas.microsoft.com/office/powerpoint/2010/main" val="168504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erialism cartoons"/>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b="1" dirty="0" smtClean="0"/>
              <a:t>Roosevelt Corollary to Monroe Doctrine</a:t>
            </a:r>
            <a:endParaRPr lang="en-US" b="1" dirty="0"/>
          </a:p>
        </p:txBody>
      </p:sp>
      <p:sp>
        <p:nvSpPr>
          <p:cNvPr id="5" name="Content Placeholder 4"/>
          <p:cNvSpPr>
            <a:spLocks noGrp="1"/>
          </p:cNvSpPr>
          <p:nvPr>
            <p:ph idx="1"/>
          </p:nvPr>
        </p:nvSpPr>
        <p:spPr>
          <a:xfrm>
            <a:off x="457200" y="1600200"/>
            <a:ext cx="3962400" cy="5105400"/>
          </a:xfrm>
        </p:spPr>
        <p:txBody>
          <a:bodyPr>
            <a:normAutofit fontScale="70000" lnSpcReduction="20000"/>
          </a:bodyPr>
          <a:lstStyle/>
          <a:p>
            <a:pPr>
              <a:buFont typeface="Wingdings" pitchFamily="2" charset="2"/>
              <a:buNone/>
            </a:pPr>
            <a:r>
              <a:rPr lang="en-US" altLang="en-US" b="1" dirty="0" smtClean="0">
                <a:solidFill>
                  <a:srgbClr val="FF6600"/>
                </a:solidFill>
                <a:latin typeface="Arial" charset="0"/>
              </a:rPr>
              <a:t>"Any country whose people conduct themselves well can count upon our hearty friendship. Chronic wrongdoing, however, . . . may force the United States to exercise an international police power."</a:t>
            </a:r>
          </a:p>
          <a:p>
            <a:pPr marL="0" indent="0">
              <a:buNone/>
            </a:pPr>
            <a:r>
              <a:rPr lang="en-US" altLang="en-US" dirty="0" smtClean="0">
                <a:latin typeface="Arial" charset="0"/>
              </a:rPr>
              <a:t>“There is a homely adage which runs, "Speak softly and carry a big stick; you will go far." If the American nation will speak softly and yet build and keep at a pitch of the highest training a thoroughly efficient navy, the Monroe Doctrine will go far.”</a:t>
            </a:r>
          </a:p>
          <a:p>
            <a:endParaRPr lang="en-US" dirty="0"/>
          </a:p>
        </p:txBody>
      </p:sp>
      <p:pic>
        <p:nvPicPr>
          <p:cNvPr id="819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9317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04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1086</Words>
  <Application>Microsoft Office PowerPoint</Application>
  <PresentationFormat>On-screen Show (4:3)</PresentationFormat>
  <Paragraphs>135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American Imperialism</vt:lpstr>
      <vt:lpstr>Historical Causes of Imperialism</vt:lpstr>
      <vt:lpstr>PowerPoint Presentation</vt:lpstr>
      <vt:lpstr>Global Competition</vt:lpstr>
      <vt:lpstr>Military Superiority</vt:lpstr>
      <vt:lpstr>New Markets</vt:lpstr>
      <vt:lpstr>What does American Imperialist Action teach us about America’s Economic Philosophy?</vt:lpstr>
      <vt:lpstr>Cultural Superiority</vt:lpstr>
      <vt:lpstr>Roosevelt Corollary to Monroe Doctrine</vt:lpstr>
      <vt:lpstr>Roosevelt Corollary</vt:lpstr>
      <vt:lpstr>Expansion of U.S.</vt:lpstr>
      <vt:lpstr>A “Splendid Little War”</vt:lpstr>
      <vt:lpstr>A “Splendid Little War”</vt:lpstr>
      <vt:lpstr>PowerPoint Presentation</vt:lpstr>
      <vt:lpstr>PowerPoint Presentation</vt:lpstr>
      <vt:lpstr>What is the Open Door Policy?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Imperialism</dc:title>
  <dc:creator>00, 00</dc:creator>
  <cp:lastModifiedBy>00, 00</cp:lastModifiedBy>
  <cp:revision>8</cp:revision>
  <dcterms:created xsi:type="dcterms:W3CDTF">2017-10-16T14:16:00Z</dcterms:created>
  <dcterms:modified xsi:type="dcterms:W3CDTF">2017-10-16T15:43:46Z</dcterms:modified>
</cp:coreProperties>
</file>