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1"/>
  </p:notes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DAC92-BA5A-4093-865E-0E3CA452E59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6FD2-2F71-4554-A0D4-713B4697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64" name="Shape 5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73" name="Shape 5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80" name="Shape 5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595" name="Shape 5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606" name="Shape 6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7"/>
          </a:xfrm>
          <a:prstGeom prst="rect">
            <a:avLst/>
          </a:prstGeom>
        </p:spPr>
        <p:txBody>
          <a:bodyPr wrap="square" lIns="89715" tIns="89715" rIns="89715" bIns="89715" anchor="t" anchorCtr="0">
            <a:noAutofit/>
          </a:bodyPr>
          <a:lstStyle/>
          <a:p>
            <a:endParaRPr/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6326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7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7293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6162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⦿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5208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4763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35255" algn="l" rtl="0">
              <a:spcBef>
                <a:spcPts val="36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79375" algn="l" rtl="0">
              <a:spcBef>
                <a:spcPts val="36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6162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⦿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5208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4763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35255" algn="l" rtl="0">
              <a:spcBef>
                <a:spcPts val="36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79375" algn="l" rtl="0">
              <a:spcBef>
                <a:spcPts val="36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071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959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0730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4114800"/>
            <a:ext cx="82296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962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4114800"/>
            <a:ext cx="40386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6194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648200" y="4114800"/>
            <a:ext cx="4038600" cy="198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669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0231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0099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928019" y="129381"/>
            <a:ext cx="4525962" cy="746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7755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4751387"/>
            <a:ext cx="9144000" cy="2112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C7C7C">
              <a:alpha val="44705"/>
            </a:srgbClr>
          </a:solidFill>
          <a:ln>
            <a:noFill/>
          </a:ln>
          <a:effectLst>
            <a:outerShdw blurRad="63500" dist="44450" dir="16200000">
              <a:srgbClr val="000000">
                <a:alpha val="34901"/>
              </a:srgbClr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endParaRPr kern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00815" y="44074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95959">
              <a:alpha val="39607"/>
            </a:srgbClr>
          </a:solidFill>
          <a:ln>
            <a:noFill/>
          </a:ln>
          <a:effectLst>
            <a:outerShdw blurRad="63500" dist="50800" dir="10800000">
              <a:srgbClr val="000000">
                <a:alpha val="44705"/>
              </a:srgbClr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endParaRPr kern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kern="0">
              <a:solidFill>
                <a:srgbClr val="FFFFFF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kern="0">
              <a:solidFill>
                <a:srgbClr val="FFFFFF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 kern="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 kern="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564580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751387"/>
            <a:ext cx="9144000" cy="2112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C7C7C">
              <a:alpha val="44705"/>
            </a:srgbClr>
          </a:solidFill>
          <a:ln>
            <a:noFill/>
          </a:ln>
          <a:effectLst>
            <a:outerShdw blurRad="63500" dist="44450" dir="16200000">
              <a:srgbClr val="000000">
                <a:alpha val="34901"/>
              </a:srgbClr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endParaRPr kern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30532" y="48066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95959">
              <a:alpha val="39607"/>
            </a:srgbClr>
          </a:solidFill>
          <a:ln>
            <a:noFill/>
          </a:ln>
          <a:effectLst>
            <a:outerShdw blurRad="63500" dist="50800" dir="10800000">
              <a:srgbClr val="000000">
                <a:alpha val="44705"/>
              </a:srgbClr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endParaRPr kern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ct val="30434"/>
              <a:buNone/>
              <a:defRPr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8D89A4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48560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kern="0">
              <a:solidFill>
                <a:srgbClr val="FFFFFF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kern="0">
              <a:solidFill>
                <a:srgbClr val="FFFFFF"/>
              </a:solidFill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indent="-63500" algn="r">
              <a:buClr>
                <a:srgbClr val="9B9A98"/>
              </a:buClr>
              <a:buSzPct val="100000"/>
              <a:buFont typeface="Tahoma"/>
              <a:buNone/>
            </a:pPr>
            <a:fld id="{00000000-1234-1234-1234-123412341234}" type="slidenum">
              <a:rPr lang="en-US" sz="1000" kern="0">
                <a:solidFill>
                  <a:srgbClr val="9B9A98"/>
                </a:solidFill>
                <a:latin typeface="Tahoma"/>
                <a:ea typeface="Tahoma"/>
                <a:cs typeface="Tahoma"/>
                <a:sym typeface="Tahoma"/>
              </a:rPr>
              <a:pPr indent="-63500" algn="r">
                <a:buClr>
                  <a:srgbClr val="9B9A98"/>
                </a:buClr>
                <a:buSzPct val="100000"/>
                <a:buFont typeface="Tahoma"/>
                <a:buNone/>
              </a:pPr>
              <a:t>‹#›</a:t>
            </a:fld>
            <a:endParaRPr lang="en-US" sz="1000" kern="0">
              <a:solidFill>
                <a:srgbClr val="9B9A9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317512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79375" y="171450"/>
            <a:ext cx="9064625" cy="6381750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t" anchorCtr="0">
            <a:noAutofit/>
          </a:bodyPr>
          <a:lstStyle/>
          <a:p>
            <a:pPr marL="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D4E6"/>
              </a:buClr>
              <a:buSzPct val="100000"/>
              <a:buFont typeface="Source Sans Pro"/>
              <a:buNone/>
            </a:pPr>
            <a: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 RETURN TO NORMALCY </a:t>
            </a:r>
            <a:b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                  (1920 - 1929)</a:t>
            </a:r>
            <a:b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600" b="1" i="0" u="none" strike="noStrike" cap="non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               </a:t>
            </a:r>
            <a:r>
              <a:rPr lang="en-US" sz="4000" b="1" i="0" u="none" strike="noStrike" cap="none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CHAPTER TWELVE </a:t>
            </a:r>
            <a:br>
              <a:rPr lang="en-US" sz="4000" b="1" i="0" u="none" strike="noStrike" cap="none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000" b="1" i="0" u="none" strike="noStrike" cap="none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                             AND </a:t>
            </a:r>
            <a:br>
              <a:rPr lang="en-US" sz="4000" b="1" i="0" u="none" strike="noStrike" cap="none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000" b="1" i="0" u="none" strike="noStrike" cap="none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                 CHAPTER THIRTEEN</a:t>
            </a:r>
          </a:p>
        </p:txBody>
      </p:sp>
      <p:pic>
        <p:nvPicPr>
          <p:cNvPr id="164" name="Shape 164" descr="1920s 1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258887"/>
            <a:ext cx="2587561" cy="1876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 descr="louis armstrong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15112" y="5075237"/>
            <a:ext cx="2417092" cy="163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 descr="mugshot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" y="4030662"/>
            <a:ext cx="2074581" cy="2549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928082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>
            <a:spLocks noGrp="1"/>
          </p:cNvSpPr>
          <p:nvPr>
            <p:ph type="body" idx="1"/>
          </p:nvPr>
        </p:nvSpPr>
        <p:spPr>
          <a:xfrm>
            <a:off x="0" y="3581400"/>
            <a:ext cx="9144000" cy="327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19100" marR="0" lvl="0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800" b="0" i="0" u="sng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Flappers</a:t>
            </a:r>
          </a:p>
          <a:p>
            <a:pPr marL="722312" marR="0" lvl="1" indent="-2778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800" b="0" i="0" u="sng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become a symbol of a free young woman </a:t>
            </a:r>
            <a:r>
              <a:rPr lang="en-US" sz="28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 </a:t>
            </a:r>
          </a:p>
          <a:p>
            <a:pPr marL="722312" marR="0" lvl="1" indent="-4378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    who embraced new fashion and urban attitudes</a:t>
            </a:r>
          </a:p>
          <a:p>
            <a:pPr marL="722312" marR="0" lvl="1" indent="-4378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Style </a:t>
            </a:r>
          </a:p>
          <a:p>
            <a:pPr marL="1004887" marR="0" lvl="2" indent="-2555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8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Skirts above the knee!</a:t>
            </a:r>
          </a:p>
          <a:p>
            <a:pPr marL="1004887" marR="0" lvl="2" indent="-2555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8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Short, boyish hair</a:t>
            </a:r>
          </a:p>
          <a:p>
            <a:pPr marL="1004887" marR="0" lvl="2" indent="-2555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8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Wore “kiss-proof” lipstick</a:t>
            </a:r>
          </a:p>
          <a:p>
            <a:pPr marL="419100" marR="0" lvl="0" indent="-3937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</p:txBody>
      </p:sp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114300" y="152400"/>
            <a:ext cx="9029700" cy="642937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DF56"/>
              </a:buClr>
              <a:buSzPct val="100000"/>
              <a:buFont typeface="Source Sans Pro"/>
              <a:buNone/>
            </a:pPr>
            <a:r>
              <a:rPr lang="en-US" sz="4400" b="1" i="0" u="none" strike="noStrike" cap="none" dirty="0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Young Women Change the Rules</a:t>
            </a:r>
          </a:p>
        </p:txBody>
      </p:sp>
      <p:pic>
        <p:nvPicPr>
          <p:cNvPr id="568" name="Shape 568" descr="Image:Normatalmadg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1031875"/>
            <a:ext cx="2286581" cy="2984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Shape 5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" y="1066800"/>
            <a:ext cx="5743895" cy="2042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Shape 5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2600" y="5411787"/>
            <a:ext cx="2364744" cy="807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75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0" y="3962400"/>
            <a:ext cx="9144000" cy="289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004887" marR="0" lvl="2" indent="-35813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Women become more assertive (began smoking and drinking in public, more willing to talk about sex)</a:t>
            </a:r>
          </a:p>
          <a:p>
            <a:pPr marL="722312" marR="0" lvl="1" indent="-42640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The Double Standard</a:t>
            </a:r>
          </a:p>
          <a:p>
            <a:pPr marL="1004887" marR="0" lvl="2" indent="-2555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6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Women were expected to observe stricter standards of behavior than men</a:t>
            </a:r>
          </a:p>
          <a:p>
            <a:pPr marL="1004887" marR="0" lvl="2" indent="-2555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6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Casual dating increased, but men only officially “courted” women who they would marry</a:t>
            </a:r>
          </a:p>
        </p:txBody>
      </p:sp>
      <p:sp>
        <p:nvSpPr>
          <p:cNvPr id="576" name="Shape 57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DF56"/>
              </a:buClr>
              <a:buSzPct val="100000"/>
              <a:buFont typeface="Source Sans Pro"/>
              <a:buNone/>
            </a:pPr>
            <a:r>
              <a:rPr lang="en-US" sz="3600" b="1" i="0" u="none" strike="noStrike" cap="none" dirty="0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Young Women Change the Rules</a:t>
            </a:r>
          </a:p>
        </p:txBody>
      </p:sp>
      <p:pic>
        <p:nvPicPr>
          <p:cNvPr id="577" name="Shape 5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914400"/>
            <a:ext cx="8382000" cy="3042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77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2" name="Shape 582" descr="mk_Susan_Foy_Nurs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219200"/>
            <a:ext cx="2903537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3124200" y="990600"/>
            <a:ext cx="5867400" cy="563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000" b="0" i="0" u="sng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New work opportunities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Nurses, teachers, secretaries, librarians, social workers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Unequal treatment and wages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Male view that women really belonged in the home</a:t>
            </a: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000" b="0" i="0" u="sng" strike="noStrike" cap="none" dirty="0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000" b="0" i="0" u="sng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The Changing Family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Lower birthrate from increased birth control information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Marriages from personal choice rather than family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Teenagers spent more time with other kids their age, and less with family</a:t>
            </a:r>
          </a:p>
          <a:p>
            <a:pPr marL="1004887" marR="0" lvl="2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○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Child labor laws limit house income</a:t>
            </a:r>
          </a:p>
        </p:txBody>
      </p:sp>
      <p:sp>
        <p:nvSpPr>
          <p:cNvPr id="584" name="Shape 58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73162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DF56"/>
              </a:buClr>
              <a:buSzPct val="100000"/>
              <a:buFont typeface="Source Sans Pro"/>
              <a:buNone/>
            </a:pPr>
            <a:r>
              <a:rPr lang="en-US" sz="4600" b="1" i="0" u="sng" strike="noStrike" cap="none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Women</a:t>
            </a:r>
            <a:r>
              <a:rPr lang="en-US" sz="4600" b="1" i="0" u="none" strike="noStrike" cap="none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Shed Roles</a:t>
            </a:r>
          </a:p>
        </p:txBody>
      </p:sp>
    </p:spTree>
    <p:extLst>
      <p:ext uri="{BB962C8B-B14F-4D97-AF65-F5344CB8AC3E}">
        <p14:creationId xmlns:p14="http://schemas.microsoft.com/office/powerpoint/2010/main" val="9614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9525" y="990600"/>
            <a:ext cx="8915400" cy="586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000" b="0" i="0" u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Popular Culture</a:t>
            </a: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Newspaper and mass circulation magazines rose in circulation</a:t>
            </a:r>
          </a:p>
          <a:p>
            <a:pPr marL="722312" marR="0" lvl="1" indent="-40354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000" b="0" i="0" u="none" strike="noStrike" cap="none" dirty="0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000" b="0" i="0" u="sng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Radio was most powerful communication method in the 1920s (allowed the shared national experience of hearing news live)</a:t>
            </a:r>
          </a:p>
          <a:p>
            <a:pPr marL="722312" marR="0" lvl="1" indent="-40354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000" b="0" i="0" u="sng" strike="noStrike" cap="none" dirty="0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Babe Ruth was glorified as a superhero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DF56"/>
              </a:buClr>
              <a:buSzPct val="100000"/>
              <a:buFont typeface="Source Sans Pro"/>
              <a:buNone/>
            </a:pPr>
            <a:r>
              <a:rPr lang="en-US" sz="4600" b="1" i="0" u="none" strike="noStrike" cap="none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Education and Popular Culture</a:t>
            </a:r>
          </a:p>
        </p:txBody>
      </p:sp>
      <p:pic>
        <p:nvPicPr>
          <p:cNvPr id="591" name="Shape 591" descr="http://mrmorganperiod4.wikispaces.com/file/view/radio-show-1.jpg/103706941/406x339/radio-show-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3212090"/>
            <a:ext cx="3276600" cy="3377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Shape 592" descr="http://images1.makefive.com/images/sports/team/greatest-baseball-players-of-all-time/babe-ruth-7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617" y="3429001"/>
            <a:ext cx="3163996" cy="3165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09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1143000" y="3962400"/>
            <a:ext cx="8001000" cy="289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200" b="0" i="0" u="sng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Charles Lindbergh completed the first nonstop solo flight across the Atlantic Ocean</a:t>
            </a:r>
          </a:p>
          <a:p>
            <a:pPr marL="722312" marR="0" lvl="1" indent="-40354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200" b="0" i="0" u="sng" strike="noStrike" cap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movies begin to appear with sound in them</a:t>
            </a:r>
          </a:p>
          <a:p>
            <a:pPr marL="722312" marR="0" lvl="1" indent="-40354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None/>
            </a:pPr>
            <a:endParaRPr sz="2200" b="0" i="0" u="none" strike="noStrike" cap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722312" marR="0" lvl="1" indent="-277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it is one of the richest eras in American literature</a:t>
            </a:r>
          </a:p>
        </p:txBody>
      </p:sp>
      <p:sp>
        <p:nvSpPr>
          <p:cNvPr id="598" name="Shape 598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DF56"/>
              </a:buClr>
              <a:buSzPct val="100000"/>
              <a:buFont typeface="Source Sans Pro"/>
              <a:buNone/>
            </a:pPr>
            <a:r>
              <a:rPr lang="en-US" sz="4400" b="1" i="0" u="none" strike="noStrike" cap="none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Education and Popular Culture</a:t>
            </a:r>
          </a:p>
        </p:txBody>
      </p:sp>
      <p:pic>
        <p:nvPicPr>
          <p:cNvPr id="599" name="Shape 599" descr="http://2.bp.blogspot.com/-fAmlAfgWLZY/TWPQKgliThI/AAAAAAAABAk/y51Vr0q4CG0/s1600/StLoui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37" y="990600"/>
            <a:ext cx="4357228" cy="2817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Shape 600" descr="http://upload.wikimedia.org/wikipedia/en/thumb/b/b0/Gatsby_1925_jacket.gif/200px-Gatsby_1925_jacket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02200" y="1143000"/>
            <a:ext cx="2209800" cy="2396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Shape 60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5200" y="1066800"/>
            <a:ext cx="1401435" cy="2359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Shape 6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0175" y="4191000"/>
            <a:ext cx="1465762" cy="2582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69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DF56"/>
              </a:buClr>
              <a:buSzPct val="100000"/>
              <a:buFont typeface="Source Sans Pro"/>
              <a:buNone/>
            </a:pPr>
            <a:r>
              <a:rPr lang="en-US" sz="4600" b="1" i="0" u="none" strike="noStrike" cap="none">
                <a:solidFill>
                  <a:srgbClr val="F7DF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Harlem Renaissance</a:t>
            </a:r>
          </a:p>
        </p:txBody>
      </p:sp>
      <p:sp>
        <p:nvSpPr>
          <p:cNvPr id="609" name="Shape 609"/>
          <p:cNvSpPr txBox="1">
            <a:spLocks noGrp="1"/>
          </p:cNvSpPr>
          <p:nvPr>
            <p:ph type="body" idx="1"/>
          </p:nvPr>
        </p:nvSpPr>
        <p:spPr>
          <a:xfrm>
            <a:off x="3721100" y="1143000"/>
            <a:ext cx="5270500" cy="556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300" b="0" i="0" u="sng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The Harlem Renaissance was a literary and artistic movement celebrating African-American culture.</a:t>
            </a:r>
          </a:p>
          <a:p>
            <a:pPr marL="419100" marR="0" lvl="0" indent="-5105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300" b="0" i="0" u="sng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300" b="0" i="0" u="sng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African-American ideas, politics, art, literature, and music flourished in Harlem (and elsewhere)</a:t>
            </a:r>
          </a:p>
          <a:p>
            <a:pPr marL="419100" marR="0" lvl="0" indent="-5105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300" b="0" i="0" u="sng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3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Politics: Marcus Garvey 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3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Writers: Claude McKay, Langston   </a:t>
            </a:r>
          </a:p>
          <a:p>
            <a:pPr marL="419100" marR="0" lvl="0" indent="-5105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23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                   Hughes 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3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Performers: Paul Robeson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⦿"/>
            </a:pPr>
            <a:r>
              <a:rPr lang="en-US" sz="23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Musicians: Louis Armstrong, “Duke” Ellington, Bessie Smith</a:t>
            </a:r>
          </a:p>
        </p:txBody>
      </p:sp>
      <p:pic>
        <p:nvPicPr>
          <p:cNvPr id="610" name="Shape 610" descr="http://edu.glogster.com/media/9/48/84/85/4884850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4000500"/>
            <a:ext cx="3565726" cy="2697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Shape 611" descr="http://blog.jongraynewyork.com/wp-content/uploads/2010/10/The-Harlem-Renaissance-03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" y="1143000"/>
            <a:ext cx="3359130" cy="2607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1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152400" y="1417637"/>
            <a:ext cx="8839200" cy="5211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40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During the 1920s, a double standard required women to observe stricter codes of behavior than men.  Do you think that some women of this decade made real progress towards equality?  Support your answer.</a:t>
            </a: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4000" b="0" i="0" u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4000" b="0" i="0" u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marL="0" marR="0" lvl="0" indent="-12192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24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Answer the question in </a:t>
            </a:r>
            <a:r>
              <a:rPr lang="en-US" sz="2400" b="0" i="0" u="sng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three complete sentences </a:t>
            </a:r>
            <a:r>
              <a:rPr lang="en-US" sz="2400" b="0" i="0" u="none">
                <a:solidFill>
                  <a:schemeClr val="lt1"/>
                </a:solidFill>
                <a:latin typeface="Rosarivo"/>
                <a:ea typeface="Rosarivo"/>
                <a:cs typeface="Rosarivo"/>
                <a:sym typeface="Rosarivo"/>
              </a:rPr>
              <a:t>in your summary section</a:t>
            </a:r>
          </a:p>
          <a:p>
            <a:pPr marL="419100" marR="0" lvl="0" indent="-3937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400" b="0" i="0" u="none">
              <a:solidFill>
                <a:schemeClr val="lt1"/>
              </a:solidFill>
              <a:latin typeface="Rosarivo"/>
              <a:ea typeface="Rosarivo"/>
              <a:cs typeface="Rosarivo"/>
              <a:sym typeface="Rosarivo"/>
            </a:endParaRPr>
          </a:p>
        </p:txBody>
      </p:sp>
      <p:sp>
        <p:nvSpPr>
          <p:cNvPr id="617" name="Shape 6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100000"/>
              <a:buFont typeface="Source Sans Pro"/>
              <a:buNone/>
            </a:pPr>
            <a:r>
              <a:rPr lang="en-US" sz="5400" b="1" i="0" u="none" strike="noStrike" cap="none">
                <a:solidFill>
                  <a:srgbClr val="33CC3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Essential Question</a:t>
            </a:r>
          </a:p>
        </p:txBody>
      </p:sp>
    </p:spTree>
    <p:extLst>
      <p:ext uri="{BB962C8B-B14F-4D97-AF65-F5344CB8AC3E}">
        <p14:creationId xmlns:p14="http://schemas.microsoft.com/office/powerpoint/2010/main" val="13954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chnic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348</Words>
  <Application>Microsoft Office PowerPoint</Application>
  <PresentationFormat>On-screen Show (4:3)</PresentationFormat>
  <Paragraphs>56</Paragraphs>
  <Slides>8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1_Technic</vt:lpstr>
      <vt:lpstr>Technic</vt:lpstr>
      <vt:lpstr>   RETURN TO NORMALCY                      (1920 - 1929)                    CHAPTER TWELVE                                 AND                     CHAPTER THIRTEEN</vt:lpstr>
      <vt:lpstr>Young Women Change the Rules</vt:lpstr>
      <vt:lpstr>Young Women Change the Rules</vt:lpstr>
      <vt:lpstr>Women Shed Roles</vt:lpstr>
      <vt:lpstr>Education and Popular Culture</vt:lpstr>
      <vt:lpstr>Education and Popular Culture</vt:lpstr>
      <vt:lpstr>The Harlem Renaissance</vt:lpstr>
      <vt:lpstr>Essential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RETURN TO NORMALCY                      (1920 - 1929)                    CHAPTER TWELVE                                 AND                     CHAPTER THIRTEEN</dc:title>
  <dc:creator>00, 00</dc:creator>
  <cp:lastModifiedBy>00, 00</cp:lastModifiedBy>
  <cp:revision>1</cp:revision>
  <dcterms:created xsi:type="dcterms:W3CDTF">2017-12-07T14:09:02Z</dcterms:created>
  <dcterms:modified xsi:type="dcterms:W3CDTF">2017-12-07T14:17:21Z</dcterms:modified>
</cp:coreProperties>
</file>