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sldIdLst>
    <p:sldId id="256" r:id="rId2"/>
    <p:sldId id="283" r:id="rId3"/>
    <p:sldId id="284" r:id="rId4"/>
    <p:sldId id="285" r:id="rId5"/>
    <p:sldId id="271" r:id="rId6"/>
    <p:sldId id="286" r:id="rId7"/>
    <p:sldId id="272" r:id="rId8"/>
    <p:sldId id="273" r:id="rId9"/>
    <p:sldId id="287" r:id="rId10"/>
    <p:sldId id="288" r:id="rId11"/>
    <p:sldId id="274" r:id="rId12"/>
    <p:sldId id="275" r:id="rId13"/>
    <p:sldId id="276" r:id="rId14"/>
    <p:sldId id="290" r:id="rId15"/>
    <p:sldId id="267" r:id="rId16"/>
    <p:sldId id="289" r:id="rId17"/>
    <p:sldId id="265" r:id="rId18"/>
    <p:sldId id="279"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108"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0"/>
            <a:ext cx="8478838" cy="6173788"/>
            <a:chOff x="0" y="0"/>
            <a:chExt cx="5341" cy="3889"/>
          </a:xfrm>
        </p:grpSpPr>
        <p:sp>
          <p:nvSpPr>
            <p:cNvPr id="3891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8919" name="Rectangle 7"/>
          <p:cNvSpPr>
            <a:spLocks noGrp="1" noChangeArrowheads="1"/>
          </p:cNvSpPr>
          <p:nvPr>
            <p:ph type="ctrTitle" sz="quarter"/>
          </p:nvPr>
        </p:nvSpPr>
        <p:spPr>
          <a:xfrm>
            <a:off x="685800" y="1143000"/>
            <a:ext cx="7772400" cy="1143000"/>
          </a:xfrm>
        </p:spPr>
        <p:txBody>
          <a:bodyPr/>
          <a:lstStyle>
            <a:lvl1pPr>
              <a:defRPr/>
            </a:lvl1pPr>
          </a:lstStyle>
          <a:p>
            <a:pPr lvl="0"/>
            <a:r>
              <a:rPr lang="en-US" altLang="en-US" noProof="0" smtClean="0"/>
              <a:t>Click to edit Master title style</a:t>
            </a:r>
          </a:p>
        </p:txBody>
      </p:sp>
      <p:sp>
        <p:nvSpPr>
          <p:cNvPr id="38920"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charset="2"/>
              <a:buNone/>
              <a:defRPr/>
            </a:lvl1pPr>
          </a:lstStyle>
          <a:p>
            <a:pPr lvl="0"/>
            <a:r>
              <a:rPr lang="en-US" altLang="en-US" noProof="0" smtClean="0"/>
              <a:t>Click to edit Master subtitle style</a:t>
            </a:r>
          </a:p>
        </p:txBody>
      </p:sp>
      <p:sp>
        <p:nvSpPr>
          <p:cNvPr id="38921" name="Rectangle 9"/>
          <p:cNvSpPr>
            <a:spLocks noGrp="1" noChangeArrowheads="1"/>
          </p:cNvSpPr>
          <p:nvPr>
            <p:ph type="dt" sz="quarter" idx="2"/>
          </p:nvPr>
        </p:nvSpPr>
        <p:spPr/>
        <p:txBody>
          <a:bodyPr/>
          <a:lstStyle>
            <a:lvl1pPr>
              <a:defRPr>
                <a:solidFill>
                  <a:srgbClr val="FFFFFF"/>
                </a:solidFill>
              </a:defRPr>
            </a:lvl1pPr>
          </a:lstStyle>
          <a:p>
            <a:endParaRPr lang="en-US" altLang="en-US"/>
          </a:p>
        </p:txBody>
      </p:sp>
      <p:sp>
        <p:nvSpPr>
          <p:cNvPr id="38922" name="Rectangle 10"/>
          <p:cNvSpPr>
            <a:spLocks noGrp="1" noChangeArrowheads="1"/>
          </p:cNvSpPr>
          <p:nvPr>
            <p:ph type="ftr" sz="quarter" idx="3"/>
          </p:nvPr>
        </p:nvSpPr>
        <p:spPr/>
        <p:txBody>
          <a:bodyPr/>
          <a:lstStyle>
            <a:lvl1pPr>
              <a:defRPr>
                <a:solidFill>
                  <a:srgbClr val="FFFFFF"/>
                </a:solidFill>
              </a:defRPr>
            </a:lvl1pPr>
          </a:lstStyle>
          <a:p>
            <a:endParaRPr lang="en-US" altLang="en-US"/>
          </a:p>
        </p:txBody>
      </p:sp>
      <p:sp>
        <p:nvSpPr>
          <p:cNvPr id="38923" name="Rectangle 11"/>
          <p:cNvSpPr>
            <a:spLocks noGrp="1" noChangeArrowheads="1"/>
          </p:cNvSpPr>
          <p:nvPr>
            <p:ph type="sldNum" sz="quarter" idx="4"/>
          </p:nvPr>
        </p:nvSpPr>
        <p:spPr/>
        <p:txBody>
          <a:bodyPr/>
          <a:lstStyle>
            <a:lvl1pPr>
              <a:defRPr>
                <a:solidFill>
                  <a:srgbClr val="FFFFFF"/>
                </a:solidFill>
              </a:defRPr>
            </a:lvl1pPr>
          </a:lstStyle>
          <a:p>
            <a:fld id="{F55B342C-EC67-4DB6-8941-BC7B10B9118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F18305-3A5A-44F8-A5D8-55CB38133B98}" type="slidenum">
              <a:rPr lang="en-US" altLang="en-US"/>
              <a:pPr/>
              <a:t>‹#›</a:t>
            </a:fld>
            <a:endParaRPr lang="en-US" altLang="en-US"/>
          </a:p>
        </p:txBody>
      </p:sp>
    </p:spTree>
    <p:extLst>
      <p:ext uri="{BB962C8B-B14F-4D97-AF65-F5344CB8AC3E}">
        <p14:creationId xmlns:p14="http://schemas.microsoft.com/office/powerpoint/2010/main" val="323936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215673-C5E2-42D6-9853-0AC2BD51E07E}" type="slidenum">
              <a:rPr lang="en-US" altLang="en-US"/>
              <a:pPr/>
              <a:t>‹#›</a:t>
            </a:fld>
            <a:endParaRPr lang="en-US" altLang="en-US"/>
          </a:p>
        </p:txBody>
      </p:sp>
    </p:spTree>
    <p:extLst>
      <p:ext uri="{BB962C8B-B14F-4D97-AF65-F5344CB8AC3E}">
        <p14:creationId xmlns:p14="http://schemas.microsoft.com/office/powerpoint/2010/main" val="285610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1251070-72A9-41FB-B7D3-2E6624771B31}" type="slidenum">
              <a:rPr lang="en-US" altLang="en-US"/>
              <a:pPr/>
              <a:t>‹#›</a:t>
            </a:fld>
            <a:endParaRPr lang="en-US" altLang="en-US"/>
          </a:p>
        </p:txBody>
      </p:sp>
    </p:spTree>
    <p:extLst>
      <p:ext uri="{BB962C8B-B14F-4D97-AF65-F5344CB8AC3E}">
        <p14:creationId xmlns:p14="http://schemas.microsoft.com/office/powerpoint/2010/main" val="407754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4CA42AB-3D1C-4F60-B9B5-2ED3F0194679}" type="slidenum">
              <a:rPr lang="en-US" altLang="en-US"/>
              <a:pPr/>
              <a:t>‹#›</a:t>
            </a:fld>
            <a:endParaRPr lang="en-US" altLang="en-US"/>
          </a:p>
        </p:txBody>
      </p:sp>
    </p:spTree>
    <p:extLst>
      <p:ext uri="{BB962C8B-B14F-4D97-AF65-F5344CB8AC3E}">
        <p14:creationId xmlns:p14="http://schemas.microsoft.com/office/powerpoint/2010/main" val="228034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958BE3-AD96-45B4-9187-7EB897CA51DD}" type="slidenum">
              <a:rPr lang="en-US" altLang="en-US"/>
              <a:pPr/>
              <a:t>‹#›</a:t>
            </a:fld>
            <a:endParaRPr lang="en-US" altLang="en-US"/>
          </a:p>
        </p:txBody>
      </p:sp>
    </p:spTree>
    <p:extLst>
      <p:ext uri="{BB962C8B-B14F-4D97-AF65-F5344CB8AC3E}">
        <p14:creationId xmlns:p14="http://schemas.microsoft.com/office/powerpoint/2010/main" val="135529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F12F67-CE7F-4613-A6DA-D22309F138C7}" type="slidenum">
              <a:rPr lang="en-US" altLang="en-US"/>
              <a:pPr/>
              <a:t>‹#›</a:t>
            </a:fld>
            <a:endParaRPr lang="en-US" altLang="en-US"/>
          </a:p>
        </p:txBody>
      </p:sp>
    </p:spTree>
    <p:extLst>
      <p:ext uri="{BB962C8B-B14F-4D97-AF65-F5344CB8AC3E}">
        <p14:creationId xmlns:p14="http://schemas.microsoft.com/office/powerpoint/2010/main" val="208704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C03F61-CD70-4887-8108-9A344D44B22B}" type="slidenum">
              <a:rPr lang="en-US" altLang="en-US"/>
              <a:pPr/>
              <a:t>‹#›</a:t>
            </a:fld>
            <a:endParaRPr lang="en-US" altLang="en-US"/>
          </a:p>
        </p:txBody>
      </p:sp>
    </p:spTree>
    <p:extLst>
      <p:ext uri="{BB962C8B-B14F-4D97-AF65-F5344CB8AC3E}">
        <p14:creationId xmlns:p14="http://schemas.microsoft.com/office/powerpoint/2010/main" val="77457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3818F8F-09F8-45FD-B0D1-F0AD5D2854F0}" type="slidenum">
              <a:rPr lang="en-US" altLang="en-US"/>
              <a:pPr/>
              <a:t>‹#›</a:t>
            </a:fld>
            <a:endParaRPr lang="en-US" altLang="en-US"/>
          </a:p>
        </p:txBody>
      </p:sp>
    </p:spTree>
    <p:extLst>
      <p:ext uri="{BB962C8B-B14F-4D97-AF65-F5344CB8AC3E}">
        <p14:creationId xmlns:p14="http://schemas.microsoft.com/office/powerpoint/2010/main" val="228880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18B99C-D624-4EFC-A736-75869AAF5CB4}" type="slidenum">
              <a:rPr lang="en-US" altLang="en-US"/>
              <a:pPr/>
              <a:t>‹#›</a:t>
            </a:fld>
            <a:endParaRPr lang="en-US" altLang="en-US"/>
          </a:p>
        </p:txBody>
      </p:sp>
    </p:spTree>
    <p:extLst>
      <p:ext uri="{BB962C8B-B14F-4D97-AF65-F5344CB8AC3E}">
        <p14:creationId xmlns:p14="http://schemas.microsoft.com/office/powerpoint/2010/main" val="197206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B887E2-6C1E-487C-AA63-BDE132205301}" type="slidenum">
              <a:rPr lang="en-US" altLang="en-US"/>
              <a:pPr/>
              <a:t>‹#›</a:t>
            </a:fld>
            <a:endParaRPr lang="en-US" altLang="en-US"/>
          </a:p>
        </p:txBody>
      </p:sp>
    </p:spTree>
    <p:extLst>
      <p:ext uri="{BB962C8B-B14F-4D97-AF65-F5344CB8AC3E}">
        <p14:creationId xmlns:p14="http://schemas.microsoft.com/office/powerpoint/2010/main" val="192358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0DDC94-6207-467F-A8A0-44239575E66A}" type="slidenum">
              <a:rPr lang="en-US" altLang="en-US"/>
              <a:pPr/>
              <a:t>‹#›</a:t>
            </a:fld>
            <a:endParaRPr lang="en-US" altLang="en-US"/>
          </a:p>
        </p:txBody>
      </p:sp>
    </p:spTree>
    <p:extLst>
      <p:ext uri="{BB962C8B-B14F-4D97-AF65-F5344CB8AC3E}">
        <p14:creationId xmlns:p14="http://schemas.microsoft.com/office/powerpoint/2010/main" val="93679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07EF4E-F288-49E7-B73F-ADD07A8ADDAB}" type="slidenum">
              <a:rPr lang="en-US" altLang="en-US"/>
              <a:pPr/>
              <a:t>‹#›</a:t>
            </a:fld>
            <a:endParaRPr lang="en-US" altLang="en-US"/>
          </a:p>
        </p:txBody>
      </p:sp>
    </p:spTree>
    <p:extLst>
      <p:ext uri="{BB962C8B-B14F-4D97-AF65-F5344CB8AC3E}">
        <p14:creationId xmlns:p14="http://schemas.microsoft.com/office/powerpoint/2010/main" val="376143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8478838" cy="6173788"/>
            <a:chOff x="0" y="0"/>
            <a:chExt cx="5341" cy="3889"/>
          </a:xfrm>
        </p:grpSpPr>
        <p:sp>
          <p:nvSpPr>
            <p:cNvPr id="37891"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2"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3"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94"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895" name="Rectangle 7"/>
          <p:cNvSpPr>
            <a:spLocks noGrp="1" noChangeArrowheads="1"/>
          </p:cNvSpPr>
          <p:nvPr>
            <p:ph type="title"/>
          </p:nvPr>
        </p:nvSpPr>
        <p:spPr bwMode="auto">
          <a:xfrm>
            <a:off x="685800" y="2286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7896" name="Rectangle 8"/>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7"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en-US"/>
          </a:p>
        </p:txBody>
      </p:sp>
      <p:sp>
        <p:nvSpPr>
          <p:cNvPr id="378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en-US"/>
          </a:p>
        </p:txBody>
      </p:sp>
      <p:sp>
        <p:nvSpPr>
          <p:cNvPr id="37899"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4EAEDEE7-0832-4BA7-9912-950B04F4B3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kumimoji="1"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1"/>
        </a:buClr>
        <a:buChar char="»"/>
        <a:defRPr kumimoji="1"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charset="2"/>
        <a:buChar char="n"/>
        <a:defRPr kumimoji="1"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jEhuSP67HXAhUD94MKHacSDvQQjRwIBw&amp;url=http%3A%2F%2Fskepticism.org%2Ftimeline%2Fseptember-history%2F8637-adolf-hitler-attends-first-german-workers-party-meeting.html&amp;psig=AOvVaw0ToAFJDovH1WUILPSDrsDn&amp;ust=151032873013504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nv.cc.va.us/home/cevans/Wersailles/greatwar/casualti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ahUKEwiqnL705rHXAhVn4IMKHX2tCjEQjRwIBw&amp;url=http%3A%2F%2Ftannishistory12.weebly.com%2Fthe-war-guilt-clause.html&amp;psig=AOvVaw09tapO4TiK_jZY8Ycr27jq&amp;ust=151032760257217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1219200"/>
            <a:ext cx="7467600" cy="228600"/>
          </a:xfrm>
        </p:spPr>
        <p:txBody>
          <a:bodyPr/>
          <a:lstStyle/>
          <a:p>
            <a:r>
              <a:rPr lang="en-US" altLang="en-US" sz="4000"/>
              <a:t>WILSON’S FOURTEEN POINTS AND THE TREATY OF VERSAILLES</a:t>
            </a:r>
            <a:endParaRPr lang="en-US"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953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381000"/>
            <a:ext cx="7543800" cy="1828800"/>
          </a:xfrm>
        </p:spPr>
        <p:txBody>
          <a:bodyPr/>
          <a:lstStyle/>
          <a:p>
            <a:r>
              <a:rPr lang="en-US" altLang="en-US" sz="3200"/>
              <a:t>Europe after the Treaty of Versailles</a:t>
            </a:r>
            <a:endParaRPr lang="en-US" altLang="en-US"/>
          </a:p>
        </p:txBody>
      </p:sp>
      <p:pic>
        <p:nvPicPr>
          <p:cNvPr id="3076" name="Picture 4" descr="Europe After Ww1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5300216" cy="585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GERMANY IS GIVEN A NEW GOVERNMENT</a:t>
            </a:r>
          </a:p>
        </p:txBody>
      </p:sp>
      <p:sp>
        <p:nvSpPr>
          <p:cNvPr id="40963" name="Rectangle 3"/>
          <p:cNvSpPr>
            <a:spLocks noGrp="1" noChangeArrowheads="1"/>
          </p:cNvSpPr>
          <p:nvPr>
            <p:ph type="body" idx="1"/>
          </p:nvPr>
        </p:nvSpPr>
        <p:spPr/>
        <p:txBody>
          <a:bodyPr/>
          <a:lstStyle/>
          <a:p>
            <a:r>
              <a:rPr kumimoji="0" lang="en-US" altLang="en-US" sz="2400" dirty="0">
                <a:solidFill>
                  <a:srgbClr val="660033"/>
                </a:solidFill>
                <a:effectLst/>
                <a:latin typeface="Verdana" charset="0"/>
              </a:rPr>
              <a:t>The Allies also gave Germany a new form of government based on proportional representation. </a:t>
            </a:r>
          </a:p>
          <a:p>
            <a:r>
              <a:rPr kumimoji="0" lang="en-US" altLang="en-US" sz="2400" dirty="0">
                <a:solidFill>
                  <a:srgbClr val="660033"/>
                </a:solidFill>
                <a:effectLst/>
                <a:latin typeface="Verdana" charset="0"/>
              </a:rPr>
              <a:t>It was intended to prevent Germany being taken over by a </a:t>
            </a:r>
            <a:r>
              <a:rPr kumimoji="0" lang="en-US" altLang="en-US" sz="2400" dirty="0" smtClean="0">
                <a:solidFill>
                  <a:srgbClr val="660033"/>
                </a:solidFill>
                <a:effectLst/>
                <a:latin typeface="Verdana" charset="0"/>
              </a:rPr>
              <a:t>dictatorship</a:t>
            </a:r>
          </a:p>
          <a:p>
            <a:r>
              <a:rPr kumimoji="0" lang="en-US" altLang="en-US" sz="2400" dirty="0">
                <a:solidFill>
                  <a:srgbClr val="660033"/>
                </a:solidFill>
                <a:effectLst/>
                <a:latin typeface="Verdana" charset="0"/>
              </a:rPr>
              <a:t>L</a:t>
            </a:r>
            <a:r>
              <a:rPr kumimoji="0" lang="en-US" altLang="en-US" sz="2400" dirty="0" smtClean="0">
                <a:solidFill>
                  <a:srgbClr val="660033"/>
                </a:solidFill>
                <a:effectLst/>
                <a:latin typeface="Verdana" charset="0"/>
              </a:rPr>
              <a:t>ed </a:t>
            </a:r>
            <a:r>
              <a:rPr kumimoji="0" lang="en-US" altLang="en-US" sz="2400" dirty="0">
                <a:solidFill>
                  <a:srgbClr val="660033"/>
                </a:solidFill>
                <a:effectLst/>
                <a:latin typeface="Verdana" charset="0"/>
              </a:rPr>
              <a:t>to the creation of more than thirty political parties; none </a:t>
            </a:r>
            <a:r>
              <a:rPr kumimoji="0" lang="en-US" altLang="en-US" sz="2400" dirty="0" smtClean="0">
                <a:solidFill>
                  <a:srgbClr val="660033"/>
                </a:solidFill>
                <a:effectLst/>
                <a:latin typeface="Verdana" charset="0"/>
              </a:rPr>
              <a:t>big </a:t>
            </a:r>
            <a:r>
              <a:rPr kumimoji="0" lang="en-US" altLang="en-US" sz="2400" dirty="0">
                <a:solidFill>
                  <a:srgbClr val="660033"/>
                </a:solidFill>
                <a:effectLst/>
                <a:latin typeface="Verdana" charset="0"/>
              </a:rPr>
              <a:t>enough to form a government on its own. </a:t>
            </a:r>
            <a:r>
              <a:rPr kumimoji="0" lang="en-US" altLang="en-US" sz="2400" dirty="0">
                <a:solidFill>
                  <a:srgbClr val="660033"/>
                </a:solidFill>
                <a:effectLst/>
              </a:rPr>
              <a:t> </a:t>
            </a:r>
            <a:endParaRPr kumimoji="0" lang="en-US" altLang="en-US" sz="2400" dirty="0">
              <a:solidFill>
                <a:srgbClr val="FF0099"/>
              </a:solidFill>
              <a:effectLst/>
              <a:latin typeface="Verdana" charset="0"/>
            </a:endParaRPr>
          </a:p>
          <a:p>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GERMANY’S REACTION TO THE TREATY</a:t>
            </a:r>
          </a:p>
        </p:txBody>
      </p:sp>
      <p:sp>
        <p:nvSpPr>
          <p:cNvPr id="41987" name="Rectangle 3"/>
          <p:cNvSpPr>
            <a:spLocks noGrp="1" noChangeArrowheads="1"/>
          </p:cNvSpPr>
          <p:nvPr>
            <p:ph type="body" idx="1"/>
          </p:nvPr>
        </p:nvSpPr>
        <p:spPr>
          <a:xfrm>
            <a:off x="914400" y="1828800"/>
            <a:ext cx="7772400" cy="4114800"/>
          </a:xfrm>
        </p:spPr>
        <p:txBody>
          <a:bodyPr/>
          <a:lstStyle/>
          <a:p>
            <a:r>
              <a:rPr kumimoji="0" lang="en-US" altLang="en-US" sz="2000" dirty="0" smtClean="0">
                <a:solidFill>
                  <a:srgbClr val="660033"/>
                </a:solidFill>
                <a:effectLst/>
                <a:latin typeface="Verdana" charset="0"/>
              </a:rPr>
              <a:t>Germans </a:t>
            </a:r>
            <a:r>
              <a:rPr kumimoji="0" lang="en-US" altLang="en-US" sz="2000" dirty="0">
                <a:solidFill>
                  <a:srgbClr val="660033"/>
                </a:solidFill>
                <a:effectLst/>
                <a:latin typeface="Verdana" charset="0"/>
              </a:rPr>
              <a:t>were </a:t>
            </a:r>
            <a:r>
              <a:rPr kumimoji="0" lang="en-US" altLang="en-US" sz="2000" dirty="0" smtClean="0">
                <a:solidFill>
                  <a:srgbClr val="660033"/>
                </a:solidFill>
                <a:effectLst/>
                <a:latin typeface="Verdana" charset="0"/>
              </a:rPr>
              <a:t>horrified</a:t>
            </a:r>
          </a:p>
          <a:p>
            <a:r>
              <a:rPr kumimoji="0" lang="en-US" altLang="en-US" sz="2000" dirty="0">
                <a:solidFill>
                  <a:srgbClr val="660033"/>
                </a:solidFill>
                <a:effectLst/>
                <a:latin typeface="Verdana" charset="0"/>
              </a:rPr>
              <a:t>N</a:t>
            </a:r>
            <a:r>
              <a:rPr kumimoji="0" lang="en-US" altLang="en-US" sz="2000" dirty="0" smtClean="0">
                <a:solidFill>
                  <a:srgbClr val="660033"/>
                </a:solidFill>
                <a:effectLst/>
                <a:latin typeface="Verdana" charset="0"/>
              </a:rPr>
              <a:t>ot </a:t>
            </a:r>
            <a:r>
              <a:rPr kumimoji="0" lang="en-US" altLang="en-US" sz="2000" dirty="0">
                <a:solidFill>
                  <a:srgbClr val="660033"/>
                </a:solidFill>
                <a:effectLst/>
                <a:latin typeface="Verdana" charset="0"/>
              </a:rPr>
              <a:t>been allowed to attend the peace </a:t>
            </a:r>
            <a:r>
              <a:rPr kumimoji="0" lang="en-US" altLang="en-US" sz="2000" dirty="0" smtClean="0">
                <a:solidFill>
                  <a:srgbClr val="660033"/>
                </a:solidFill>
                <a:effectLst/>
                <a:latin typeface="Verdana" charset="0"/>
              </a:rPr>
              <a:t>conference, but had to accept the guilt</a:t>
            </a:r>
          </a:p>
          <a:p>
            <a:r>
              <a:rPr kumimoji="0" lang="en-US" altLang="en-US" sz="2000" dirty="0" smtClean="0">
                <a:solidFill>
                  <a:srgbClr val="660033"/>
                </a:solidFill>
                <a:effectLst/>
                <a:latin typeface="Verdana" charset="0"/>
              </a:rPr>
              <a:t>Many </a:t>
            </a:r>
            <a:r>
              <a:rPr kumimoji="0" lang="en-US" altLang="en-US" sz="2000" dirty="0">
                <a:solidFill>
                  <a:srgbClr val="660033"/>
                </a:solidFill>
                <a:effectLst/>
                <a:latin typeface="Verdana" charset="0"/>
              </a:rPr>
              <a:t>Germans did not believe that the German army had actually been defeated in 1918 because Germany had not been </a:t>
            </a:r>
            <a:r>
              <a:rPr kumimoji="0" lang="en-US" altLang="en-US" sz="2000" dirty="0" smtClean="0">
                <a:solidFill>
                  <a:srgbClr val="660033"/>
                </a:solidFill>
                <a:effectLst/>
                <a:latin typeface="Verdana" charset="0"/>
              </a:rPr>
              <a:t>invaded.</a:t>
            </a:r>
          </a:p>
          <a:p>
            <a:r>
              <a:rPr kumimoji="0" lang="en-US" altLang="en-US" sz="2000" dirty="0" smtClean="0">
                <a:solidFill>
                  <a:srgbClr val="660033"/>
                </a:solidFill>
                <a:effectLst/>
                <a:latin typeface="Verdana" charset="0"/>
              </a:rPr>
              <a:t>Several </a:t>
            </a:r>
            <a:r>
              <a:rPr kumimoji="0" lang="en-US" altLang="en-US" sz="2000" dirty="0">
                <a:solidFill>
                  <a:srgbClr val="660033"/>
                </a:solidFill>
                <a:effectLst/>
                <a:latin typeface="Verdana" charset="0"/>
              </a:rPr>
              <a:t>of the clauses of the treaty were thought to be very </a:t>
            </a:r>
            <a:r>
              <a:rPr kumimoji="0" lang="en-US" altLang="en-US" sz="2000" dirty="0" smtClean="0">
                <a:solidFill>
                  <a:srgbClr val="660033"/>
                </a:solidFill>
                <a:effectLst/>
                <a:latin typeface="Verdana" charset="0"/>
              </a:rPr>
              <a:t>harsh.</a:t>
            </a:r>
          </a:p>
          <a:p>
            <a:r>
              <a:rPr kumimoji="0" lang="en-US" altLang="en-US" sz="2000" dirty="0" smtClean="0">
                <a:solidFill>
                  <a:srgbClr val="660033"/>
                </a:solidFill>
                <a:effectLst/>
                <a:latin typeface="Verdana" charset="0"/>
              </a:rPr>
              <a:t>How could Germany be the only country to blame?</a:t>
            </a:r>
          </a:p>
          <a:p>
            <a:r>
              <a:rPr kumimoji="0" lang="en-US" altLang="en-US" sz="2000" dirty="0" smtClean="0">
                <a:solidFill>
                  <a:srgbClr val="660033"/>
                </a:solidFill>
                <a:effectLst/>
                <a:latin typeface="Verdana" charset="0"/>
              </a:rPr>
              <a:t>Germany as the scapegoat</a:t>
            </a:r>
            <a:endParaRPr kumimoji="0" lang="en-US" altLang="en-US" sz="2000" dirty="0">
              <a:solidFill>
                <a:srgbClr val="660033"/>
              </a:solidFill>
              <a:effectLst/>
              <a:latin typeface="Verdana" charset="0"/>
            </a:endParaRPr>
          </a:p>
          <a:p>
            <a:endParaRPr kumimoji="0" lang="en-US" altLang="en-US" sz="1000" dirty="0">
              <a:solidFill>
                <a:srgbClr val="660033"/>
              </a:solidFill>
              <a:effectLst/>
              <a:latin typeface="Verdan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3600"/>
              <a:t>THE TREATY WILL BE A MAJOR CAUSE 0F THE RISE OF HITLER</a:t>
            </a:r>
            <a:endParaRPr lang="en-US" altLang="en-US"/>
          </a:p>
        </p:txBody>
      </p:sp>
      <p:sp>
        <p:nvSpPr>
          <p:cNvPr id="43011" name="Rectangle 3"/>
          <p:cNvSpPr>
            <a:spLocks noGrp="1" noChangeArrowheads="1"/>
          </p:cNvSpPr>
          <p:nvPr>
            <p:ph type="body" idx="1"/>
          </p:nvPr>
        </p:nvSpPr>
        <p:spPr>
          <a:xfrm>
            <a:off x="533400" y="1676400"/>
            <a:ext cx="4343400" cy="4114800"/>
          </a:xfrm>
        </p:spPr>
        <p:txBody>
          <a:bodyPr/>
          <a:lstStyle/>
          <a:p>
            <a:r>
              <a:rPr kumimoji="0" lang="en-US" altLang="en-US" sz="2000" dirty="0" smtClean="0">
                <a:solidFill>
                  <a:srgbClr val="660033"/>
                </a:solidFill>
                <a:effectLst/>
                <a:latin typeface="Verdana" charset="0"/>
              </a:rPr>
              <a:t>Led </a:t>
            </a:r>
            <a:r>
              <a:rPr kumimoji="0" lang="en-US" altLang="en-US" sz="2000" dirty="0">
                <a:solidFill>
                  <a:srgbClr val="660033"/>
                </a:solidFill>
                <a:effectLst/>
                <a:latin typeface="Verdana" charset="0"/>
              </a:rPr>
              <a:t>to a great deal of unrest in Germany in the years from 1919 to 1922. </a:t>
            </a:r>
          </a:p>
          <a:p>
            <a:r>
              <a:rPr kumimoji="0" lang="en-US" altLang="en-US" sz="2000" dirty="0" smtClean="0">
                <a:solidFill>
                  <a:srgbClr val="660033"/>
                </a:solidFill>
                <a:effectLst/>
                <a:latin typeface="Verdana" charset="0"/>
              </a:rPr>
              <a:t>Power struggle takes place </a:t>
            </a:r>
            <a:r>
              <a:rPr kumimoji="0" lang="en-US" altLang="en-US" sz="2000" dirty="0" smtClean="0">
                <a:solidFill>
                  <a:srgbClr val="660033"/>
                </a:solidFill>
                <a:effectLst/>
                <a:latin typeface="Verdana" charset="0"/>
              </a:rPr>
              <a:t>throughout Germany between many different groups</a:t>
            </a:r>
            <a:endParaRPr kumimoji="0" lang="en-US" altLang="en-US" sz="2000" dirty="0">
              <a:solidFill>
                <a:srgbClr val="660033"/>
              </a:solidFill>
              <a:effectLst/>
              <a:latin typeface="Verdana" charset="0"/>
            </a:endParaRPr>
          </a:p>
          <a:p>
            <a:r>
              <a:rPr kumimoji="0" lang="en-US" altLang="en-US" sz="2000" dirty="0" smtClean="0">
                <a:solidFill>
                  <a:srgbClr val="660033"/>
                </a:solidFill>
                <a:effectLst/>
                <a:latin typeface="Verdana" charset="0"/>
              </a:rPr>
              <a:t>A </a:t>
            </a:r>
            <a:r>
              <a:rPr kumimoji="0" lang="en-US" altLang="en-US" sz="2000" dirty="0">
                <a:solidFill>
                  <a:srgbClr val="660033"/>
                </a:solidFill>
                <a:effectLst/>
                <a:latin typeface="Verdana" charset="0"/>
              </a:rPr>
              <a:t>number of extremist political parties were set up, including the German Workers' Party, which Adolf Hitler took over in 1921. He based his support upon the hatred that many Germans felt for the Treaty of Versailles. </a:t>
            </a:r>
          </a:p>
        </p:txBody>
      </p:sp>
      <p:pic>
        <p:nvPicPr>
          <p:cNvPr id="4098" name="Picture 2" descr="Image result for hitler workers party 192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52625"/>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STRENGTHS OF THE TREATY OF VERSAILLES</a:t>
            </a:r>
          </a:p>
        </p:txBody>
      </p:sp>
      <p:sp>
        <p:nvSpPr>
          <p:cNvPr id="60419" name="Rectangle 3"/>
          <p:cNvSpPr>
            <a:spLocks noGrp="1" noChangeArrowheads="1"/>
          </p:cNvSpPr>
          <p:nvPr>
            <p:ph type="body" idx="1"/>
          </p:nvPr>
        </p:nvSpPr>
        <p:spPr/>
        <p:txBody>
          <a:bodyPr/>
          <a:lstStyle/>
          <a:p>
            <a:r>
              <a:rPr lang="en-US" altLang="en-US"/>
              <a:t>It ended World War I.</a:t>
            </a:r>
          </a:p>
          <a:p>
            <a:r>
              <a:rPr lang="en-US" altLang="en-US"/>
              <a:t>The League of Nations was formed.</a:t>
            </a:r>
          </a:p>
          <a:p>
            <a:r>
              <a:rPr lang="en-US" altLang="en-US"/>
              <a:t>Poland was reconstructed.</a:t>
            </a:r>
          </a:p>
          <a:p>
            <a:r>
              <a:rPr lang="en-US" altLang="en-US"/>
              <a:t>The Austria-Hungary Empire, the German Empire and the Ottoman Empire were divided into modern countries.</a:t>
            </a:r>
          </a:p>
          <a:p>
            <a:r>
              <a:rPr lang="en-US" altLang="en-US"/>
              <a:t>Estonia, Latvia and Lithuania were recreated from Russian territory.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en-US"/>
              <a:t>Weaknesses of the Treaty</a:t>
            </a:r>
          </a:p>
        </p:txBody>
      </p:sp>
      <p:sp>
        <p:nvSpPr>
          <p:cNvPr id="29699" name="Rectangle 1027"/>
          <p:cNvSpPr>
            <a:spLocks noGrp="1" noChangeArrowheads="1"/>
          </p:cNvSpPr>
          <p:nvPr>
            <p:ph type="body" idx="1"/>
          </p:nvPr>
        </p:nvSpPr>
        <p:spPr>
          <a:xfrm>
            <a:off x="914400" y="1371600"/>
            <a:ext cx="7543800" cy="4572000"/>
          </a:xfrm>
        </p:spPr>
        <p:txBody>
          <a:bodyPr/>
          <a:lstStyle/>
          <a:p>
            <a:r>
              <a:rPr lang="en-US" altLang="en-US" sz="2000" dirty="0"/>
              <a:t>The Treaty of Versailles was written up by the allied powers without any input from the Germans. </a:t>
            </a:r>
          </a:p>
          <a:p>
            <a:r>
              <a:rPr lang="en-US" altLang="en-US" sz="2000" dirty="0"/>
              <a:t>It failed to create a lasting peace.</a:t>
            </a:r>
          </a:p>
          <a:p>
            <a:r>
              <a:rPr lang="en-US" altLang="en-US" sz="2000" dirty="0" smtClean="0"/>
              <a:t>Harsh treatment of Germany. “</a:t>
            </a:r>
            <a:r>
              <a:rPr lang="en-US" altLang="en-US" sz="2000" dirty="0" smtClean="0"/>
              <a:t>W</a:t>
            </a:r>
            <a:r>
              <a:rPr lang="en-US" altLang="en-US" sz="2000" dirty="0" smtClean="0"/>
              <a:t>ar- </a:t>
            </a:r>
            <a:r>
              <a:rPr lang="en-US" altLang="en-US" sz="2000" dirty="0"/>
              <a:t>guilt </a:t>
            </a:r>
            <a:r>
              <a:rPr lang="en-US" altLang="en-US" sz="2000" dirty="0" smtClean="0"/>
              <a:t>clause” forced </a:t>
            </a:r>
            <a:r>
              <a:rPr lang="en-US" altLang="en-US" sz="2000" dirty="0"/>
              <a:t>the Germans to accept all responsibility for damages caused to any of the allied countries during the war. </a:t>
            </a:r>
          </a:p>
          <a:p>
            <a:r>
              <a:rPr lang="en-US" altLang="en-US" sz="2000" dirty="0"/>
              <a:t>It forced demilitarization of the Rhine, an elimination of the German air force and near elimination of the German navy, and a maximum allowance of 100,000 troops in the German army. </a:t>
            </a:r>
          </a:p>
          <a:p>
            <a:r>
              <a:rPr lang="en-US" altLang="en-US" sz="2000" dirty="0"/>
              <a:t>The Germans were forced to give up the territories of Alsace and Lorraine to France, and a great deal of Prussian territory went to the new state of Poland. </a:t>
            </a:r>
          </a:p>
          <a:p>
            <a:r>
              <a:rPr lang="en-US" altLang="en-US" sz="2000" dirty="0"/>
              <a:t>To be given the opportunity of signing a peace treaty at all, the Germans were forced to accept a democratic government.</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3200"/>
              <a:t>THE TREATY’S WEAKNESSES</a:t>
            </a:r>
            <a:endParaRPr lang="en-US" altLang="en-US"/>
          </a:p>
        </p:txBody>
      </p:sp>
      <p:sp>
        <p:nvSpPr>
          <p:cNvPr id="59395" name="Rectangle 3"/>
          <p:cNvSpPr>
            <a:spLocks noGrp="1" noChangeArrowheads="1"/>
          </p:cNvSpPr>
          <p:nvPr>
            <p:ph type="body" idx="1"/>
          </p:nvPr>
        </p:nvSpPr>
        <p:spPr>
          <a:xfrm>
            <a:off x="609600" y="1295400"/>
            <a:ext cx="7848600" cy="4648200"/>
          </a:xfrm>
        </p:spPr>
        <p:txBody>
          <a:bodyPr/>
          <a:lstStyle/>
          <a:p>
            <a:r>
              <a:rPr lang="en-US" altLang="en-US" sz="2400"/>
              <a:t>The War Guilt Clause caused all Germans to hate the treaty, and opposition to the treaty was one reason for the rise to power of Hitler.</a:t>
            </a:r>
          </a:p>
          <a:p>
            <a:r>
              <a:rPr lang="en-US" altLang="en-US" sz="2400"/>
              <a:t>Russia lost more land than Germany and became determined to regain as much of its former territory as possible.</a:t>
            </a:r>
          </a:p>
          <a:p>
            <a:r>
              <a:rPr lang="en-US" altLang="en-US" sz="2400"/>
              <a:t>Ho Chi Minh, a young Vietnamese man, asked Wilson’s help to allow Vietnam to form its own government instead of being controlled by France.  Ho was denied his request, so he founded the Indochina Communist Party and led the fight during the Vietnam War. </a:t>
            </a:r>
          </a:p>
          <a:p>
            <a:endParaRPr lang="en-US" altLang="en-US" sz="2400"/>
          </a:p>
          <a:p>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r>
              <a:rPr lang="en-US" altLang="en-US" sz="3600"/>
              <a:t>EUROPE AND THE UNITED STATES DIFFER OVER THE TREATY</a:t>
            </a:r>
          </a:p>
        </p:txBody>
      </p:sp>
      <p:sp>
        <p:nvSpPr>
          <p:cNvPr id="26627" name="Rectangle 1027"/>
          <p:cNvSpPr>
            <a:spLocks noGrp="1" noChangeArrowheads="1"/>
          </p:cNvSpPr>
          <p:nvPr>
            <p:ph type="body" idx="1"/>
          </p:nvPr>
        </p:nvSpPr>
        <p:spPr/>
        <p:txBody>
          <a:bodyPr/>
          <a:lstStyle/>
          <a:p>
            <a:r>
              <a:rPr kumimoji="0" lang="en-US" altLang="en-US" sz="2000" b="1">
                <a:solidFill>
                  <a:srgbClr val="000000"/>
                </a:solidFill>
                <a:latin typeface="Arial" charset="0"/>
              </a:rPr>
              <a:t>The European leaders were not interested in a just peace. They were interested in retribution. Over Wilson's protests, they ignored the Fourteen Points one by one. Germany was to admit guilt for the war and pay unlimited reparations. </a:t>
            </a:r>
          </a:p>
          <a:p>
            <a:r>
              <a:rPr kumimoji="0" lang="en-US" altLang="en-US" sz="2000" b="1">
                <a:solidFill>
                  <a:srgbClr val="000000"/>
                </a:solidFill>
                <a:latin typeface="Arial" charset="0"/>
              </a:rPr>
              <a:t>German colonies were handed in trusteeship to the victorious Allies. </a:t>
            </a:r>
          </a:p>
          <a:p>
            <a:r>
              <a:rPr kumimoji="0" lang="en-US" altLang="en-US" sz="2000" b="1">
                <a:solidFill>
                  <a:srgbClr val="000000"/>
                </a:solidFill>
                <a:latin typeface="Arial" charset="0"/>
              </a:rPr>
              <a:t>No provisions were made to end secret diplomacy or preserve freedom of the seas. </a:t>
            </a:r>
          </a:p>
          <a:p>
            <a:r>
              <a:rPr kumimoji="0" lang="en-US" altLang="en-US" sz="2000" b="1">
                <a:solidFill>
                  <a:srgbClr val="000000"/>
                </a:solidFill>
                <a:latin typeface="Arial" charset="0"/>
              </a:rPr>
              <a:t>New nations’ borders did not reflect self determination.</a:t>
            </a:r>
          </a:p>
          <a:p>
            <a:r>
              <a:rPr kumimoji="0" lang="en-US" altLang="en-US" sz="2000" b="1">
                <a:solidFill>
                  <a:srgbClr val="000000"/>
                </a:solidFill>
                <a:latin typeface="Arial" charset="0"/>
              </a:rPr>
              <a:t>Wilson did gain approval for his proposal for a League of Nations.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2800"/>
              <a:t>UNITED STATES DOES NOT SIGN THE TREATY</a:t>
            </a:r>
            <a:endParaRPr lang="en-US" altLang="en-US"/>
          </a:p>
        </p:txBody>
      </p:sp>
      <p:sp>
        <p:nvSpPr>
          <p:cNvPr id="46083" name="Rectangle 3"/>
          <p:cNvSpPr>
            <a:spLocks noGrp="1" noChangeArrowheads="1"/>
          </p:cNvSpPr>
          <p:nvPr>
            <p:ph type="body" idx="1"/>
          </p:nvPr>
        </p:nvSpPr>
        <p:spPr>
          <a:xfrm>
            <a:off x="762000" y="1295400"/>
            <a:ext cx="7696200" cy="4648200"/>
          </a:xfrm>
        </p:spPr>
        <p:txBody>
          <a:bodyPr/>
          <a:lstStyle/>
          <a:p>
            <a:r>
              <a:rPr kumimoji="0" lang="en-US" altLang="en-US" sz="2000" dirty="0">
                <a:solidFill>
                  <a:srgbClr val="000000"/>
                </a:solidFill>
                <a:effectLst/>
                <a:latin typeface="Arial" charset="0"/>
              </a:rPr>
              <a:t>Wilson presented the Treaty of Versailles to the Senate. </a:t>
            </a:r>
            <a:endParaRPr kumimoji="0" lang="en-US" altLang="en-US" sz="2000" dirty="0" smtClean="0">
              <a:solidFill>
                <a:srgbClr val="000000"/>
              </a:solidFill>
              <a:effectLst/>
              <a:latin typeface="Arial" charset="0"/>
            </a:endParaRPr>
          </a:p>
          <a:p>
            <a:r>
              <a:rPr kumimoji="0" lang="en-US" altLang="en-US" sz="2000" dirty="0" smtClean="0">
                <a:solidFill>
                  <a:srgbClr val="000000"/>
                </a:solidFill>
                <a:effectLst/>
                <a:latin typeface="Arial" charset="0"/>
              </a:rPr>
              <a:t>Met with </a:t>
            </a:r>
            <a:r>
              <a:rPr kumimoji="0" lang="en-US" altLang="en-US" sz="2000" dirty="0">
                <a:solidFill>
                  <a:srgbClr val="000000"/>
                </a:solidFill>
                <a:effectLst/>
                <a:latin typeface="Arial" charset="0"/>
              </a:rPr>
              <a:t>stiff opposition. </a:t>
            </a:r>
            <a:endParaRPr kumimoji="0" lang="en-US" altLang="en-US" sz="2000" dirty="0" smtClean="0">
              <a:solidFill>
                <a:srgbClr val="000000"/>
              </a:solidFill>
              <a:effectLst/>
              <a:latin typeface="Arial" charset="0"/>
            </a:endParaRPr>
          </a:p>
          <a:p>
            <a:r>
              <a:rPr kumimoji="0" lang="en-US" altLang="en-US" sz="2000" dirty="0" smtClean="0">
                <a:solidFill>
                  <a:srgbClr val="000000"/>
                </a:solidFill>
                <a:effectLst/>
                <a:latin typeface="Arial" charset="0"/>
              </a:rPr>
              <a:t>Republican </a:t>
            </a:r>
            <a:r>
              <a:rPr kumimoji="0" lang="en-US" altLang="en-US" sz="2000" dirty="0">
                <a:solidFill>
                  <a:srgbClr val="000000"/>
                </a:solidFill>
                <a:effectLst/>
                <a:latin typeface="Arial" charset="0"/>
              </a:rPr>
              <a:t>leader of the Senate, Henry Cabot Lodge, was very suspicious of Wilson and his treaty. Article X of the League of Nations required the United States to respect the territorial integrity of member states. </a:t>
            </a:r>
            <a:r>
              <a:rPr kumimoji="0" lang="en-US" altLang="en-US" sz="2000" dirty="0" smtClean="0">
                <a:solidFill>
                  <a:srgbClr val="000000"/>
                </a:solidFill>
                <a:effectLst/>
                <a:latin typeface="Arial" charset="0"/>
              </a:rPr>
              <a:t>(Goes against imperialism)</a:t>
            </a:r>
            <a:endParaRPr kumimoji="0" lang="en-US" altLang="en-US" sz="2000" dirty="0">
              <a:solidFill>
                <a:srgbClr val="000000"/>
              </a:solidFill>
              <a:effectLst/>
              <a:latin typeface="Arial" charset="0"/>
            </a:endParaRPr>
          </a:p>
          <a:p>
            <a:r>
              <a:rPr kumimoji="0" lang="en-US" altLang="en-US" sz="2000" dirty="0">
                <a:solidFill>
                  <a:srgbClr val="000000"/>
                </a:solidFill>
                <a:effectLst/>
                <a:latin typeface="Arial" charset="0"/>
              </a:rPr>
              <a:t>Many believed the League was the sort of entangling alliance the United States had avoided since George Washington's Farewell Address. </a:t>
            </a:r>
          </a:p>
          <a:p>
            <a:r>
              <a:rPr kumimoji="0" lang="en-US" altLang="en-US" sz="2000" dirty="0">
                <a:solidFill>
                  <a:srgbClr val="000000"/>
                </a:solidFill>
                <a:effectLst/>
                <a:latin typeface="Arial" charset="0"/>
              </a:rPr>
              <a:t>Lodge sabotaged the League covenant by declaring the United States exempt from Article X. He attached reservations, or amendments, to the treaty to this effect. Wilson, bedridden from a debilitating stroke, was unable to accept these changes. He asked Senate Democrats to vote against the Treaty of Versailles unless the Lodge reservations were dropped. Neither side budged, and the treaty went down to defeat.</a:t>
            </a:r>
            <a:endParaRPr kumimoji="0" lang="en-US" altLang="en-US" sz="1200" dirty="0">
              <a:solidFill>
                <a:srgbClr val="000000"/>
              </a:solidFill>
              <a:effectLst/>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WORLD WAR I ENDED IN 1918</a:t>
            </a:r>
          </a:p>
        </p:txBody>
      </p:sp>
      <p:sp>
        <p:nvSpPr>
          <p:cNvPr id="51203" name="Rectangle 3"/>
          <p:cNvSpPr>
            <a:spLocks noGrp="1" noChangeArrowheads="1"/>
          </p:cNvSpPr>
          <p:nvPr>
            <p:ph type="body" sz="half" idx="1"/>
          </p:nvPr>
        </p:nvSpPr>
        <p:spPr>
          <a:xfrm>
            <a:off x="685800" y="1524000"/>
            <a:ext cx="3810000" cy="4419600"/>
          </a:xfrm>
        </p:spPr>
        <p:txBody>
          <a:bodyPr/>
          <a:lstStyle/>
          <a:p>
            <a:r>
              <a:rPr lang="en-US" altLang="en-US" sz="2400"/>
              <a:t>As a result of its role in World War I, the United States emerged as a dominant global power.</a:t>
            </a:r>
          </a:p>
          <a:p>
            <a:r>
              <a:rPr lang="en-US" altLang="en-US" sz="2400"/>
              <a:t>President Woodrow Wilson wanted to make World War I the war to end all wars.</a:t>
            </a:r>
          </a:p>
          <a:p>
            <a:r>
              <a:rPr lang="en-US" altLang="en-US" sz="2400"/>
              <a:t>He went to France to help write the peace treaty.</a:t>
            </a:r>
          </a:p>
          <a:p>
            <a:endParaRPr lang="en-US" altLang="en-US" sz="2800"/>
          </a:p>
        </p:txBody>
      </p:sp>
      <p:pic>
        <p:nvPicPr>
          <p:cNvPr id="51204"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94238" y="1828800"/>
            <a:ext cx="3716337" cy="4114800"/>
          </a:xfrm>
          <a:noFill/>
          <a:ln/>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VERSAILLES CONFERENCE</a:t>
            </a:r>
          </a:p>
        </p:txBody>
      </p:sp>
      <p:sp>
        <p:nvSpPr>
          <p:cNvPr id="52227" name="Rectangle 3"/>
          <p:cNvSpPr>
            <a:spLocks noGrp="1" noChangeArrowheads="1"/>
          </p:cNvSpPr>
          <p:nvPr>
            <p:ph type="body" sz="half" idx="1"/>
          </p:nvPr>
        </p:nvSpPr>
        <p:spPr/>
        <p:txBody>
          <a:bodyPr/>
          <a:lstStyle/>
          <a:p>
            <a:r>
              <a:rPr lang="en-US" altLang="en-US" sz="2800"/>
              <a:t>Wilson came to the peace conference at Versailles with suggestions for a fair and equitable peace treaty.</a:t>
            </a:r>
          </a:p>
          <a:p>
            <a:r>
              <a:rPr lang="en-US" altLang="en-US" sz="2800"/>
              <a:t>These suggestions were called </a:t>
            </a:r>
            <a:r>
              <a:rPr lang="en-US" altLang="en-US" sz="2800" b="1"/>
              <a:t>Wilson’s Fourteen Points.</a:t>
            </a:r>
            <a:endParaRPr lang="en-US" altLang="en-US" sz="2800"/>
          </a:p>
        </p:txBody>
      </p:sp>
      <p:pic>
        <p:nvPicPr>
          <p:cNvPr id="52228"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67313" y="1828800"/>
            <a:ext cx="2770187" cy="4114800"/>
          </a:xfrm>
          <a:noFill/>
          <a:ln/>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Wilson’s </a:t>
            </a:r>
            <a:r>
              <a:rPr lang="en-US" altLang="en-US" dirty="0"/>
              <a:t>Fourteen Points</a:t>
            </a:r>
          </a:p>
        </p:txBody>
      </p:sp>
      <p:sp>
        <p:nvSpPr>
          <p:cNvPr id="6" name="TextBox 5"/>
          <p:cNvSpPr txBox="1"/>
          <p:nvPr/>
        </p:nvSpPr>
        <p:spPr>
          <a:xfrm>
            <a:off x="762000" y="1447800"/>
            <a:ext cx="3962400" cy="4031873"/>
          </a:xfrm>
          <a:prstGeom prst="rect">
            <a:avLst/>
          </a:prstGeom>
          <a:noFill/>
        </p:spPr>
        <p:txBody>
          <a:bodyPr wrap="square" rtlCol="0">
            <a:spAutoFit/>
          </a:bodyPr>
          <a:lstStyle/>
          <a:p>
            <a:r>
              <a:rPr lang="en-US" sz="1600" dirty="0" smtClean="0"/>
              <a:t>I. No </a:t>
            </a:r>
            <a:r>
              <a:rPr lang="en-US" sz="1600" dirty="0"/>
              <a:t>more secret </a:t>
            </a:r>
            <a:r>
              <a:rPr lang="en-US" sz="1600" dirty="0" smtClean="0"/>
              <a:t>treaties</a:t>
            </a:r>
          </a:p>
          <a:p>
            <a:pPr marL="400050" indent="-400050">
              <a:buAutoNum type="romanUcPeriod"/>
            </a:pPr>
            <a:endParaRPr lang="en-US" sz="1600" dirty="0"/>
          </a:p>
          <a:p>
            <a:r>
              <a:rPr lang="en-US" sz="1600" dirty="0"/>
              <a:t>II. Freedom of navigation upon the </a:t>
            </a:r>
            <a:r>
              <a:rPr lang="en-US" sz="1600" dirty="0" smtClean="0"/>
              <a:t>seas</a:t>
            </a:r>
          </a:p>
          <a:p>
            <a:endParaRPr lang="en-US" sz="1600" dirty="0"/>
          </a:p>
          <a:p>
            <a:r>
              <a:rPr lang="en-US" sz="1600" dirty="0"/>
              <a:t>III. Freedom of trade across </a:t>
            </a:r>
            <a:r>
              <a:rPr lang="en-US" sz="1600" dirty="0" smtClean="0"/>
              <a:t>borders</a:t>
            </a:r>
          </a:p>
          <a:p>
            <a:endParaRPr lang="en-US" sz="1600" dirty="0"/>
          </a:p>
          <a:p>
            <a:r>
              <a:rPr lang="en-US" sz="1600" dirty="0"/>
              <a:t>IV. Reduction of military and arms of </a:t>
            </a:r>
            <a:r>
              <a:rPr lang="en-US" sz="1600" dirty="0" smtClean="0"/>
              <a:t>all </a:t>
            </a:r>
            <a:r>
              <a:rPr lang="en-US" sz="1600" dirty="0"/>
              <a:t>nations consistent with domestic safety</a:t>
            </a:r>
            <a:r>
              <a:rPr lang="en-US" sz="1600" dirty="0" smtClean="0"/>
              <a:t>.</a:t>
            </a:r>
          </a:p>
          <a:p>
            <a:endParaRPr lang="en-US" sz="1600" dirty="0"/>
          </a:p>
          <a:p>
            <a:r>
              <a:rPr lang="en-US" sz="1600" dirty="0"/>
              <a:t>V. Colonies should rule </a:t>
            </a:r>
            <a:r>
              <a:rPr lang="en-US" sz="1600" dirty="0" smtClean="0"/>
              <a:t>themselves</a:t>
            </a:r>
          </a:p>
          <a:p>
            <a:endParaRPr lang="en-US" sz="1600" dirty="0"/>
          </a:p>
          <a:p>
            <a:r>
              <a:rPr lang="en-US" sz="1600" dirty="0"/>
              <a:t>VI. Germany needs to get out of Russia, and Russia should rule </a:t>
            </a:r>
            <a:r>
              <a:rPr lang="en-US" sz="1600" dirty="0" smtClean="0"/>
              <a:t>herself</a:t>
            </a:r>
          </a:p>
          <a:p>
            <a:endParaRPr lang="en-US" sz="1600" dirty="0"/>
          </a:p>
          <a:p>
            <a:r>
              <a:rPr lang="en-US" sz="1600" dirty="0"/>
              <a:t>VII. Germany needs to get out of Belgium and Belgium should rule </a:t>
            </a:r>
            <a:r>
              <a:rPr lang="en-US" sz="1600" dirty="0" smtClean="0"/>
              <a:t>herself</a:t>
            </a:r>
            <a:endParaRPr lang="en-US" sz="1600" dirty="0"/>
          </a:p>
        </p:txBody>
      </p:sp>
      <p:sp>
        <p:nvSpPr>
          <p:cNvPr id="7" name="TextBox 6"/>
          <p:cNvSpPr txBox="1"/>
          <p:nvPr/>
        </p:nvSpPr>
        <p:spPr>
          <a:xfrm>
            <a:off x="4867542" y="1447800"/>
            <a:ext cx="4038600" cy="4832092"/>
          </a:xfrm>
          <a:prstGeom prst="rect">
            <a:avLst/>
          </a:prstGeom>
          <a:noFill/>
        </p:spPr>
        <p:txBody>
          <a:bodyPr wrap="square" rtlCol="0">
            <a:spAutoFit/>
          </a:bodyPr>
          <a:lstStyle/>
          <a:p>
            <a:r>
              <a:rPr lang="en-US" sz="1400" dirty="0" smtClean="0"/>
              <a:t>VIII. All French territory should be freed, France liberated, and France should be allowed to recover Alsace-Lorraine</a:t>
            </a:r>
          </a:p>
          <a:p>
            <a:endParaRPr lang="en-US" sz="1400" dirty="0" smtClean="0"/>
          </a:p>
          <a:p>
            <a:r>
              <a:rPr lang="en-US" sz="1400" dirty="0" smtClean="0"/>
              <a:t>IX. All Italians are to be allowed to live in Italy</a:t>
            </a:r>
          </a:p>
          <a:p>
            <a:endParaRPr lang="en-US" sz="1400" dirty="0" smtClean="0"/>
          </a:p>
          <a:p>
            <a:r>
              <a:rPr lang="en-US" sz="1400" dirty="0" smtClean="0"/>
              <a:t>X. Self-determination should be allowed for all those living in Austria-Hungary</a:t>
            </a:r>
          </a:p>
          <a:p>
            <a:endParaRPr lang="en-US" sz="1400" dirty="0" smtClean="0"/>
          </a:p>
          <a:p>
            <a:r>
              <a:rPr lang="en-US" sz="1400" dirty="0" smtClean="0"/>
              <a:t>XI. Self-determination and guarantees of independence for the Balkan states and its borders re-drawn; Rumania, Serbia, and Montenegro should be evacuated; occupied territories restored; Serbia accorded free and secure access to the sea</a:t>
            </a:r>
          </a:p>
          <a:p>
            <a:endParaRPr lang="en-US" sz="1400" dirty="0" smtClean="0"/>
          </a:p>
          <a:p>
            <a:r>
              <a:rPr lang="en-US" sz="1400" dirty="0" smtClean="0"/>
              <a:t>XII. The Turks should rule Turkey</a:t>
            </a:r>
          </a:p>
          <a:p>
            <a:endParaRPr lang="en-US" sz="1400" dirty="0" smtClean="0"/>
          </a:p>
          <a:p>
            <a:r>
              <a:rPr lang="en-US" sz="1400" dirty="0" smtClean="0"/>
              <a:t>XIII. Poland should become independent </a:t>
            </a:r>
          </a:p>
          <a:p>
            <a:r>
              <a:rPr lang="en-US" sz="1400" dirty="0" smtClean="0"/>
              <a:t>and given a safe and free access to the sea</a:t>
            </a:r>
          </a:p>
          <a:p>
            <a:endParaRPr lang="en-US" sz="1400" dirty="0" smtClean="0"/>
          </a:p>
          <a:p>
            <a:r>
              <a:rPr lang="en-US" sz="1400" dirty="0" smtClean="0"/>
              <a:t>XIV. A League of Nations should be formed with all nations as members, great and small states alike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Casualties of the War</a:t>
            </a:r>
            <a:br>
              <a:rPr lang="en-US" altLang="en-US"/>
            </a:br>
            <a:r>
              <a:rPr kumimoji="0" lang="en-US" altLang="en-US" sz="2000">
                <a:solidFill>
                  <a:srgbClr val="000000"/>
                </a:solidFill>
                <a:effectLst>
                  <a:outerShdw blurRad="38100" dist="38100" dir="2700000" algn="tl">
                    <a:srgbClr val="FFFFFF"/>
                  </a:outerShdw>
                </a:effectLst>
                <a:latin typeface="Geneva" charset="0"/>
                <a:hlinkClick r:id="rId2"/>
              </a:rPr>
              <a:t>http://www.nv.cc.va.us/home/cevans/Versailles/greatwar/casualties.html</a:t>
            </a:r>
            <a:endParaRPr kumimoji="0" lang="en-US" altLang="en-US" sz="900">
              <a:solidFill>
                <a:srgbClr val="000000"/>
              </a:solidFill>
              <a:effectLst>
                <a:outerShdw blurRad="38100" dist="38100" dir="2700000" algn="tl">
                  <a:srgbClr val="FFFFFF"/>
                </a:outerShdw>
              </a:effectLst>
              <a:latin typeface="Geneva" charset="0"/>
            </a:endParaRPr>
          </a:p>
        </p:txBody>
      </p:sp>
      <p:sp>
        <p:nvSpPr>
          <p:cNvPr id="33795" name="Rectangle 3"/>
          <p:cNvSpPr>
            <a:spLocks noGrp="1" noChangeArrowheads="1"/>
          </p:cNvSpPr>
          <p:nvPr>
            <p:ph type="body" idx="1"/>
          </p:nvPr>
        </p:nvSpPr>
        <p:spPr/>
        <p:txBody>
          <a:bodyPr/>
          <a:lstStyle/>
          <a:p>
            <a:r>
              <a:rPr kumimoji="0" lang="en-US" altLang="en-US" sz="2800">
                <a:solidFill>
                  <a:srgbClr val="000000"/>
                </a:solidFill>
                <a:latin typeface="Helvetica" charset="0"/>
              </a:rPr>
              <a:t>Total casualties: 37 million</a:t>
            </a:r>
          </a:p>
          <a:p>
            <a:r>
              <a:rPr kumimoji="0" lang="en-US" altLang="en-US" sz="2800">
                <a:solidFill>
                  <a:srgbClr val="000000"/>
                </a:solidFill>
                <a:latin typeface="Helvetica" charset="0"/>
              </a:rPr>
              <a:t>       Total killed in WWI: 10-11 million </a:t>
            </a:r>
          </a:p>
          <a:p>
            <a:r>
              <a:rPr kumimoji="0" lang="en-US" altLang="en-US" sz="2800">
                <a:solidFill>
                  <a:srgbClr val="000000"/>
                </a:solidFill>
                <a:latin typeface="Helvetica" charset="0"/>
              </a:rPr>
              <a:t>       1 in 8 young men in France died </a:t>
            </a:r>
          </a:p>
          <a:p>
            <a:r>
              <a:rPr kumimoji="0" lang="en-US" altLang="en-US" sz="2800">
                <a:solidFill>
                  <a:srgbClr val="000000"/>
                </a:solidFill>
                <a:latin typeface="Helvetica" charset="0"/>
              </a:rPr>
              <a:t>       62% of all European men fought at some point in the war. </a:t>
            </a:r>
          </a:p>
          <a:p>
            <a:r>
              <a:rPr kumimoji="0" lang="en-US" altLang="en-US" sz="2800">
                <a:solidFill>
                  <a:srgbClr val="000000"/>
                </a:solidFill>
                <a:latin typeface="Helvetica" charset="0"/>
              </a:rPr>
              <a:t>       Total wounded in WWI: 30 million </a:t>
            </a:r>
          </a:p>
          <a:p>
            <a:r>
              <a:rPr kumimoji="0" lang="en-US" altLang="en-US" sz="2800">
                <a:solidFill>
                  <a:srgbClr val="000000"/>
                </a:solidFill>
                <a:latin typeface="Helvetica" charset="0"/>
              </a:rPr>
              <a:t>       Total amount spent directly on the war: $180,000,000,000 </a:t>
            </a:r>
          </a:p>
          <a:p>
            <a:endParaRPr kumimoji="0" lang="en-US" altLang="en-US" sz="2800">
              <a:solidFill>
                <a:srgbClr val="000000"/>
              </a:solidFill>
              <a:latin typeface="Helvetica" charset="0"/>
            </a:endParaRPr>
          </a:p>
          <a:p>
            <a:endParaRPr lang="en-US"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609600"/>
            <a:ext cx="7726363" cy="1143000"/>
          </a:xfrm>
        </p:spPr>
        <p:txBody>
          <a:bodyPr/>
          <a:lstStyle/>
          <a:p>
            <a:r>
              <a:rPr lang="en-US" altLang="en-US" dirty="0"/>
              <a:t>“THE BIG FOUR</a:t>
            </a:r>
            <a:r>
              <a:rPr lang="en-US" altLang="en-US" dirty="0" smtClean="0"/>
              <a:t>”</a:t>
            </a:r>
            <a:endParaRPr lang="en-US" altLang="en-US" dirty="0"/>
          </a:p>
        </p:txBody>
      </p:sp>
      <p:sp>
        <p:nvSpPr>
          <p:cNvPr id="54275" name="Rectangle 3"/>
          <p:cNvSpPr>
            <a:spLocks noGrp="1" noChangeArrowheads="1"/>
          </p:cNvSpPr>
          <p:nvPr>
            <p:ph type="body" idx="1"/>
          </p:nvPr>
        </p:nvSpPr>
        <p:spPr>
          <a:xfrm>
            <a:off x="4572000" y="2514600"/>
            <a:ext cx="4724400" cy="3200400"/>
          </a:xfrm>
        </p:spPr>
        <p:txBody>
          <a:bodyPr/>
          <a:lstStyle/>
          <a:p>
            <a:r>
              <a:rPr lang="en-US" altLang="en-US" sz="2400" dirty="0" smtClean="0"/>
              <a:t>David Lloyd George-Great </a:t>
            </a:r>
            <a:r>
              <a:rPr lang="en-US" altLang="en-US" sz="2400" dirty="0"/>
              <a:t>Britain</a:t>
            </a:r>
          </a:p>
          <a:p>
            <a:r>
              <a:rPr lang="en-US" altLang="en-US" sz="2400" dirty="0"/>
              <a:t> </a:t>
            </a:r>
            <a:r>
              <a:rPr lang="en-US" altLang="en-US" sz="2400" dirty="0" smtClean="0"/>
              <a:t>Woodrow Wilson-United </a:t>
            </a:r>
            <a:r>
              <a:rPr lang="en-US" altLang="en-US" sz="2400" dirty="0"/>
              <a:t>States</a:t>
            </a:r>
          </a:p>
          <a:p>
            <a:r>
              <a:rPr lang="en-US" altLang="en-US" sz="2400" dirty="0" err="1" smtClean="0"/>
              <a:t>Goerges</a:t>
            </a:r>
            <a:r>
              <a:rPr lang="en-US" altLang="en-US" sz="2400" dirty="0" smtClean="0"/>
              <a:t> Clemenceau-France</a:t>
            </a:r>
            <a:endParaRPr lang="en-US" altLang="en-US" sz="2400" dirty="0"/>
          </a:p>
          <a:p>
            <a:r>
              <a:rPr lang="en-US" altLang="en-US" sz="2400" dirty="0" smtClean="0"/>
              <a:t>Emanuele Orlando-Italy</a:t>
            </a:r>
            <a:endParaRPr lang="en-US" altLang="en-US" sz="2400"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133600"/>
            <a:ext cx="4127500" cy="325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WHAT THE TREATY SAID ABOUT GERMANY</a:t>
            </a:r>
          </a:p>
        </p:txBody>
      </p:sp>
      <p:sp>
        <p:nvSpPr>
          <p:cNvPr id="34819" name="Rectangle 3"/>
          <p:cNvSpPr>
            <a:spLocks noGrp="1" noChangeArrowheads="1"/>
          </p:cNvSpPr>
          <p:nvPr>
            <p:ph type="body" idx="1"/>
          </p:nvPr>
        </p:nvSpPr>
        <p:spPr>
          <a:xfrm>
            <a:off x="4648200" y="1752600"/>
            <a:ext cx="4419600" cy="4114800"/>
          </a:xfrm>
        </p:spPr>
        <p:txBody>
          <a:bodyPr/>
          <a:lstStyle/>
          <a:p>
            <a:r>
              <a:rPr kumimoji="0" lang="en-US" altLang="en-US" sz="1800" dirty="0" smtClean="0">
                <a:solidFill>
                  <a:srgbClr val="660033"/>
                </a:solidFill>
                <a:effectLst/>
                <a:latin typeface="Verdana" charset="0"/>
              </a:rPr>
              <a:t>Army reduced to </a:t>
            </a:r>
            <a:r>
              <a:rPr kumimoji="0" lang="en-US" altLang="en-US" sz="1800" dirty="0">
                <a:solidFill>
                  <a:srgbClr val="660033"/>
                </a:solidFill>
                <a:effectLst/>
                <a:latin typeface="Verdana" charset="0"/>
              </a:rPr>
              <a:t>100,000 </a:t>
            </a:r>
            <a:r>
              <a:rPr kumimoji="0" lang="en-US" altLang="en-US" sz="1800" dirty="0" smtClean="0">
                <a:solidFill>
                  <a:srgbClr val="660033"/>
                </a:solidFill>
                <a:effectLst/>
                <a:latin typeface="Verdana" charset="0"/>
              </a:rPr>
              <a:t>men, no longer allowed to draft men</a:t>
            </a:r>
            <a:endParaRPr kumimoji="0" lang="en-US" altLang="en-US" sz="1800" dirty="0">
              <a:solidFill>
                <a:srgbClr val="660033"/>
              </a:solidFill>
              <a:effectLst/>
              <a:latin typeface="Verdana" charset="0"/>
            </a:endParaRPr>
          </a:p>
          <a:p>
            <a:r>
              <a:rPr kumimoji="0" lang="en-US" altLang="en-US" sz="1800" dirty="0">
                <a:solidFill>
                  <a:srgbClr val="660033"/>
                </a:solidFill>
                <a:effectLst/>
                <a:latin typeface="Verdana" charset="0"/>
              </a:rPr>
              <a:t>Reduce the navy to 6 warships </a:t>
            </a:r>
            <a:r>
              <a:rPr kumimoji="0" lang="en-US" altLang="en-US" sz="1800" dirty="0" smtClean="0">
                <a:solidFill>
                  <a:srgbClr val="660033"/>
                </a:solidFill>
                <a:effectLst/>
                <a:latin typeface="Verdana" charset="0"/>
              </a:rPr>
              <a:t>, no submarines</a:t>
            </a:r>
          </a:p>
          <a:p>
            <a:r>
              <a:rPr kumimoji="0" lang="en-US" altLang="en-US" sz="1800" dirty="0" smtClean="0">
                <a:solidFill>
                  <a:srgbClr val="660033"/>
                </a:solidFill>
                <a:effectLst/>
                <a:latin typeface="Verdana" charset="0"/>
              </a:rPr>
              <a:t>Destroy </a:t>
            </a:r>
            <a:r>
              <a:rPr kumimoji="0" lang="en-US" altLang="en-US" sz="1800" dirty="0">
                <a:solidFill>
                  <a:srgbClr val="660033"/>
                </a:solidFill>
                <a:effectLst/>
                <a:latin typeface="Verdana" charset="0"/>
              </a:rPr>
              <a:t>all of its air force. </a:t>
            </a:r>
          </a:p>
          <a:p>
            <a:r>
              <a:rPr kumimoji="0" lang="en-US" altLang="en-US" sz="1800" dirty="0">
                <a:solidFill>
                  <a:srgbClr val="660033"/>
                </a:solidFill>
                <a:effectLst/>
                <a:latin typeface="Verdana" charset="0"/>
              </a:rPr>
              <a:t>Give </a:t>
            </a:r>
            <a:r>
              <a:rPr kumimoji="0" lang="en-US" altLang="en-US" sz="1800" dirty="0" smtClean="0">
                <a:solidFill>
                  <a:srgbClr val="660033"/>
                </a:solidFill>
                <a:effectLst/>
                <a:latin typeface="Verdana" charset="0"/>
              </a:rPr>
              <a:t>up land </a:t>
            </a:r>
            <a:r>
              <a:rPr kumimoji="0" lang="en-US" altLang="en-US" sz="1800" dirty="0">
                <a:solidFill>
                  <a:srgbClr val="660033"/>
                </a:solidFill>
                <a:effectLst/>
                <a:latin typeface="Verdana" charset="0"/>
              </a:rPr>
              <a:t>to Belgium, France, Denmark and </a:t>
            </a:r>
            <a:r>
              <a:rPr kumimoji="0" lang="en-US" altLang="en-US" sz="1800" dirty="0" smtClean="0">
                <a:solidFill>
                  <a:srgbClr val="660033"/>
                </a:solidFill>
                <a:effectLst/>
                <a:latin typeface="Verdana" charset="0"/>
              </a:rPr>
              <a:t>Poland</a:t>
            </a:r>
            <a:endParaRPr kumimoji="0" lang="en-US" altLang="en-US" sz="1800" dirty="0">
              <a:solidFill>
                <a:srgbClr val="660033"/>
              </a:solidFill>
              <a:effectLst/>
              <a:latin typeface="Verdana" charset="0"/>
            </a:endParaRPr>
          </a:p>
          <a:p>
            <a:r>
              <a:rPr kumimoji="0" lang="en-US" altLang="en-US" sz="1800" dirty="0">
                <a:solidFill>
                  <a:srgbClr val="660033"/>
                </a:solidFill>
                <a:effectLst/>
                <a:latin typeface="Verdana" charset="0"/>
              </a:rPr>
              <a:t>Hand over all of its colonies. </a:t>
            </a:r>
            <a:endParaRPr lang="en-US" altLang="en-US" dirty="0"/>
          </a:p>
          <a:p>
            <a:r>
              <a:rPr kumimoji="0" lang="en-US" altLang="en-US" sz="1800" dirty="0">
                <a:solidFill>
                  <a:srgbClr val="660033"/>
                </a:solidFill>
                <a:effectLst/>
                <a:latin typeface="Verdana" charset="0"/>
              </a:rPr>
              <a:t>Agree to pay reparations to the Allies </a:t>
            </a:r>
            <a:endParaRPr kumimoji="0" lang="en-US" altLang="en-US" sz="1800" dirty="0" smtClean="0">
              <a:solidFill>
                <a:srgbClr val="660033"/>
              </a:solidFill>
              <a:effectLst/>
              <a:latin typeface="Verdana" charset="0"/>
            </a:endParaRPr>
          </a:p>
          <a:p>
            <a:r>
              <a:rPr kumimoji="0" lang="en-US" altLang="en-US" sz="1800" dirty="0" smtClean="0">
                <a:solidFill>
                  <a:srgbClr val="660033"/>
                </a:solidFill>
                <a:effectLst/>
                <a:latin typeface="Verdana" charset="0"/>
              </a:rPr>
              <a:t>Put </a:t>
            </a:r>
            <a:r>
              <a:rPr kumimoji="0" lang="en-US" altLang="en-US" sz="1800" dirty="0">
                <a:solidFill>
                  <a:srgbClr val="660033"/>
                </a:solidFill>
                <a:effectLst/>
                <a:latin typeface="Verdana" charset="0"/>
              </a:rPr>
              <a:t>no soldiers or military equipment within 30 miles of the east bank of the Rhine. </a:t>
            </a:r>
          </a:p>
          <a:p>
            <a:r>
              <a:rPr kumimoji="0" lang="en-US" altLang="en-US" sz="1800" dirty="0">
                <a:solidFill>
                  <a:srgbClr val="660033"/>
                </a:solidFill>
                <a:effectLst/>
                <a:latin typeface="Verdana" charset="0"/>
              </a:rPr>
              <a:t>Accept all of the blame for the war, the "War Guilt Clause</a:t>
            </a:r>
            <a:r>
              <a:rPr kumimoji="0" lang="en-US" altLang="en-US" sz="1800" dirty="0" smtClean="0">
                <a:solidFill>
                  <a:srgbClr val="660033"/>
                </a:solidFill>
                <a:effectLst/>
                <a:latin typeface="Verdana" charset="0"/>
              </a:rPr>
              <a:t>"</a:t>
            </a:r>
            <a:endParaRPr kumimoji="0" lang="en-US" altLang="en-US" sz="1800" dirty="0">
              <a:solidFill>
                <a:srgbClr val="660033"/>
              </a:solidFill>
              <a:effectLst/>
              <a:latin typeface="Verdana" charset="0"/>
            </a:endParaRPr>
          </a:p>
          <a:p>
            <a:endParaRPr kumimoji="0" lang="en-US" altLang="en-US" sz="1800" dirty="0">
              <a:solidFill>
                <a:srgbClr val="660033"/>
              </a:solidFill>
              <a:effectLst/>
              <a:latin typeface="Verdana" charset="0"/>
            </a:endParaRPr>
          </a:p>
          <a:p>
            <a:endParaRPr lang="en-US" altLang="en-US" sz="1800" dirty="0"/>
          </a:p>
        </p:txBody>
      </p:sp>
      <p:pic>
        <p:nvPicPr>
          <p:cNvPr id="1026" name="Picture 2" descr="Image result for german guilt clause political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453128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THE TREATY CHANGES THE MAP</a:t>
            </a:r>
          </a:p>
        </p:txBody>
      </p:sp>
      <p:sp>
        <p:nvSpPr>
          <p:cNvPr id="39939" name="Rectangle 3"/>
          <p:cNvSpPr>
            <a:spLocks noGrp="1" noChangeArrowheads="1"/>
          </p:cNvSpPr>
          <p:nvPr>
            <p:ph type="body" idx="1"/>
          </p:nvPr>
        </p:nvSpPr>
        <p:spPr/>
        <p:txBody>
          <a:bodyPr/>
          <a:lstStyle/>
          <a:p>
            <a:r>
              <a:rPr kumimoji="0" lang="en-US" altLang="en-US" sz="2000" dirty="0">
                <a:solidFill>
                  <a:srgbClr val="660033"/>
                </a:solidFill>
                <a:effectLst/>
                <a:latin typeface="Verdana" charset="0"/>
              </a:rPr>
              <a:t>The Treaty established nine new </a:t>
            </a:r>
            <a:r>
              <a:rPr kumimoji="0" lang="en-US" altLang="en-US" sz="2000" dirty="0" smtClean="0">
                <a:solidFill>
                  <a:srgbClr val="660033"/>
                </a:solidFill>
                <a:effectLst/>
                <a:latin typeface="Verdana" charset="0"/>
              </a:rPr>
              <a:t>nations</a:t>
            </a:r>
          </a:p>
          <a:p>
            <a:r>
              <a:rPr kumimoji="0" lang="en-US" altLang="en-US" sz="2000" dirty="0" smtClean="0">
                <a:solidFill>
                  <a:srgbClr val="660033"/>
                </a:solidFill>
                <a:effectLst/>
                <a:latin typeface="Verdana" charset="0"/>
              </a:rPr>
              <a:t>Poland</a:t>
            </a:r>
            <a:r>
              <a:rPr kumimoji="0" lang="en-US" altLang="en-US" sz="2000" dirty="0">
                <a:solidFill>
                  <a:srgbClr val="660033"/>
                </a:solidFill>
                <a:effectLst/>
                <a:latin typeface="Verdana" charset="0"/>
              </a:rPr>
              <a:t>, Lithuania, Latvia, Estonia and Finland were formed from land lost by Russia. Czechoslovakia and Hungary were formed out of the Austro-Hungarian Empire. </a:t>
            </a:r>
          </a:p>
          <a:p>
            <a:r>
              <a:rPr kumimoji="0" lang="en-US" altLang="en-US" sz="2000" dirty="0">
                <a:solidFill>
                  <a:srgbClr val="660033"/>
                </a:solidFill>
                <a:effectLst/>
                <a:latin typeface="Verdana" charset="0"/>
              </a:rPr>
              <a:t>The boundaries of other nations were shifted</a:t>
            </a:r>
          </a:p>
          <a:p>
            <a:r>
              <a:rPr kumimoji="0" lang="en-US" altLang="en-US" sz="2000" dirty="0">
                <a:solidFill>
                  <a:srgbClr val="660033"/>
                </a:solidFill>
                <a:effectLst/>
                <a:latin typeface="Verdana" charset="0"/>
              </a:rPr>
              <a:t>Some </a:t>
            </a:r>
            <a:r>
              <a:rPr kumimoji="0" lang="en-US" altLang="en-US" sz="2000" dirty="0" smtClean="0">
                <a:solidFill>
                  <a:srgbClr val="660033"/>
                </a:solidFill>
                <a:effectLst/>
                <a:latin typeface="Verdana" charset="0"/>
              </a:rPr>
              <a:t>areas of Turkish </a:t>
            </a:r>
            <a:r>
              <a:rPr kumimoji="0" lang="en-US" altLang="en-US" sz="2000" dirty="0">
                <a:solidFill>
                  <a:srgbClr val="660033"/>
                </a:solidFill>
                <a:effectLst/>
                <a:latin typeface="Verdana" charset="0"/>
              </a:rPr>
              <a:t>territory </a:t>
            </a:r>
            <a:r>
              <a:rPr kumimoji="0" lang="en-US" altLang="en-US" sz="2000" dirty="0" smtClean="0">
                <a:solidFill>
                  <a:srgbClr val="660033"/>
                </a:solidFill>
                <a:effectLst/>
                <a:latin typeface="Verdana" charset="0"/>
              </a:rPr>
              <a:t>carved out and </a:t>
            </a:r>
            <a:r>
              <a:rPr kumimoji="0" lang="en-US" altLang="en-US" sz="2000" dirty="0">
                <a:solidFill>
                  <a:srgbClr val="660033"/>
                </a:solidFill>
                <a:effectLst/>
                <a:latin typeface="Verdana" charset="0"/>
              </a:rPr>
              <a:t>given to France and Britain as mandates or temporary colonies</a:t>
            </a:r>
            <a:r>
              <a:rPr kumimoji="0" lang="en-US" altLang="en-US" sz="2000" dirty="0" smtClean="0">
                <a:solidFill>
                  <a:srgbClr val="660033"/>
                </a:solidFill>
                <a:effectLst/>
                <a:latin typeface="Verdana" charset="0"/>
              </a:rPr>
              <a:t>. (Iraq</a:t>
            </a:r>
            <a:r>
              <a:rPr kumimoji="0" lang="en-US" altLang="en-US" sz="2000" dirty="0">
                <a:solidFill>
                  <a:srgbClr val="660033"/>
                </a:solidFill>
                <a:effectLst/>
                <a:latin typeface="Verdana" charset="0"/>
              </a:rPr>
              <a:t>, Syria, Lebanon and </a:t>
            </a:r>
            <a:r>
              <a:rPr kumimoji="0" lang="en-US" altLang="en-US" sz="2000" dirty="0" smtClean="0">
                <a:solidFill>
                  <a:srgbClr val="660033"/>
                </a:solidFill>
                <a:effectLst/>
                <a:latin typeface="Verdana" charset="0"/>
              </a:rPr>
              <a:t>Palestine)</a:t>
            </a:r>
            <a:endParaRPr kumimoji="0" lang="en-US" altLang="en-US" sz="2000" dirty="0">
              <a:solidFill>
                <a:srgbClr val="660033"/>
              </a:solidFill>
              <a:effectLst/>
              <a:latin typeface="Verdana" charset="0"/>
            </a:endParaRPr>
          </a:p>
          <a:p>
            <a:endParaRPr kumimoji="0" lang="en-US" altLang="en-US" sz="2000" dirty="0">
              <a:solidFill>
                <a:srgbClr val="660033"/>
              </a:solidFill>
              <a:effectLst/>
              <a:latin typeface="Verdana" charset="0"/>
            </a:endParaRPr>
          </a:p>
          <a:p>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0"/>
            <a:ext cx="7543800" cy="1752600"/>
          </a:xfrm>
        </p:spPr>
        <p:txBody>
          <a:bodyPr/>
          <a:lstStyle/>
          <a:p>
            <a:r>
              <a:rPr lang="en-US" altLang="en-US"/>
              <a:t>Europe 1914 When War Began</a:t>
            </a:r>
          </a:p>
        </p:txBody>
      </p:sp>
      <p:pic>
        <p:nvPicPr>
          <p:cNvPr id="2052" name="Picture 4" descr="http://showyou.me/maps/redrawing-the-map-and-map-of-europe-w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80457"/>
            <a:ext cx="7315200" cy="5175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ue Diagonals">
  <a:themeElements>
    <a:clrScheme name="Blue Diagonal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fontScheme name="Blue Diagona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lue Diagonal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98:Templates:Presentation Designs:Blue Diagonals</Template>
  <TotalTime>390</TotalTime>
  <Words>1313</Words>
  <Application>Microsoft Office PowerPoint</Application>
  <PresentationFormat>On-screen Show (4:3)</PresentationFormat>
  <Paragraphs>108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Blue Diagonals</vt:lpstr>
      <vt:lpstr>WILSON’S FOURTEEN POINTS AND THE TREATY OF VERSAILLES</vt:lpstr>
      <vt:lpstr>WORLD WAR I ENDED IN 1918</vt:lpstr>
      <vt:lpstr>VERSAILLES CONFERENCE</vt:lpstr>
      <vt:lpstr>Wilson’s Fourteen Points</vt:lpstr>
      <vt:lpstr>Casualties of the War http://www.nv.cc.va.us/home/cevans/Versailles/greatwar/casualties.html</vt:lpstr>
      <vt:lpstr>“THE BIG FOUR”</vt:lpstr>
      <vt:lpstr>WHAT THE TREATY SAID ABOUT GERMANY</vt:lpstr>
      <vt:lpstr>THE TREATY CHANGES THE MAP</vt:lpstr>
      <vt:lpstr>Europe 1914 When War Began</vt:lpstr>
      <vt:lpstr>Europe after the Treaty of Versailles</vt:lpstr>
      <vt:lpstr>GERMANY IS GIVEN A NEW GOVERNMENT</vt:lpstr>
      <vt:lpstr>GERMANY’S REACTION TO THE TREATY</vt:lpstr>
      <vt:lpstr>THE TREATY WILL BE A MAJOR CAUSE 0F THE RISE OF HITLER</vt:lpstr>
      <vt:lpstr>STRENGTHS OF THE TREATY OF VERSAILLES</vt:lpstr>
      <vt:lpstr>Weaknesses of the Treaty</vt:lpstr>
      <vt:lpstr>THE TREATY’S WEAKNESSES</vt:lpstr>
      <vt:lpstr>EUROPE AND THE UNITED STATES DIFFER OVER THE TREATY</vt:lpstr>
      <vt:lpstr>UNITED STATES DOES NOT SIGN THE TREATY</vt:lpstr>
    </vt:vector>
  </TitlesOfParts>
  <Company>HCPS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WILSON’S FOURTEEN POINTS AND THE LEAGUE OF NATIONS</dc:title>
  <dc:creator>HCPS</dc:creator>
  <cp:lastModifiedBy>00, 00</cp:lastModifiedBy>
  <cp:revision>15</cp:revision>
  <dcterms:created xsi:type="dcterms:W3CDTF">2001-07-07T21:09:02Z</dcterms:created>
  <dcterms:modified xsi:type="dcterms:W3CDTF">2017-11-09T15:48:42Z</dcterms:modified>
</cp:coreProperties>
</file>